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61" r:id="rId2"/>
    <p:sldId id="334" r:id="rId3"/>
    <p:sldId id="322" r:id="rId4"/>
    <p:sldId id="321" r:id="rId5"/>
    <p:sldId id="327" r:id="rId6"/>
    <p:sldId id="330" r:id="rId7"/>
    <p:sldId id="292" r:id="rId8"/>
    <p:sldId id="332" r:id="rId9"/>
    <p:sldId id="331" r:id="rId10"/>
    <p:sldId id="293" r:id="rId11"/>
    <p:sldId id="295" r:id="rId12"/>
    <p:sldId id="296" r:id="rId13"/>
    <p:sldId id="335" r:id="rId14"/>
    <p:sldId id="297" r:id="rId15"/>
    <p:sldId id="298" r:id="rId16"/>
    <p:sldId id="299" r:id="rId17"/>
    <p:sldId id="336" r:id="rId18"/>
    <p:sldId id="300" r:id="rId19"/>
    <p:sldId id="343" r:id="rId20"/>
    <p:sldId id="337" r:id="rId21"/>
    <p:sldId id="338" r:id="rId22"/>
    <p:sldId id="301" r:id="rId23"/>
    <p:sldId id="302" r:id="rId24"/>
    <p:sldId id="303" r:id="rId25"/>
    <p:sldId id="304" r:id="rId26"/>
    <p:sldId id="305" r:id="rId27"/>
    <p:sldId id="306" r:id="rId28"/>
    <p:sldId id="307" r:id="rId29"/>
    <p:sldId id="339" r:id="rId30"/>
    <p:sldId id="308" r:id="rId31"/>
    <p:sldId id="309" r:id="rId32"/>
    <p:sldId id="310" r:id="rId33"/>
    <p:sldId id="311" r:id="rId34"/>
    <p:sldId id="312" r:id="rId35"/>
    <p:sldId id="340" r:id="rId36"/>
    <p:sldId id="341" r:id="rId37"/>
    <p:sldId id="345" r:id="rId38"/>
    <p:sldId id="346" r:id="rId39"/>
    <p:sldId id="347" r:id="rId40"/>
    <p:sldId id="350" r:id="rId41"/>
    <p:sldId id="348" r:id="rId42"/>
    <p:sldId id="349" r:id="rId43"/>
    <p:sldId id="351"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809F2C2-521F-4EBB-A217-F1B2D3423DDC}" type="datetimeFigureOut">
              <a:rPr lang="it-IT" smtClean="0"/>
              <a:t>22/06/2021</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36EC92-457B-4976-8CA6-F566DD07AE41}" type="slidenum">
              <a:rPr lang="it-IT" smtClean="0"/>
              <a:t>‹N›</a:t>
            </a:fld>
            <a:endParaRPr lang="it-IT"/>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89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22/06/2021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22437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22/06/2021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65087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22/06/2021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95642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809F2C2-521F-4EBB-A217-F1B2D3423DDC}" type="datetimeFigureOut">
              <a:rPr lang="it-IT" smtClean="0"/>
              <a:t>22/06/2021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7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809F2C2-521F-4EBB-A217-F1B2D3423DDC}" type="datetimeFigureOut">
              <a:rPr lang="it-IT" smtClean="0"/>
              <a:t>22/06/2021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8737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809F2C2-521F-4EBB-A217-F1B2D3423DDC}" type="datetimeFigureOut">
              <a:rPr lang="it-IT" smtClean="0"/>
              <a:t>22/06/2021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114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809F2C2-521F-4EBB-A217-F1B2D3423DDC}" type="datetimeFigureOut">
              <a:rPr lang="it-IT" smtClean="0"/>
              <a:t>22/06/2021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20842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9F2C2-521F-4EBB-A217-F1B2D3423DDC}" type="datetimeFigureOut">
              <a:rPr lang="it-IT" smtClean="0"/>
              <a:t>22/06/2021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74742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22/06/2021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4827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22/06/2021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44050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809F2C2-521F-4EBB-A217-F1B2D3423DDC}" type="datetimeFigureOut">
              <a:rPr lang="it-IT" smtClean="0"/>
              <a:t>22/06/2021</a:t>
            </a:fld>
            <a:endParaRPr lang="it-I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715801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opendatahandbook.org/glossary/it/terms/json/" TargetMode="External"/><Relationship Id="rId2" Type="http://schemas.openxmlformats.org/officeDocument/2006/relationships/hyperlink" Target="https://opendatahandbook.org/glossary/it/terms/xml/" TargetMode="External"/><Relationship Id="rId1" Type="http://schemas.openxmlformats.org/officeDocument/2006/relationships/slideLayout" Target="../slideLayouts/slideLayout2.xml"/><Relationship Id="rId5" Type="http://schemas.openxmlformats.org/officeDocument/2006/relationships/hyperlink" Target="https://it.wikipedia.org/wiki/Dati" TargetMode="External"/><Relationship Id="rId4" Type="http://schemas.openxmlformats.org/officeDocument/2006/relationships/hyperlink" Target="https://it.wikipedia.org/wiki/Informazion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t.wikipedia.org/wiki/Client" TargetMode="External"/><Relationship Id="rId2" Type="http://schemas.openxmlformats.org/officeDocument/2006/relationships/hyperlink" Target="https://it.wikipedia.org/wiki/Elaborazione_dati" TargetMode="External"/><Relationship Id="rId1" Type="http://schemas.openxmlformats.org/officeDocument/2006/relationships/slideLayout" Target="../slideLayouts/slideLayout2.xml"/><Relationship Id="rId6" Type="http://schemas.openxmlformats.org/officeDocument/2006/relationships/hyperlink" Target="https://it.wikipedia.org/wiki/Sistema_informatico" TargetMode="External"/><Relationship Id="rId5" Type="http://schemas.openxmlformats.org/officeDocument/2006/relationships/hyperlink" Target="https://it.wikipedia.org/wiki/Computer" TargetMode="External"/><Relationship Id="rId4" Type="http://schemas.openxmlformats.org/officeDocument/2006/relationships/hyperlink" Target="https://it.wikipedia.org/wiki/Rete_informatica"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dpo.aslpe@pec.it" TargetMode="External"/><Relationship Id="rId2" Type="http://schemas.openxmlformats.org/officeDocument/2006/relationships/hyperlink" Target="mailto:dpo@ausl.pe.it" TargetMode="External"/><Relationship Id="rId1" Type="http://schemas.openxmlformats.org/officeDocument/2006/relationships/slideLayout" Target="../slideLayouts/slideLayout2.xml"/><Relationship Id="rId5" Type="http://schemas.openxmlformats.org/officeDocument/2006/relationships/hyperlink" Target="mailto:protocollo.aslpe@pec.it" TargetMode="External"/><Relationship Id="rId4" Type="http://schemas.openxmlformats.org/officeDocument/2006/relationships/hyperlink" Target="mailto:info.urp@ausl.pe.it"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mailto:dpo@ausl.pe.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dpo@ausl.pe.it"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1122362"/>
            <a:ext cx="9670473" cy="4272597"/>
          </a:xfrm>
        </p:spPr>
        <p:txBody>
          <a:bodyPr>
            <a:normAutofit fontScale="90000"/>
          </a:bodyPr>
          <a:lstStyle/>
          <a:p>
            <a:r>
              <a:rPr lang="it-IT" sz="3100" dirty="0" smtClean="0"/>
              <a:t>Corso di Formazione in materia di trattamento dei dati personali.</a:t>
            </a:r>
            <a:br>
              <a:rPr lang="it-IT" sz="3100" dirty="0" smtClean="0"/>
            </a:br>
            <a:r>
              <a:rPr lang="it-IT" sz="3100" dirty="0"/>
              <a:t/>
            </a:r>
            <a:br>
              <a:rPr lang="it-IT" sz="3100" dirty="0"/>
            </a:br>
            <a:r>
              <a:rPr lang="it-IT" sz="3100" dirty="0" smtClean="0"/>
              <a:t/>
            </a:r>
            <a:br>
              <a:rPr lang="it-IT" sz="3100" dirty="0" smtClean="0"/>
            </a:br>
            <a:r>
              <a:rPr lang="it-IT" sz="4800" dirty="0"/>
              <a:t>L’esercizio dei diritti da parte degli interessati</a:t>
            </a:r>
            <a:r>
              <a:rPr lang="it-IT" sz="3100" dirty="0"/>
              <a:t/>
            </a:r>
            <a:br>
              <a:rPr lang="it-IT" sz="3100" dirty="0"/>
            </a:br>
            <a:r>
              <a:rPr lang="it-IT" dirty="0" smtClean="0"/>
              <a:t/>
            </a:r>
            <a:br>
              <a:rPr lang="it-IT" dirty="0" smtClean="0"/>
            </a:br>
            <a:r>
              <a:rPr lang="it-IT" sz="4000" dirty="0" smtClean="0"/>
              <a:t>Lezione n. 05</a:t>
            </a:r>
            <a:endParaRPr lang="it-IT" sz="4000" dirty="0"/>
          </a:p>
        </p:txBody>
      </p:sp>
      <p:sp>
        <p:nvSpPr>
          <p:cNvPr id="3" name="Sottotitolo 2"/>
          <p:cNvSpPr>
            <a:spLocks noGrp="1"/>
          </p:cNvSpPr>
          <p:nvPr>
            <p:ph type="subTitle" idx="1"/>
          </p:nvPr>
        </p:nvSpPr>
        <p:spPr>
          <a:xfrm>
            <a:off x="1524000" y="5710844"/>
            <a:ext cx="9144000" cy="714894"/>
          </a:xfrm>
        </p:spPr>
        <p:txBody>
          <a:bodyPr>
            <a:normAutofit fontScale="92500" lnSpcReduction="20000"/>
          </a:bodyPr>
          <a:lstStyle/>
          <a:p>
            <a:r>
              <a:rPr lang="it-IT" dirty="0" smtClean="0"/>
              <a:t>D.P.O. ASL Pescara</a:t>
            </a:r>
          </a:p>
          <a:p>
            <a:r>
              <a:rPr lang="it-IT" dirty="0" smtClean="0"/>
              <a:t>Dott. Giovanni Modesti</a:t>
            </a:r>
            <a:endParaRPr lang="it-IT" dirty="0"/>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37309"/>
          </a:xfrm>
        </p:spPr>
        <p:txBody>
          <a:bodyPr>
            <a:normAutofit/>
          </a:bodyPr>
          <a:lstStyle/>
          <a:p>
            <a:pPr algn="ctr"/>
            <a:r>
              <a:rPr lang="it-IT" sz="2800" b="1" dirty="0"/>
              <a:t>Diritto d’accesso ai dati personali</a:t>
            </a:r>
            <a:endParaRPr lang="it-IT" sz="2800" dirty="0"/>
          </a:p>
        </p:txBody>
      </p:sp>
      <p:sp>
        <p:nvSpPr>
          <p:cNvPr id="3" name="Segnaposto contenuto 2"/>
          <p:cNvSpPr>
            <a:spLocks noGrp="1"/>
          </p:cNvSpPr>
          <p:nvPr>
            <p:ph idx="1"/>
          </p:nvPr>
        </p:nvSpPr>
        <p:spPr>
          <a:xfrm>
            <a:off x="1143000" y="1562793"/>
            <a:ext cx="9872871" cy="4533207"/>
          </a:xfrm>
        </p:spPr>
        <p:txBody>
          <a:bodyPr>
            <a:normAutofit/>
          </a:bodyPr>
          <a:lstStyle/>
          <a:p>
            <a:r>
              <a:rPr lang="it-IT" b="1" dirty="0"/>
              <a:t>A differenza del passato in cui l’interessato che presentava una istanza di accesso poteva scegliere se dettagliarla o meno, il Regolamento richiede la sua cooperazione</a:t>
            </a:r>
            <a:r>
              <a:rPr lang="it-IT" dirty="0"/>
              <a:t> per evitare un impiego di risorse inutile e sproporzionato al Responsabile del trattamento. </a:t>
            </a:r>
          </a:p>
          <a:p>
            <a:r>
              <a:rPr lang="it-IT" b="1" dirty="0"/>
              <a:t>Il diritto di accesso ai propri dati personali</a:t>
            </a:r>
            <a:r>
              <a:rPr lang="it-IT" dirty="0"/>
              <a:t> era già presente nella precedente normativa sulla </a:t>
            </a:r>
            <a:r>
              <a:rPr lang="it-IT" dirty="0" smtClean="0"/>
              <a:t>privacy. </a:t>
            </a:r>
            <a:endParaRPr lang="it-IT" dirty="0"/>
          </a:p>
          <a:p>
            <a:r>
              <a:rPr lang="it-IT" b="1" dirty="0"/>
              <a:t>L’articolo 15 del Regolamento</a:t>
            </a:r>
            <a:r>
              <a:rPr lang="it-IT" dirty="0"/>
              <a:t> prevede il diritto di accesso ai propri dati personali sulla base dell’articolo 12, lettera a), della direttiva 95/46/CE, con l’aggiunta di nuovi elementi come la comunicazione all’interessato : </a:t>
            </a:r>
          </a:p>
          <a:p>
            <a:pPr lvl="1">
              <a:buFont typeface="Wingdings" panose="05000000000000000000" pitchFamily="2" charset="2"/>
              <a:buChar char="ü"/>
            </a:pPr>
            <a:r>
              <a:rPr lang="it-IT" dirty="0" smtClean="0"/>
              <a:t>del </a:t>
            </a:r>
            <a:r>
              <a:rPr lang="it-IT" u="sng" dirty="0"/>
              <a:t>periodo di conservazione dei dati</a:t>
            </a:r>
            <a:r>
              <a:rPr lang="it-IT" dirty="0"/>
              <a:t>, </a:t>
            </a:r>
          </a:p>
          <a:p>
            <a:pPr lvl="1">
              <a:buFont typeface="Wingdings" panose="05000000000000000000" pitchFamily="2" charset="2"/>
              <a:buChar char="ü"/>
            </a:pPr>
            <a:r>
              <a:rPr lang="it-IT" dirty="0"/>
              <a:t>dei </a:t>
            </a:r>
            <a:r>
              <a:rPr lang="it-IT" u="sng" dirty="0"/>
              <a:t>diritti di rettifica e di cancellazione</a:t>
            </a:r>
            <a:r>
              <a:rPr lang="it-IT" dirty="0"/>
              <a:t>,</a:t>
            </a:r>
          </a:p>
          <a:p>
            <a:pPr lvl="1">
              <a:buFont typeface="Wingdings" panose="05000000000000000000" pitchFamily="2" charset="2"/>
              <a:buChar char="ü"/>
            </a:pPr>
            <a:r>
              <a:rPr lang="it-IT" dirty="0"/>
              <a:t>del </a:t>
            </a:r>
            <a:r>
              <a:rPr lang="it-IT" u="sng" dirty="0"/>
              <a:t>diritto di proporre reclamo</a:t>
            </a:r>
            <a:r>
              <a:rPr lang="it-IT" dirty="0"/>
              <a:t>.</a:t>
            </a:r>
          </a:p>
          <a:p>
            <a:endParaRPr lang="it-IT" dirty="0"/>
          </a:p>
        </p:txBody>
      </p:sp>
    </p:spTree>
    <p:extLst>
      <p:ext uri="{BB962C8B-B14F-4D97-AF65-F5344CB8AC3E}">
        <p14:creationId xmlns:p14="http://schemas.microsoft.com/office/powerpoint/2010/main" val="48265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86938"/>
          </a:xfrm>
        </p:spPr>
        <p:txBody>
          <a:bodyPr>
            <a:normAutofit/>
          </a:bodyPr>
          <a:lstStyle/>
          <a:p>
            <a:pPr algn="ctr"/>
            <a:r>
              <a:rPr lang="it-IT" sz="2800" b="1" dirty="0"/>
              <a:t>Diritto d’accesso ai dati personali</a:t>
            </a:r>
            <a:endParaRPr lang="it-IT" sz="2800" dirty="0"/>
          </a:p>
        </p:txBody>
      </p:sp>
      <p:sp>
        <p:nvSpPr>
          <p:cNvPr id="3" name="Segnaposto contenuto 2"/>
          <p:cNvSpPr>
            <a:spLocks noGrp="1"/>
          </p:cNvSpPr>
          <p:nvPr>
            <p:ph idx="1"/>
          </p:nvPr>
        </p:nvSpPr>
        <p:spPr>
          <a:xfrm>
            <a:off x="1143000" y="1600200"/>
            <a:ext cx="9872871" cy="4038600"/>
          </a:xfrm>
        </p:spPr>
        <p:txBody>
          <a:bodyPr/>
          <a:lstStyle/>
          <a:p>
            <a:pPr marL="45720" indent="0" algn="ctr">
              <a:buNone/>
            </a:pPr>
            <a:r>
              <a:rPr lang="it-IT" sz="2800" b="1" dirty="0">
                <a:solidFill>
                  <a:srgbClr val="FF0000"/>
                </a:solidFill>
              </a:rPr>
              <a:t>Profili sanzionatori</a:t>
            </a:r>
            <a:endParaRPr lang="it-IT" sz="2800" dirty="0">
              <a:solidFill>
                <a:srgbClr val="FF0000"/>
              </a:solidFill>
            </a:endParaRPr>
          </a:p>
          <a:p>
            <a:pPr marL="45720" indent="0">
              <a:buNone/>
            </a:pPr>
            <a:endParaRPr lang="it-IT" sz="3200" b="1" u="sng" dirty="0" smtClean="0"/>
          </a:p>
          <a:p>
            <a:pPr marL="45720" indent="0">
              <a:buNone/>
            </a:pPr>
            <a:r>
              <a:rPr lang="it-IT" sz="3200" b="1" u="sng" dirty="0" smtClean="0"/>
              <a:t>Il </a:t>
            </a:r>
            <a:r>
              <a:rPr lang="it-IT" sz="3200" b="1" u="sng" dirty="0"/>
              <a:t>Titolare e il Responsabile che violano le prescrizioni di cui all’articolo 16 sono soggetti a sanzioni amministrative pecuniarie fino a 20 milioni di euro e se è una impresa fino al 4% del fatturato mondiale totale annuo dell’esercizio precedente, se superiore</a:t>
            </a:r>
            <a:r>
              <a:rPr lang="it-IT" dirty="0"/>
              <a:t>. (art. 83, par. 5, </a:t>
            </a:r>
            <a:r>
              <a:rPr lang="it-IT" dirty="0" err="1"/>
              <a:t>lett</a:t>
            </a:r>
            <a:r>
              <a:rPr lang="it-IT" dirty="0"/>
              <a:t>. b)</a:t>
            </a:r>
          </a:p>
          <a:p>
            <a:endParaRPr lang="it-IT" dirty="0"/>
          </a:p>
        </p:txBody>
      </p:sp>
    </p:spTree>
    <p:extLst>
      <p:ext uri="{BB962C8B-B14F-4D97-AF65-F5344CB8AC3E}">
        <p14:creationId xmlns:p14="http://schemas.microsoft.com/office/powerpoint/2010/main" val="2051985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7156" y="592974"/>
            <a:ext cx="9875520" cy="1356360"/>
          </a:xfrm>
        </p:spPr>
        <p:txBody>
          <a:bodyPr/>
          <a:lstStyle/>
          <a:p>
            <a:r>
              <a:rPr lang="it-IT" b="1" dirty="0"/>
              <a:t>Diritto di </a:t>
            </a:r>
            <a:r>
              <a:rPr lang="it-IT" b="1" dirty="0" smtClean="0"/>
              <a:t>rettifica (art. 16)</a:t>
            </a:r>
            <a:r>
              <a:rPr lang="it-IT" dirty="0"/>
              <a:t/>
            </a:r>
            <a:br>
              <a:rPr lang="it-IT" dirty="0"/>
            </a:br>
            <a:endParaRPr lang="it-IT" dirty="0"/>
          </a:p>
        </p:txBody>
      </p:sp>
      <p:sp>
        <p:nvSpPr>
          <p:cNvPr id="3" name="Segnaposto contenuto 2"/>
          <p:cNvSpPr>
            <a:spLocks noGrp="1"/>
          </p:cNvSpPr>
          <p:nvPr>
            <p:ph idx="1"/>
          </p:nvPr>
        </p:nvSpPr>
        <p:spPr>
          <a:xfrm>
            <a:off x="748146" y="1471353"/>
            <a:ext cx="10267726" cy="4624647"/>
          </a:xfrm>
        </p:spPr>
        <p:txBody>
          <a:bodyPr>
            <a:normAutofit fontScale="92500"/>
          </a:bodyPr>
          <a:lstStyle/>
          <a:p>
            <a:r>
              <a:rPr lang="it-IT" u="sng" dirty="0"/>
              <a:t>Attiene al diritto in capo all’interessato di ottenere dal titolare del trattamento la rettifica dei </a:t>
            </a:r>
            <a:r>
              <a:rPr lang="it-IT" b="1" u="sng" dirty="0">
                <a:solidFill>
                  <a:srgbClr val="FF0000"/>
                </a:solidFill>
              </a:rPr>
              <a:t>dati personali inesatti </a:t>
            </a:r>
            <a:r>
              <a:rPr lang="it-IT" u="sng" dirty="0"/>
              <a:t>che lo riguardano senza ingiustificato ritardo. Tenuto conto delle finalità del trattamento l’interessato ha il diritto di ottenere l’integrazione dei dati personali incompleti, anche fornendo una dichiarazione integrativa</a:t>
            </a:r>
            <a:r>
              <a:rPr lang="it-IT" dirty="0"/>
              <a:t>.</a:t>
            </a:r>
          </a:p>
          <a:p>
            <a:r>
              <a:rPr lang="it-IT" dirty="0"/>
              <a:t> </a:t>
            </a:r>
            <a:r>
              <a:rPr lang="it-IT" dirty="0" smtClean="0"/>
              <a:t>L’interessato </a:t>
            </a:r>
            <a:r>
              <a:rPr lang="it-IT" dirty="0"/>
              <a:t>ha il diritto di chiedere al </a:t>
            </a:r>
            <a:r>
              <a:rPr lang="it-IT" dirty="0" smtClean="0"/>
              <a:t>titolare </a:t>
            </a:r>
            <a:r>
              <a:rPr lang="it-IT" dirty="0"/>
              <a:t>la </a:t>
            </a:r>
            <a:r>
              <a:rPr lang="it-IT" b="1" dirty="0"/>
              <a:t>rettifica dei propri dati personali</a:t>
            </a:r>
            <a:r>
              <a:rPr lang="it-IT" dirty="0"/>
              <a:t> </a:t>
            </a:r>
            <a:r>
              <a:rPr lang="it-IT" b="1" dirty="0"/>
              <a:t>se sono inesatti;</a:t>
            </a:r>
            <a:r>
              <a:rPr lang="it-IT" dirty="0">
                <a:solidFill>
                  <a:srgbClr val="FF0000"/>
                </a:solidFill>
              </a:rPr>
              <a:t> </a:t>
            </a:r>
            <a:r>
              <a:rPr lang="it-IT" dirty="0">
                <a:solidFill>
                  <a:schemeClr val="tx1"/>
                </a:solidFill>
              </a:rPr>
              <a:t>è chiaro </a:t>
            </a:r>
            <a:r>
              <a:rPr lang="it-IT" dirty="0" smtClean="0">
                <a:solidFill>
                  <a:schemeClr val="tx1"/>
                </a:solidFill>
              </a:rPr>
              <a:t>che,</a:t>
            </a:r>
            <a:r>
              <a:rPr lang="it-IT" dirty="0" smtClean="0">
                <a:solidFill>
                  <a:srgbClr val="FF0000"/>
                </a:solidFill>
              </a:rPr>
              <a:t> </a:t>
            </a:r>
            <a:r>
              <a:rPr lang="it-IT" dirty="0">
                <a:solidFill>
                  <a:srgbClr val="FF0000"/>
                </a:solidFill>
              </a:rPr>
              <a:t>tale diritto può essere esercitato in riferimento ai </a:t>
            </a:r>
            <a:r>
              <a:rPr lang="it-IT" dirty="0" smtClean="0">
                <a:solidFill>
                  <a:srgbClr val="FF0000"/>
                </a:solidFill>
              </a:rPr>
              <a:t>soli dati </a:t>
            </a:r>
            <a:r>
              <a:rPr lang="it-IT" dirty="0">
                <a:solidFill>
                  <a:srgbClr val="FF0000"/>
                </a:solidFill>
              </a:rPr>
              <a:t>di tipo oggettivo, come quelli anagrafici. </a:t>
            </a:r>
            <a:r>
              <a:rPr lang="it-IT" dirty="0" smtClean="0"/>
              <a:t>(non può essere richiesta la rettifica di dati soggettivi come quelli contenuti in una scheda di valutazione)</a:t>
            </a:r>
            <a:endParaRPr lang="it-IT" dirty="0"/>
          </a:p>
          <a:p>
            <a:r>
              <a:rPr lang="it-IT" dirty="0"/>
              <a:t>È, altresì, riconosciuto all’interessato il </a:t>
            </a:r>
            <a:r>
              <a:rPr lang="it-IT" b="1" dirty="0"/>
              <a:t>diritto ad ottenere la integrazione dei propri dati personali che sono oggetto di trattamento dal Titolare</a:t>
            </a:r>
            <a:r>
              <a:rPr lang="it-IT" dirty="0"/>
              <a:t>.</a:t>
            </a:r>
          </a:p>
          <a:p>
            <a:r>
              <a:rPr lang="it-IT" dirty="0"/>
              <a:t>Ogni persona, seguendo il “</a:t>
            </a:r>
            <a:r>
              <a:rPr lang="it-IT" i="1" dirty="0"/>
              <a:t>diritto all’identità</a:t>
            </a:r>
            <a:r>
              <a:rPr lang="it-IT" dirty="0"/>
              <a:t>”, deve essere rappresentata in maniera assolutamente integrale ed aggiornata, oltre ad essere tempestivamente informata della profilazione della propria persona tramite l’uso di algoritmi e di tecniche probabilistiche, potendo negarne il consenso, anche nel caso di definizione di un’identità da parte della </a:t>
            </a:r>
            <a:r>
              <a:rPr lang="it-IT" dirty="0" smtClean="0"/>
              <a:t>P. A. </a:t>
            </a:r>
            <a:endParaRPr lang="it-IT" dirty="0"/>
          </a:p>
          <a:p>
            <a:endParaRPr lang="it-IT" dirty="0"/>
          </a:p>
        </p:txBody>
      </p:sp>
    </p:spTree>
    <p:extLst>
      <p:ext uri="{BB962C8B-B14F-4D97-AF65-F5344CB8AC3E}">
        <p14:creationId xmlns:p14="http://schemas.microsoft.com/office/powerpoint/2010/main" val="187664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Diritto di rettifica</a:t>
            </a:r>
            <a:endParaRPr lang="it-IT" dirty="0"/>
          </a:p>
        </p:txBody>
      </p:sp>
      <p:sp>
        <p:nvSpPr>
          <p:cNvPr id="3" name="Segnaposto contenuto 2"/>
          <p:cNvSpPr>
            <a:spLocks noGrp="1"/>
          </p:cNvSpPr>
          <p:nvPr>
            <p:ph idx="1"/>
          </p:nvPr>
        </p:nvSpPr>
        <p:spPr>
          <a:xfrm>
            <a:off x="1143000" y="1737360"/>
            <a:ext cx="9872871" cy="4358640"/>
          </a:xfrm>
        </p:spPr>
        <p:txBody>
          <a:bodyPr>
            <a:normAutofit/>
          </a:bodyPr>
          <a:lstStyle/>
          <a:p>
            <a:pPr marL="45720" indent="0" algn="ctr">
              <a:buNone/>
            </a:pPr>
            <a:r>
              <a:rPr lang="it-IT" sz="2800" b="1" dirty="0">
                <a:solidFill>
                  <a:srgbClr val="FF0000"/>
                </a:solidFill>
              </a:rPr>
              <a:t>Obbligazioni in capo ai </a:t>
            </a:r>
            <a:r>
              <a:rPr lang="it-IT" sz="2800" b="1" dirty="0" smtClean="0">
                <a:solidFill>
                  <a:srgbClr val="FF0000"/>
                </a:solidFill>
              </a:rPr>
              <a:t>SATD</a:t>
            </a:r>
          </a:p>
          <a:p>
            <a:pPr marL="45720" indent="0" algn="ctr">
              <a:buNone/>
            </a:pPr>
            <a:endParaRPr lang="it-IT" sz="2800" b="1" dirty="0">
              <a:solidFill>
                <a:srgbClr val="FF0000"/>
              </a:solidFill>
            </a:endParaRPr>
          </a:p>
          <a:p>
            <a:r>
              <a:rPr lang="it-IT" dirty="0" smtClean="0"/>
              <a:t>Come controcampo al diritto di rettifica vi è l’obbligo in capo al titolare del trattamento (Asl di Pescara) – per il tramite e con la collaborazione dei SATD – di:</a:t>
            </a:r>
          </a:p>
          <a:p>
            <a:pPr lvl="1">
              <a:buFontTx/>
              <a:buChar char="-"/>
            </a:pPr>
            <a:r>
              <a:rPr lang="it-IT" b="1" dirty="0" smtClean="0"/>
              <a:t>aggiornare i dati anagrafici degli interessati </a:t>
            </a:r>
            <a:r>
              <a:rPr lang="it-IT" dirty="0" smtClean="0"/>
              <a:t>(pazienti, dipendenti, fornitori, consulenti, ecc.);</a:t>
            </a:r>
          </a:p>
          <a:p>
            <a:pPr lvl="1">
              <a:buFontTx/>
              <a:buChar char="-"/>
            </a:pPr>
            <a:r>
              <a:rPr lang="it-IT" b="1" dirty="0"/>
              <a:t>c</a:t>
            </a:r>
            <a:r>
              <a:rPr lang="it-IT" b="1" dirty="0" smtClean="0"/>
              <a:t>ontrollare che i dati siano esatti, senza duplicazioni di sorta </a:t>
            </a:r>
            <a:r>
              <a:rPr lang="it-IT" dirty="0" smtClean="0"/>
              <a:t>(vedi il problema attualmente rappresentato dalla presenza di schede anagrafiche aziendali plurime riferite allo stesso assistito);</a:t>
            </a:r>
          </a:p>
          <a:p>
            <a:pPr lvl="1">
              <a:buFontTx/>
              <a:buChar char="-"/>
            </a:pPr>
            <a:r>
              <a:rPr lang="it-IT" b="1" dirty="0" smtClean="0"/>
              <a:t>assicurare che i dati siano disponibili a fronte di richieste di accesso da parte degli interessati.</a:t>
            </a:r>
            <a:endParaRPr lang="it-IT" b="1" dirty="0"/>
          </a:p>
        </p:txBody>
      </p:sp>
    </p:spTree>
    <p:extLst>
      <p:ext uri="{BB962C8B-B14F-4D97-AF65-F5344CB8AC3E}">
        <p14:creationId xmlns:p14="http://schemas.microsoft.com/office/powerpoint/2010/main" val="352612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 Diritto </a:t>
            </a:r>
            <a:r>
              <a:rPr lang="it-IT" b="1" dirty="0" smtClean="0"/>
              <a:t> alla Cancellazione. (art. 17)  </a:t>
            </a:r>
            <a:r>
              <a:rPr lang="it-IT" sz="2400" b="1" dirty="0" smtClean="0"/>
              <a:t>1/5</a:t>
            </a:r>
            <a:r>
              <a:rPr lang="it-IT" sz="2400" dirty="0"/>
              <a:t/>
            </a:r>
            <a:br>
              <a:rPr lang="it-IT" sz="2400" dirty="0"/>
            </a:br>
            <a:endParaRPr lang="it-IT" sz="2400" dirty="0"/>
          </a:p>
        </p:txBody>
      </p:sp>
      <p:sp>
        <p:nvSpPr>
          <p:cNvPr id="3" name="Segnaposto contenuto 2"/>
          <p:cNvSpPr>
            <a:spLocks noGrp="1"/>
          </p:cNvSpPr>
          <p:nvPr>
            <p:ph idx="1"/>
          </p:nvPr>
        </p:nvSpPr>
        <p:spPr>
          <a:xfrm>
            <a:off x="681644" y="1438102"/>
            <a:ext cx="10334227" cy="4657898"/>
          </a:xfrm>
        </p:spPr>
        <p:txBody>
          <a:bodyPr>
            <a:normAutofit fontScale="85000" lnSpcReduction="10000"/>
          </a:bodyPr>
          <a:lstStyle/>
          <a:p>
            <a:r>
              <a:rPr lang="it-IT" b="1" dirty="0"/>
              <a:t>L</a:t>
            </a:r>
            <a:r>
              <a:rPr lang="it-IT" dirty="0"/>
              <a:t>’</a:t>
            </a:r>
            <a:r>
              <a:rPr lang="it-IT" b="1" dirty="0"/>
              <a:t>articolo 17</a:t>
            </a:r>
            <a:r>
              <a:rPr lang="it-IT" dirty="0"/>
              <a:t> prevede il diritto all’oblio e alla cancellazione, </a:t>
            </a:r>
            <a:r>
              <a:rPr lang="it-IT" dirty="0" smtClean="0"/>
              <a:t>prevedendo </a:t>
            </a:r>
            <a:r>
              <a:rPr lang="it-IT" dirty="0"/>
              <a:t>le condizioni del diritto all’oblio, compreso l’obbligo del </a:t>
            </a:r>
            <a:r>
              <a:rPr lang="it-IT" dirty="0" smtClean="0"/>
              <a:t>titolare </a:t>
            </a:r>
            <a:r>
              <a:rPr lang="it-IT" dirty="0"/>
              <a:t>del trattamento che abbia divulgato dati personali di informare i terzi della richiesta dell’interessato di cancellare tutti i link verso tali dati, le loro copie o riproduzioni. La disposizione prevede inoltre il </a:t>
            </a:r>
            <a:r>
              <a:rPr lang="it-IT" u="sng" dirty="0"/>
              <a:t>diritto di limitare il trattamento in determinati </a:t>
            </a:r>
            <a:r>
              <a:rPr lang="it-IT" u="sng" dirty="0" smtClean="0"/>
              <a:t>casi</a:t>
            </a:r>
            <a:r>
              <a:rPr lang="it-IT" dirty="0" smtClean="0"/>
              <a:t>.</a:t>
            </a:r>
            <a:endParaRPr lang="it-IT" dirty="0"/>
          </a:p>
          <a:p>
            <a:r>
              <a:rPr lang="it-IT" dirty="0"/>
              <a:t>Nell’art. 17 viene, quindi, sancito che l'interessato ha il diritto di ottenere dal </a:t>
            </a:r>
            <a:r>
              <a:rPr lang="it-IT" dirty="0" smtClean="0"/>
              <a:t>titolare </a:t>
            </a:r>
            <a:r>
              <a:rPr lang="it-IT" dirty="0"/>
              <a:t>del trattamento la cancellazione dei dati personali che lo riguardano senza ingiustificato ritardo e il </a:t>
            </a:r>
            <a:r>
              <a:rPr lang="it-IT" dirty="0" smtClean="0"/>
              <a:t>titolare </a:t>
            </a:r>
            <a:r>
              <a:rPr lang="it-IT" dirty="0"/>
              <a:t>del trattamento ha l'obbligo di cancellare senza ingiustificato ritardo i dati personali, se sussiste uno dei motivi seguenti:</a:t>
            </a:r>
          </a:p>
          <a:p>
            <a:pPr lvl="1">
              <a:buFont typeface="Wingdings" panose="05000000000000000000" pitchFamily="2" charset="2"/>
              <a:buChar char="v"/>
            </a:pPr>
            <a:r>
              <a:rPr lang="it-IT" b="1" dirty="0"/>
              <a:t>i dati non sono più necessari rispetto alle finalità per le quali sono stati raccolti o altrimenti trattati</a:t>
            </a:r>
            <a:r>
              <a:rPr lang="it-IT" dirty="0"/>
              <a:t>; </a:t>
            </a:r>
          </a:p>
          <a:p>
            <a:pPr lvl="1">
              <a:buFont typeface="Wingdings" panose="05000000000000000000" pitchFamily="2" charset="2"/>
              <a:buChar char="v"/>
            </a:pPr>
            <a:r>
              <a:rPr lang="it-IT" dirty="0">
                <a:solidFill>
                  <a:srgbClr val="00B0F0"/>
                </a:solidFill>
              </a:rPr>
              <a:t>l’interessato ritira il consenso su cui si basa il trattamento e non sussiste altro motivo legittimo per trattare i dati</a:t>
            </a:r>
            <a:r>
              <a:rPr lang="it-IT" dirty="0"/>
              <a:t>; </a:t>
            </a:r>
          </a:p>
          <a:p>
            <a:pPr lvl="1">
              <a:buFont typeface="Wingdings" panose="05000000000000000000" pitchFamily="2" charset="2"/>
              <a:buChar char="v"/>
            </a:pPr>
            <a:r>
              <a:rPr lang="it-IT" dirty="0">
                <a:solidFill>
                  <a:srgbClr val="FF0000"/>
                </a:solidFill>
              </a:rPr>
              <a:t>l'interessato si oppone al trattamento dei dati personali e non sussiste alcun motivo legittimo prevalente per procedere al trattamento</a:t>
            </a:r>
            <a:r>
              <a:rPr lang="it-IT" dirty="0"/>
              <a:t>; </a:t>
            </a:r>
          </a:p>
          <a:p>
            <a:pPr lvl="1">
              <a:buFont typeface="Wingdings" panose="05000000000000000000" pitchFamily="2" charset="2"/>
              <a:buChar char="v"/>
            </a:pPr>
            <a:r>
              <a:rPr lang="it-IT" dirty="0">
                <a:solidFill>
                  <a:srgbClr val="00B0F0"/>
                </a:solidFill>
              </a:rPr>
              <a:t>i dati sono stati trattati illecitamente</a:t>
            </a:r>
            <a:r>
              <a:rPr lang="it-IT" dirty="0"/>
              <a:t>; </a:t>
            </a:r>
          </a:p>
          <a:p>
            <a:pPr lvl="1">
              <a:buFont typeface="Wingdings" panose="05000000000000000000" pitchFamily="2" charset="2"/>
              <a:buChar char="v"/>
            </a:pPr>
            <a:r>
              <a:rPr lang="it-IT" dirty="0">
                <a:solidFill>
                  <a:srgbClr val="FFC000"/>
                </a:solidFill>
              </a:rPr>
              <a:t>i dati devono essere cancellati per adempiere un obbligo legale previsto dal diritto dell'Unione o degli Stati membri cui è soggetto il Titolare del trattamento</a:t>
            </a:r>
            <a:r>
              <a:rPr lang="it-IT" dirty="0"/>
              <a:t>; </a:t>
            </a:r>
          </a:p>
          <a:p>
            <a:pPr lvl="1">
              <a:buFont typeface="Wingdings" panose="05000000000000000000" pitchFamily="2" charset="2"/>
              <a:buChar char="v"/>
            </a:pPr>
            <a:r>
              <a:rPr lang="it-IT" b="1" dirty="0">
                <a:solidFill>
                  <a:schemeClr val="tx1"/>
                </a:solidFill>
              </a:rPr>
              <a:t>i dati sono stati raccolti relativamente all’offerta di servizi della società dell’informazione</a:t>
            </a:r>
            <a:r>
              <a:rPr lang="it-IT" dirty="0"/>
              <a:t>.</a:t>
            </a:r>
          </a:p>
          <a:p>
            <a:pPr lvl="1">
              <a:buFont typeface="Wingdings" panose="05000000000000000000" pitchFamily="2" charset="2"/>
              <a:buChar char="v"/>
            </a:pPr>
            <a:endParaRPr lang="it-IT" dirty="0"/>
          </a:p>
        </p:txBody>
      </p:sp>
    </p:spTree>
    <p:extLst>
      <p:ext uri="{BB962C8B-B14F-4D97-AF65-F5344CB8AC3E}">
        <p14:creationId xmlns:p14="http://schemas.microsoft.com/office/powerpoint/2010/main" val="3605662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78378"/>
          </a:xfrm>
        </p:spPr>
        <p:txBody>
          <a:bodyPr/>
          <a:lstStyle/>
          <a:p>
            <a:r>
              <a:rPr lang="it-IT" b="1" dirty="0"/>
              <a:t>Diritto  alla </a:t>
            </a:r>
            <a:r>
              <a:rPr lang="it-IT" b="1" dirty="0" smtClean="0"/>
              <a:t>Cancellazione		</a:t>
            </a:r>
            <a:r>
              <a:rPr lang="it-IT" sz="2800" b="1" dirty="0" smtClean="0"/>
              <a:t>2/5</a:t>
            </a:r>
            <a:endParaRPr lang="it-IT" sz="2800" dirty="0"/>
          </a:p>
        </p:txBody>
      </p:sp>
      <p:sp>
        <p:nvSpPr>
          <p:cNvPr id="3" name="Segnaposto contenuto 2"/>
          <p:cNvSpPr>
            <a:spLocks noGrp="1"/>
          </p:cNvSpPr>
          <p:nvPr>
            <p:ph idx="1"/>
          </p:nvPr>
        </p:nvSpPr>
        <p:spPr>
          <a:xfrm>
            <a:off x="889462" y="1546167"/>
            <a:ext cx="10126409" cy="4549833"/>
          </a:xfrm>
        </p:spPr>
        <p:txBody>
          <a:bodyPr>
            <a:normAutofit fontScale="77500" lnSpcReduction="20000"/>
          </a:bodyPr>
          <a:lstStyle/>
          <a:p>
            <a:r>
              <a:rPr lang="it-IT" dirty="0"/>
              <a:t>Sempre l’art. 17 chiarisce che il </a:t>
            </a:r>
            <a:r>
              <a:rPr lang="it-IT" dirty="0" smtClean="0"/>
              <a:t>titolare </a:t>
            </a:r>
            <a:r>
              <a:rPr lang="it-IT" dirty="0"/>
              <a:t>del trattamento, se ha reso pubblici dati personali </a:t>
            </a:r>
            <a:r>
              <a:rPr lang="it-IT" dirty="0" smtClean="0"/>
              <a:t>è </a:t>
            </a:r>
            <a:r>
              <a:rPr lang="it-IT" dirty="0"/>
              <a:t>obbligato a cancellarli, tenendo conto della tecnologia disponibile e dei costi di </a:t>
            </a:r>
            <a:r>
              <a:rPr lang="it-IT" dirty="0" smtClean="0"/>
              <a:t>attuazione. Egli  adotta </a:t>
            </a:r>
            <a:r>
              <a:rPr lang="it-IT" dirty="0"/>
              <a:t>le </a:t>
            </a:r>
            <a:r>
              <a:rPr lang="it-IT" b="1" dirty="0"/>
              <a:t>misure ragionevoli</a:t>
            </a:r>
            <a:r>
              <a:rPr lang="it-IT" dirty="0"/>
              <a:t>, anche tecniche, per informare i </a:t>
            </a:r>
            <a:r>
              <a:rPr lang="it-IT" dirty="0" smtClean="0"/>
              <a:t>responsabili </a:t>
            </a:r>
            <a:r>
              <a:rPr lang="it-IT" dirty="0"/>
              <a:t>del trattamento, che stanno trattando i dati, della richiesta dell’interessato di cancellare qualsiasi link, copia o riproduzione dei suoi dati personali.</a:t>
            </a:r>
          </a:p>
          <a:p>
            <a:r>
              <a:rPr lang="it-IT" b="1" dirty="0"/>
              <a:t>Contro la richiesta di cancellazione</a:t>
            </a:r>
            <a:r>
              <a:rPr lang="it-IT" dirty="0"/>
              <a:t> possono ostare altri diritti e interessi, in presenza dei quali non si soddisfa la istanza stessa, ciò accadrà se:</a:t>
            </a:r>
          </a:p>
          <a:p>
            <a:pPr lvl="0"/>
            <a:r>
              <a:rPr lang="it-IT" dirty="0">
                <a:solidFill>
                  <a:srgbClr val="FF0000"/>
                </a:solidFill>
              </a:rPr>
              <a:t>la conservazione dei dati sia necessaria “per esercitare il diritto alla libertà di espressione e di </a:t>
            </a:r>
            <a:r>
              <a:rPr lang="it-IT" dirty="0" smtClean="0">
                <a:solidFill>
                  <a:srgbClr val="FF0000"/>
                </a:solidFill>
              </a:rPr>
              <a:t>informazione» (diritto di cronaca)</a:t>
            </a:r>
            <a:r>
              <a:rPr lang="it-IT" dirty="0" smtClean="0"/>
              <a:t>, </a:t>
            </a:r>
            <a:endParaRPr lang="it-IT" dirty="0"/>
          </a:p>
          <a:p>
            <a:pPr lvl="0"/>
            <a:r>
              <a:rPr lang="it-IT" dirty="0">
                <a:solidFill>
                  <a:srgbClr val="00B0F0"/>
                </a:solidFill>
              </a:rPr>
              <a:t>per adempiere un obbligo legale, si pensi alla </a:t>
            </a:r>
            <a:r>
              <a:rPr lang="it-IT" b="1" dirty="0">
                <a:solidFill>
                  <a:srgbClr val="00B0F0"/>
                </a:solidFill>
              </a:rPr>
              <a:t>cartella clinica </a:t>
            </a:r>
            <a:r>
              <a:rPr lang="it-IT" dirty="0">
                <a:solidFill>
                  <a:srgbClr val="00B0F0"/>
                </a:solidFill>
              </a:rPr>
              <a:t>che, per legge, deve essere conservata illimitatamente</a:t>
            </a:r>
            <a:r>
              <a:rPr lang="it-IT" dirty="0" smtClean="0"/>
              <a:t>; </a:t>
            </a:r>
            <a:r>
              <a:rPr lang="it-IT" b="1" dirty="0" smtClean="0">
                <a:solidFill>
                  <a:schemeClr val="tx1"/>
                </a:solidFill>
              </a:rPr>
              <a:t>quindi non si può ottenere la sua cancellazione</a:t>
            </a:r>
            <a:endParaRPr lang="it-IT" b="1" dirty="0">
              <a:solidFill>
                <a:schemeClr val="tx1"/>
              </a:solidFill>
            </a:endParaRPr>
          </a:p>
          <a:p>
            <a:pPr lvl="0"/>
            <a:r>
              <a:rPr lang="it-IT" dirty="0"/>
              <a:t>per eseguire un compito di interesse pubblico o nell’esercizio di pubblici poteri di cui è investito il Titolare del trattamento, </a:t>
            </a:r>
          </a:p>
          <a:p>
            <a:pPr lvl="0"/>
            <a:r>
              <a:rPr lang="it-IT" dirty="0">
                <a:solidFill>
                  <a:srgbClr val="0070C0"/>
                </a:solidFill>
              </a:rPr>
              <a:t>per motivi di interesse pubblico nel settore della sanità pubblica</a:t>
            </a:r>
            <a:r>
              <a:rPr lang="it-IT" dirty="0"/>
              <a:t>, </a:t>
            </a:r>
          </a:p>
          <a:p>
            <a:pPr lvl="0"/>
            <a:r>
              <a:rPr lang="it-IT" dirty="0">
                <a:solidFill>
                  <a:srgbClr val="FFC000"/>
                </a:solidFill>
              </a:rPr>
              <a:t>a fini di archiviazione nel pubblico interesse, di </a:t>
            </a:r>
            <a:r>
              <a:rPr lang="it-IT" b="1" dirty="0">
                <a:solidFill>
                  <a:srgbClr val="FFC000"/>
                </a:solidFill>
              </a:rPr>
              <a:t>ricerca scientifica </a:t>
            </a:r>
            <a:r>
              <a:rPr lang="it-IT" dirty="0">
                <a:solidFill>
                  <a:srgbClr val="FFC000"/>
                </a:solidFill>
              </a:rPr>
              <a:t>o storica o a fini statistici</a:t>
            </a:r>
            <a:r>
              <a:rPr lang="it-IT" dirty="0"/>
              <a:t>, </a:t>
            </a:r>
          </a:p>
          <a:p>
            <a:pPr lvl="0"/>
            <a:r>
              <a:rPr lang="it-IT" dirty="0"/>
              <a:t>per accertare, esercitare o difendere un diritto in sede giudiziaria”.</a:t>
            </a:r>
          </a:p>
          <a:p>
            <a:endParaRPr lang="it-IT" dirty="0"/>
          </a:p>
        </p:txBody>
      </p:sp>
    </p:spTree>
    <p:extLst>
      <p:ext uri="{BB962C8B-B14F-4D97-AF65-F5344CB8AC3E}">
        <p14:creationId xmlns:p14="http://schemas.microsoft.com/office/powerpoint/2010/main" val="2332215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1"/>
            <a:ext cx="9875520" cy="604058"/>
          </a:xfrm>
        </p:spPr>
        <p:txBody>
          <a:bodyPr>
            <a:normAutofit fontScale="90000"/>
          </a:bodyPr>
          <a:lstStyle/>
          <a:p>
            <a:r>
              <a:rPr lang="it-IT" sz="2800" b="1" dirty="0"/>
              <a:t>Diritto  alla </a:t>
            </a:r>
            <a:r>
              <a:rPr lang="it-IT" sz="2800" b="1" dirty="0" smtClean="0"/>
              <a:t>Cancellazione</a:t>
            </a:r>
            <a:r>
              <a:rPr lang="it-IT" b="1" dirty="0" smtClean="0"/>
              <a:t>			</a:t>
            </a:r>
            <a:r>
              <a:rPr lang="it-IT" sz="2800" b="1" dirty="0" smtClean="0"/>
              <a:t>3/5</a:t>
            </a:r>
            <a:endParaRPr lang="it-IT" sz="2800" dirty="0"/>
          </a:p>
        </p:txBody>
      </p:sp>
      <p:sp>
        <p:nvSpPr>
          <p:cNvPr id="3" name="Segnaposto contenuto 2"/>
          <p:cNvSpPr>
            <a:spLocks noGrp="1"/>
          </p:cNvSpPr>
          <p:nvPr>
            <p:ph idx="1"/>
          </p:nvPr>
        </p:nvSpPr>
        <p:spPr>
          <a:xfrm>
            <a:off x="764772" y="1213659"/>
            <a:ext cx="10251100" cy="4882341"/>
          </a:xfrm>
        </p:spPr>
        <p:txBody>
          <a:bodyPr>
            <a:normAutofit fontScale="92500" lnSpcReduction="10000"/>
          </a:bodyPr>
          <a:lstStyle/>
          <a:p>
            <a:pPr marL="45720" indent="0" algn="ctr">
              <a:buNone/>
            </a:pPr>
            <a:r>
              <a:rPr lang="it-IT" dirty="0" smtClean="0">
                <a:solidFill>
                  <a:srgbClr val="FF0000"/>
                </a:solidFill>
              </a:rPr>
              <a:t>Obblighi per i SATD</a:t>
            </a:r>
          </a:p>
          <a:p>
            <a:r>
              <a:rPr lang="it-IT" dirty="0" smtClean="0"/>
              <a:t>Il </a:t>
            </a:r>
            <a:r>
              <a:rPr lang="it-IT" dirty="0"/>
              <a:t>diritto alla cancellazione dei dati non è un diritto nuovo. Sul punto è fondamentale riflettere </a:t>
            </a:r>
            <a:r>
              <a:rPr lang="it-IT" dirty="0" smtClean="0"/>
              <a:t>su:</a:t>
            </a:r>
          </a:p>
          <a:p>
            <a:pPr lvl="1">
              <a:buFontTx/>
              <a:buChar char="-"/>
            </a:pPr>
            <a:r>
              <a:rPr lang="it-IT" u="sng" dirty="0" smtClean="0"/>
              <a:t>come </a:t>
            </a:r>
            <a:r>
              <a:rPr lang="it-IT" u="sng" dirty="0"/>
              <a:t>sono strutturati i database aziendali</a:t>
            </a:r>
            <a:r>
              <a:rPr lang="it-IT" dirty="0"/>
              <a:t>, </a:t>
            </a:r>
            <a:r>
              <a:rPr lang="it-IT" dirty="0" smtClean="0"/>
              <a:t>(banche dati cartacee ed informatiche; </a:t>
            </a:r>
            <a:r>
              <a:rPr lang="it-IT" dirty="0" err="1" smtClean="0"/>
              <a:t>b.d</a:t>
            </a:r>
            <a:r>
              <a:rPr lang="it-IT" dirty="0" smtClean="0"/>
              <a:t>. centralizzate o dislocate nelle singole UU.OO., </a:t>
            </a:r>
            <a:r>
              <a:rPr lang="it-IT" dirty="0" err="1" smtClean="0"/>
              <a:t>b.d</a:t>
            </a:r>
            <a:r>
              <a:rPr lang="it-IT" dirty="0" smtClean="0"/>
              <a:t>. di tipo orizzontale – ad accesso da parte di più UU.OO., es. Accettazione, </a:t>
            </a:r>
            <a:r>
              <a:rPr lang="it-IT" dirty="0" smtClean="0"/>
              <a:t>Farmaceutica</a:t>
            </a:r>
            <a:r>
              <a:rPr lang="it-IT" dirty="0" smtClean="0"/>
              <a:t>, </a:t>
            </a:r>
            <a:r>
              <a:rPr lang="it-IT" dirty="0" smtClean="0"/>
              <a:t>Laboratorio </a:t>
            </a:r>
            <a:r>
              <a:rPr lang="it-IT" dirty="0" smtClean="0"/>
              <a:t>Analisi, ecc. – o di tipo verticale – ad uso di una solo U.O.);</a:t>
            </a:r>
          </a:p>
          <a:p>
            <a:pPr lvl="1">
              <a:buFontTx/>
              <a:buChar char="-"/>
            </a:pPr>
            <a:r>
              <a:rPr lang="it-IT" u="sng" dirty="0" smtClean="0"/>
              <a:t>dove </a:t>
            </a:r>
            <a:r>
              <a:rPr lang="it-IT" u="sng" dirty="0"/>
              <a:t>sono collocati i </a:t>
            </a:r>
            <a:r>
              <a:rPr lang="it-IT" u="sng" dirty="0" smtClean="0"/>
              <a:t>dati</a:t>
            </a:r>
            <a:r>
              <a:rPr lang="it-IT" dirty="0" smtClean="0"/>
              <a:t>: all’interno della U.O., presso la sala server del CED, all’esterno del perimetro aziendale; </a:t>
            </a:r>
          </a:p>
          <a:p>
            <a:pPr lvl="1">
              <a:buFontTx/>
              <a:buChar char="-"/>
            </a:pPr>
            <a:r>
              <a:rPr lang="it-IT" u="sng" dirty="0" smtClean="0"/>
              <a:t>quali </a:t>
            </a:r>
            <a:r>
              <a:rPr lang="it-IT" u="sng" dirty="0"/>
              <a:t>siano le finalità per cui sono stati raccolti tali </a:t>
            </a:r>
            <a:r>
              <a:rPr lang="it-IT" u="sng" dirty="0" smtClean="0"/>
              <a:t>dati</a:t>
            </a:r>
            <a:r>
              <a:rPr lang="it-IT" dirty="0" smtClean="0"/>
              <a:t>: amministrativi, esecuzione di contratti, di cura, di ricerca medica, didattica, ecc.;</a:t>
            </a:r>
          </a:p>
          <a:p>
            <a:pPr lvl="1">
              <a:buFontTx/>
              <a:buChar char="-"/>
            </a:pPr>
            <a:r>
              <a:rPr lang="it-IT" u="sng" dirty="0" smtClean="0"/>
              <a:t>la </a:t>
            </a:r>
            <a:r>
              <a:rPr lang="it-IT" u="sng" dirty="0"/>
              <a:t>relativa base giuridica del </a:t>
            </a:r>
            <a:r>
              <a:rPr lang="it-IT" u="sng" dirty="0" smtClean="0"/>
              <a:t>trattamento</a:t>
            </a:r>
            <a:r>
              <a:rPr lang="it-IT" dirty="0" smtClean="0"/>
              <a:t>: cura, esecuzione di un obbligo contrattuale, esecuzione di un obbligo di legge, consenso, ecc.;</a:t>
            </a:r>
            <a:endParaRPr lang="it-IT" dirty="0"/>
          </a:p>
          <a:p>
            <a:r>
              <a:rPr lang="it-IT" b="1" dirty="0"/>
              <a:t>Il diritto alla cancellazione dei dati non è un diritto assoluto</a:t>
            </a:r>
            <a:r>
              <a:rPr lang="it-IT" dirty="0"/>
              <a:t>: nello specifico, un soggetto interessato può scrivere una e-mail ad un’organizzazione esigendo la cancellazione dei dati, ma </a:t>
            </a:r>
            <a:r>
              <a:rPr lang="it-IT" b="1" dirty="0"/>
              <a:t>l’organizzazione dovrà verificare se i dati trattati debbano o meno essere conservati.</a:t>
            </a:r>
            <a:endParaRPr lang="it-IT" dirty="0"/>
          </a:p>
          <a:p>
            <a:endParaRPr lang="it-IT" dirty="0"/>
          </a:p>
        </p:txBody>
      </p:sp>
    </p:spTree>
    <p:extLst>
      <p:ext uri="{BB962C8B-B14F-4D97-AF65-F5344CB8AC3E}">
        <p14:creationId xmlns:p14="http://schemas.microsoft.com/office/powerpoint/2010/main" val="2481246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Diritto  alla </a:t>
            </a:r>
            <a:r>
              <a:rPr lang="it-IT" sz="2800" b="1" dirty="0" smtClean="0"/>
              <a:t>Cancellazione in ambito sanitario   	4/5</a:t>
            </a:r>
            <a:endParaRPr lang="it-IT" sz="2800" dirty="0"/>
          </a:p>
        </p:txBody>
      </p:sp>
      <p:sp>
        <p:nvSpPr>
          <p:cNvPr id="3" name="Segnaposto contenuto 2"/>
          <p:cNvSpPr>
            <a:spLocks noGrp="1"/>
          </p:cNvSpPr>
          <p:nvPr>
            <p:ph idx="1"/>
          </p:nvPr>
        </p:nvSpPr>
        <p:spPr/>
        <p:txBody>
          <a:bodyPr/>
          <a:lstStyle/>
          <a:p>
            <a:pPr marL="45720" indent="0" algn="ctr">
              <a:buNone/>
            </a:pPr>
            <a:r>
              <a:rPr lang="it-IT" sz="2800" b="1" dirty="0">
                <a:solidFill>
                  <a:srgbClr val="FF0000"/>
                </a:solidFill>
              </a:rPr>
              <a:t>Obbligazioni in capo ai SATD</a:t>
            </a:r>
          </a:p>
          <a:p>
            <a:endParaRPr lang="it-IT" b="1" dirty="0" smtClean="0">
              <a:solidFill>
                <a:srgbClr val="00B050"/>
              </a:solidFill>
            </a:endParaRPr>
          </a:p>
          <a:p>
            <a:r>
              <a:rPr lang="it-IT" sz="3200" b="1" dirty="0" smtClean="0">
                <a:solidFill>
                  <a:srgbClr val="00B050"/>
                </a:solidFill>
              </a:rPr>
              <a:t>Il diritto alla cancellazione (oblio) non è esercitabile per motivi di interesse pubblico nel settore della sanità pubblica (art. 17, comma terzo, lettera c).</a:t>
            </a:r>
          </a:p>
          <a:p>
            <a:r>
              <a:rPr lang="it-IT" sz="3200" b="1" dirty="0" smtClean="0">
                <a:solidFill>
                  <a:srgbClr val="00B050"/>
                </a:solidFill>
              </a:rPr>
              <a:t>Di conseguenza una richiesta di questo tenore, che dovesse pervenire alla Asl va rigettata</a:t>
            </a:r>
            <a:r>
              <a:rPr lang="it-IT" b="1" dirty="0" smtClean="0">
                <a:solidFill>
                  <a:srgbClr val="00B050"/>
                </a:solidFill>
              </a:rPr>
              <a:t>.</a:t>
            </a:r>
            <a:endParaRPr lang="it-IT" b="1" dirty="0">
              <a:solidFill>
                <a:srgbClr val="00B050"/>
              </a:solidFill>
            </a:endParaRPr>
          </a:p>
        </p:txBody>
      </p:sp>
    </p:spTree>
    <p:extLst>
      <p:ext uri="{BB962C8B-B14F-4D97-AF65-F5344CB8AC3E}">
        <p14:creationId xmlns:p14="http://schemas.microsoft.com/office/powerpoint/2010/main" val="790510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Diritto  alla </a:t>
            </a:r>
            <a:r>
              <a:rPr lang="it-IT" sz="2800" b="1" dirty="0" smtClean="0"/>
              <a:t>Cancellazione   					5/5</a:t>
            </a:r>
            <a:endParaRPr lang="it-IT" sz="2800" dirty="0"/>
          </a:p>
        </p:txBody>
      </p:sp>
      <p:sp>
        <p:nvSpPr>
          <p:cNvPr id="3" name="Segnaposto contenuto 2"/>
          <p:cNvSpPr>
            <a:spLocks noGrp="1"/>
          </p:cNvSpPr>
          <p:nvPr>
            <p:ph idx="1"/>
          </p:nvPr>
        </p:nvSpPr>
        <p:spPr>
          <a:xfrm>
            <a:off x="872836" y="1853738"/>
            <a:ext cx="10143035" cy="4242262"/>
          </a:xfrm>
        </p:spPr>
        <p:txBody>
          <a:bodyPr/>
          <a:lstStyle/>
          <a:p>
            <a:pPr marL="45720" indent="0" algn="ctr">
              <a:buNone/>
            </a:pPr>
            <a:r>
              <a:rPr lang="it-IT" sz="2400" b="1" u="sng" dirty="0" smtClean="0">
                <a:solidFill>
                  <a:srgbClr val="FF0000"/>
                </a:solidFill>
              </a:rPr>
              <a:t>Impianto sanzionatorio</a:t>
            </a:r>
          </a:p>
          <a:p>
            <a:pPr marL="45720" indent="0">
              <a:buNone/>
            </a:pPr>
            <a:r>
              <a:rPr lang="it-IT" sz="3600" b="1" u="sng" dirty="0" smtClean="0"/>
              <a:t>Il titolare </a:t>
            </a:r>
            <a:r>
              <a:rPr lang="it-IT" sz="3600" b="1" u="sng" dirty="0"/>
              <a:t>e il </a:t>
            </a:r>
            <a:r>
              <a:rPr lang="it-IT" sz="3600" b="1" u="sng" dirty="0" smtClean="0"/>
              <a:t>responsabile </a:t>
            </a:r>
            <a:r>
              <a:rPr lang="it-IT" sz="3600" b="1" u="sng" dirty="0"/>
              <a:t>che violano le prescrizioni di cui all’articolo </a:t>
            </a:r>
            <a:r>
              <a:rPr lang="it-IT" sz="3600" b="1" u="sng" dirty="0" smtClean="0"/>
              <a:t>17 </a:t>
            </a:r>
            <a:r>
              <a:rPr lang="it-IT" sz="3600" b="1" u="sng" dirty="0"/>
              <a:t>sono soggetti a sanzioni amministrative pecuniarie fino a 20 milioni di euro e se è una impresa fino al 4% del fatturato mondiale totale annuo dell’esercizio precedente, se superiore</a:t>
            </a:r>
            <a:r>
              <a:rPr lang="it-IT" sz="3600" dirty="0"/>
              <a:t>. (art. 83, par. 5, </a:t>
            </a:r>
            <a:r>
              <a:rPr lang="it-IT" sz="3600" dirty="0" err="1"/>
              <a:t>lett</a:t>
            </a:r>
            <a:r>
              <a:rPr lang="it-IT" sz="3600" dirty="0"/>
              <a:t>. b)</a:t>
            </a:r>
          </a:p>
          <a:p>
            <a:endParaRPr lang="it-IT" dirty="0"/>
          </a:p>
        </p:txBody>
      </p:sp>
    </p:spTree>
    <p:extLst>
      <p:ext uri="{BB962C8B-B14F-4D97-AF65-F5344CB8AC3E}">
        <p14:creationId xmlns:p14="http://schemas.microsoft.com/office/powerpoint/2010/main" val="2273116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Diritto alla limitazione del trattamento (art. 18.1)</a:t>
            </a:r>
          </a:p>
        </p:txBody>
      </p:sp>
      <p:sp>
        <p:nvSpPr>
          <p:cNvPr id="3" name="Segnaposto contenuto 2"/>
          <p:cNvSpPr>
            <a:spLocks noGrp="1"/>
          </p:cNvSpPr>
          <p:nvPr>
            <p:ph idx="1"/>
          </p:nvPr>
        </p:nvSpPr>
        <p:spPr/>
        <p:txBody>
          <a:bodyPr>
            <a:normAutofit fontScale="85000" lnSpcReduction="20000"/>
          </a:bodyPr>
          <a:lstStyle/>
          <a:p>
            <a:pPr marL="45720" indent="0">
              <a:buNone/>
            </a:pPr>
            <a:r>
              <a:rPr lang="it-IT" dirty="0" smtClean="0"/>
              <a:t>Cosa è:</a:t>
            </a:r>
          </a:p>
          <a:p>
            <a:pPr marL="45720" indent="0">
              <a:buNone/>
            </a:pPr>
            <a:r>
              <a:rPr lang="it-IT" sz="4000" dirty="0" smtClean="0"/>
              <a:t>La pretesa riconosciuta all’interessato (pz, dipendente, fornitore, consulente, ecc.) di ottenere che il complessivo trattamento si riduca alla temporanea esecuzione della sola operazione di </a:t>
            </a:r>
            <a:r>
              <a:rPr lang="it-IT" sz="4000" b="1" dirty="0" smtClean="0"/>
              <a:t>conservazione</a:t>
            </a:r>
            <a:r>
              <a:rPr lang="it-IT" sz="4000" dirty="0" smtClean="0"/>
              <a:t>.</a:t>
            </a:r>
          </a:p>
          <a:p>
            <a:pPr marL="45720" indent="0">
              <a:buNone/>
            </a:pPr>
            <a:r>
              <a:rPr lang="it-IT" sz="4000" dirty="0" smtClean="0"/>
              <a:t>I dati di cui si chiede la limitazione sono sottoposti a un </a:t>
            </a:r>
            <a:r>
              <a:rPr lang="it-IT" sz="4000" b="1" dirty="0" smtClean="0"/>
              <a:t>vincolo di inutilizzabilità e di inaccessibilità </a:t>
            </a:r>
            <a:r>
              <a:rPr lang="it-IT" sz="4000" dirty="0" smtClean="0"/>
              <a:t>fino a che non si provveda all’eventuale successiva rettifica o cancellazione.</a:t>
            </a:r>
            <a:endParaRPr lang="it-IT" sz="4000" dirty="0"/>
          </a:p>
        </p:txBody>
      </p:sp>
    </p:spTree>
    <p:extLst>
      <p:ext uri="{BB962C8B-B14F-4D97-AF65-F5344CB8AC3E}">
        <p14:creationId xmlns:p14="http://schemas.microsoft.com/office/powerpoint/2010/main" val="394557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abbreviazioni</a:t>
            </a:r>
            <a:endParaRPr lang="it-IT" dirty="0"/>
          </a:p>
        </p:txBody>
      </p:sp>
      <p:sp>
        <p:nvSpPr>
          <p:cNvPr id="3" name="Segnaposto contenuto 2"/>
          <p:cNvSpPr>
            <a:spLocks noGrp="1"/>
          </p:cNvSpPr>
          <p:nvPr>
            <p:ph idx="1"/>
          </p:nvPr>
        </p:nvSpPr>
        <p:spPr>
          <a:xfrm>
            <a:off x="1143000" y="1687484"/>
            <a:ext cx="9872871" cy="4408516"/>
          </a:xfrm>
        </p:spPr>
        <p:txBody>
          <a:bodyPr>
            <a:normAutofit lnSpcReduction="10000"/>
          </a:bodyPr>
          <a:lstStyle/>
          <a:p>
            <a:r>
              <a:rPr lang="it-IT" b="1" dirty="0" smtClean="0"/>
              <a:t>GDPR = </a:t>
            </a:r>
            <a:r>
              <a:rPr lang="it-IT" dirty="0" smtClean="0"/>
              <a:t>Regolamento </a:t>
            </a:r>
            <a:r>
              <a:rPr lang="it-IT" dirty="0"/>
              <a:t>UE 679/2016 sulla Protezione dei </a:t>
            </a:r>
            <a:r>
              <a:rPr lang="it-IT" dirty="0" smtClean="0"/>
              <a:t>Dati del 27 aprile 2016, relativo alla protezione delle persone fisiche con riguardo al trattamento dei dati personali, nonché alla libera circolazione di tali dati e che abroga la Direttiva 95/46/CE – Regolamento Generale sulla Protezione dei dati</a:t>
            </a:r>
          </a:p>
          <a:p>
            <a:r>
              <a:rPr lang="it-IT" b="1" dirty="0" smtClean="0"/>
              <a:t>Codice = </a:t>
            </a:r>
            <a:r>
              <a:rPr lang="it-IT" dirty="0" smtClean="0"/>
              <a:t>D</a:t>
            </a:r>
            <a:r>
              <a:rPr lang="it-IT" dirty="0"/>
              <a:t>. </a:t>
            </a:r>
            <a:r>
              <a:rPr lang="it-IT" dirty="0" err="1"/>
              <a:t>Lgs</a:t>
            </a:r>
            <a:r>
              <a:rPr lang="it-IT" dirty="0"/>
              <a:t>. 196/03 Codice in Materia di Protezione dei Dati Personali </a:t>
            </a:r>
            <a:endParaRPr lang="it-IT" dirty="0" smtClean="0"/>
          </a:p>
          <a:p>
            <a:r>
              <a:rPr lang="it-IT" b="1" dirty="0" smtClean="0"/>
              <a:t>«</a:t>
            </a:r>
            <a:r>
              <a:rPr lang="it-IT" b="1" dirty="0"/>
              <a:t>SAT»</a:t>
            </a:r>
            <a:r>
              <a:rPr lang="it-IT" dirty="0"/>
              <a:t>: Soggetto Autorizzato al Trattamento dei dati personali</a:t>
            </a:r>
          </a:p>
          <a:p>
            <a:r>
              <a:rPr lang="it-IT" b="1" dirty="0"/>
              <a:t>«SATD»</a:t>
            </a:r>
            <a:r>
              <a:rPr lang="it-IT" dirty="0"/>
              <a:t>: Soggetto Autorizzato al Trattamento dei dati personali con Delega</a:t>
            </a:r>
          </a:p>
          <a:p>
            <a:r>
              <a:rPr lang="it-IT" b="1" dirty="0" smtClean="0"/>
              <a:t>«</a:t>
            </a:r>
            <a:r>
              <a:rPr lang="it-IT" b="1" dirty="0"/>
              <a:t>UOC»</a:t>
            </a:r>
            <a:r>
              <a:rPr lang="it-IT" dirty="0"/>
              <a:t>: Unità Operativa Complessa</a:t>
            </a:r>
          </a:p>
          <a:p>
            <a:r>
              <a:rPr lang="it-IT" b="1" dirty="0"/>
              <a:t>«UOSD»</a:t>
            </a:r>
            <a:r>
              <a:rPr lang="it-IT" dirty="0"/>
              <a:t>: Unità Operativa Semplice </a:t>
            </a:r>
            <a:r>
              <a:rPr lang="it-IT" dirty="0" smtClean="0"/>
              <a:t>Dipartimentale</a:t>
            </a:r>
          </a:p>
          <a:p>
            <a:r>
              <a:rPr lang="it-IT" dirty="0" smtClean="0"/>
              <a:t>«</a:t>
            </a:r>
            <a:r>
              <a:rPr lang="it-IT" b="1" dirty="0" smtClean="0"/>
              <a:t>D.P.O. – R.P.D</a:t>
            </a:r>
            <a:r>
              <a:rPr lang="it-IT" dirty="0" smtClean="0"/>
              <a:t>.» = Responsabile Protezione dati</a:t>
            </a:r>
          </a:p>
          <a:p>
            <a:r>
              <a:rPr lang="it-IT" dirty="0" smtClean="0"/>
              <a:t>«</a:t>
            </a:r>
            <a:r>
              <a:rPr lang="it-IT" b="1" dirty="0" smtClean="0"/>
              <a:t>P.A.</a:t>
            </a:r>
            <a:r>
              <a:rPr lang="it-IT" dirty="0" smtClean="0"/>
              <a:t>»: Pubblica Amministrazione</a:t>
            </a:r>
            <a:endParaRPr lang="it-IT" dirty="0"/>
          </a:p>
          <a:p>
            <a:endParaRPr lang="it-IT" dirty="0"/>
          </a:p>
        </p:txBody>
      </p:sp>
    </p:spTree>
    <p:extLst>
      <p:ext uri="{BB962C8B-B14F-4D97-AF65-F5344CB8AC3E}">
        <p14:creationId xmlns:p14="http://schemas.microsoft.com/office/powerpoint/2010/main" val="1513448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62247"/>
          </a:xfrm>
        </p:spPr>
        <p:txBody>
          <a:bodyPr>
            <a:normAutofit/>
          </a:bodyPr>
          <a:lstStyle/>
          <a:p>
            <a:pPr algn="ctr"/>
            <a:r>
              <a:rPr lang="it-IT" sz="2800" dirty="0" smtClean="0"/>
              <a:t>Diritto alla limitazione del trattamento (art. 18.1)</a:t>
            </a:r>
            <a:endParaRPr lang="it-IT" sz="2800" dirty="0"/>
          </a:p>
        </p:txBody>
      </p:sp>
      <p:sp>
        <p:nvSpPr>
          <p:cNvPr id="3" name="Segnaposto contenuto 2"/>
          <p:cNvSpPr>
            <a:spLocks noGrp="1"/>
          </p:cNvSpPr>
          <p:nvPr>
            <p:ph idx="1"/>
          </p:nvPr>
        </p:nvSpPr>
        <p:spPr>
          <a:xfrm>
            <a:off x="798022" y="1438102"/>
            <a:ext cx="10217849" cy="4657898"/>
          </a:xfrm>
        </p:spPr>
        <p:txBody>
          <a:bodyPr>
            <a:normAutofit lnSpcReduction="10000"/>
          </a:bodyPr>
          <a:lstStyle/>
          <a:p>
            <a:pPr marL="45720" indent="0">
              <a:buNone/>
            </a:pPr>
            <a:r>
              <a:rPr lang="it-IT" dirty="0"/>
              <a:t>L’interessato ha il diritto di ottenere dal titolare del trattamento la limitazione del </a:t>
            </a:r>
            <a:r>
              <a:rPr lang="it-IT" dirty="0" smtClean="0"/>
              <a:t>trattamento, quando </a:t>
            </a:r>
            <a:r>
              <a:rPr lang="it-IT" dirty="0"/>
              <a:t>ricorre una delle seguenti ipotesi:</a:t>
            </a:r>
          </a:p>
          <a:p>
            <a:pPr marL="45720" indent="0">
              <a:buNone/>
            </a:pPr>
            <a:r>
              <a:rPr lang="it-IT" dirty="0"/>
              <a:t>a) </a:t>
            </a:r>
            <a:r>
              <a:rPr lang="it-IT" u="sng" dirty="0"/>
              <a:t>l’interessato contesta l’esattezza dei dati </a:t>
            </a:r>
            <a:r>
              <a:rPr lang="it-IT" u="sng" dirty="0" smtClean="0"/>
              <a:t>personali (ad es dati anagrafici, residenza, ecc.)</a:t>
            </a:r>
            <a:r>
              <a:rPr lang="it-IT" dirty="0" smtClean="0"/>
              <a:t>, </a:t>
            </a:r>
            <a:r>
              <a:rPr lang="it-IT" dirty="0"/>
              <a:t>per il periodo necessario al </a:t>
            </a:r>
            <a:r>
              <a:rPr lang="it-IT" dirty="0" smtClean="0"/>
              <a:t>titolare del </a:t>
            </a:r>
            <a:r>
              <a:rPr lang="it-IT" dirty="0"/>
              <a:t>trattamento per verificare l’esattezza di tali dati personali;</a:t>
            </a:r>
          </a:p>
          <a:p>
            <a:pPr marL="45720" indent="0">
              <a:buNone/>
            </a:pPr>
            <a:r>
              <a:rPr lang="it-IT" dirty="0"/>
              <a:t>b) </a:t>
            </a:r>
            <a:r>
              <a:rPr lang="it-IT" u="sng" dirty="0"/>
              <a:t>il trattamento è </a:t>
            </a:r>
            <a:r>
              <a:rPr lang="it-IT" u="sng" dirty="0" smtClean="0"/>
              <a:t>illecito (in quanto avviene senza una base giuridica) </a:t>
            </a:r>
            <a:r>
              <a:rPr lang="it-IT" dirty="0"/>
              <a:t>e l’interessato si oppone alla cancellazione dei dati personali </a:t>
            </a:r>
            <a:r>
              <a:rPr lang="it-IT" dirty="0" smtClean="0"/>
              <a:t>e chiede </a:t>
            </a:r>
            <a:r>
              <a:rPr lang="it-IT" dirty="0"/>
              <a:t>invece che ne sia limitato l’utilizzo;</a:t>
            </a:r>
          </a:p>
          <a:p>
            <a:pPr marL="45720" indent="0">
              <a:buNone/>
            </a:pPr>
            <a:r>
              <a:rPr lang="it-IT" dirty="0"/>
              <a:t>c) </a:t>
            </a:r>
            <a:r>
              <a:rPr lang="it-IT" u="sng" dirty="0"/>
              <a:t>benché il titolare del trattamento non ne abbia più bisogno ai fini del trattamento, </a:t>
            </a:r>
            <a:r>
              <a:rPr lang="it-IT" u="sng" dirty="0" smtClean="0"/>
              <a:t>i dati </a:t>
            </a:r>
            <a:r>
              <a:rPr lang="it-IT" u="sng" dirty="0"/>
              <a:t>personali sono necessari all’interessato per l’accertamento, l’esercizio o la difesa </a:t>
            </a:r>
            <a:r>
              <a:rPr lang="it-IT" u="sng" dirty="0" smtClean="0"/>
              <a:t>di un </a:t>
            </a:r>
            <a:r>
              <a:rPr lang="it-IT" u="sng" dirty="0"/>
              <a:t>diritto in sede giudiziaria</a:t>
            </a:r>
            <a:r>
              <a:rPr lang="it-IT" dirty="0"/>
              <a:t>;</a:t>
            </a:r>
          </a:p>
          <a:p>
            <a:pPr marL="45720" indent="0">
              <a:buNone/>
            </a:pPr>
            <a:r>
              <a:rPr lang="it-IT" dirty="0"/>
              <a:t>d</a:t>
            </a:r>
            <a:r>
              <a:rPr lang="it-IT" u="sng" dirty="0"/>
              <a:t>) l’interessato si è opposto al trattamento ai sensi dell’articolo 21, paragrafo 1, in </a:t>
            </a:r>
            <a:r>
              <a:rPr lang="it-IT" u="sng" dirty="0" smtClean="0"/>
              <a:t>attesa della </a:t>
            </a:r>
            <a:r>
              <a:rPr lang="it-IT" u="sng" dirty="0"/>
              <a:t>verifica in merito all’eventuale prevalenza dei motivi legittimi del titolare del </a:t>
            </a:r>
            <a:r>
              <a:rPr lang="it-IT" u="sng" dirty="0" smtClean="0"/>
              <a:t>trattamento rispetto </a:t>
            </a:r>
            <a:r>
              <a:rPr lang="it-IT" u="sng" dirty="0"/>
              <a:t>a quelli dell’interessato</a:t>
            </a:r>
            <a:r>
              <a:rPr lang="it-IT" dirty="0"/>
              <a:t>.</a:t>
            </a:r>
          </a:p>
        </p:txBody>
      </p:sp>
    </p:spTree>
    <p:extLst>
      <p:ext uri="{BB962C8B-B14F-4D97-AF65-F5344CB8AC3E}">
        <p14:creationId xmlns:p14="http://schemas.microsoft.com/office/powerpoint/2010/main" val="3650225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45375"/>
          </a:xfrm>
        </p:spPr>
        <p:txBody>
          <a:bodyPr>
            <a:normAutofit/>
          </a:bodyPr>
          <a:lstStyle/>
          <a:p>
            <a:pPr algn="ctr"/>
            <a:r>
              <a:rPr lang="it-IT" sz="2800" dirty="0"/>
              <a:t>Diritto alla limitazione del trattamento (art. </a:t>
            </a:r>
            <a:r>
              <a:rPr lang="it-IT" sz="2800" dirty="0" smtClean="0"/>
              <a:t>18.2)</a:t>
            </a:r>
            <a:endParaRPr lang="it-IT" sz="2800" dirty="0"/>
          </a:p>
        </p:txBody>
      </p:sp>
      <p:sp>
        <p:nvSpPr>
          <p:cNvPr id="3" name="Segnaposto contenuto 2"/>
          <p:cNvSpPr>
            <a:spLocks noGrp="1"/>
          </p:cNvSpPr>
          <p:nvPr>
            <p:ph idx="1"/>
          </p:nvPr>
        </p:nvSpPr>
        <p:spPr>
          <a:xfrm>
            <a:off x="798022" y="1446415"/>
            <a:ext cx="10217849" cy="4649585"/>
          </a:xfrm>
        </p:spPr>
        <p:txBody>
          <a:bodyPr>
            <a:noAutofit/>
          </a:bodyPr>
          <a:lstStyle/>
          <a:p>
            <a:r>
              <a:rPr lang="it-IT" sz="2400" dirty="0" smtClean="0"/>
              <a:t>I dati personali conservati a seguito dell’esercizio del diritto di limitazione da parte dell’interessato, possono essere trattati nei seguenti casi:</a:t>
            </a:r>
          </a:p>
          <a:p>
            <a:pPr lvl="1">
              <a:buFont typeface="Wingdings" panose="05000000000000000000" pitchFamily="2" charset="2"/>
              <a:buChar char="Ø"/>
            </a:pPr>
            <a:r>
              <a:rPr lang="it-IT" sz="2400" b="1" dirty="0" smtClean="0"/>
              <a:t>con </a:t>
            </a:r>
            <a:r>
              <a:rPr lang="it-IT" sz="2400" b="1" dirty="0"/>
              <a:t>il consenso </a:t>
            </a:r>
            <a:r>
              <a:rPr lang="it-IT" sz="2400" b="1" dirty="0" smtClean="0"/>
              <a:t>dell’interessato;</a:t>
            </a:r>
          </a:p>
          <a:p>
            <a:pPr lvl="1">
              <a:buFont typeface="Wingdings" panose="05000000000000000000" pitchFamily="2" charset="2"/>
              <a:buChar char="Ø"/>
            </a:pPr>
            <a:r>
              <a:rPr lang="it-IT" sz="2400" b="1" dirty="0" smtClean="0">
                <a:solidFill>
                  <a:srgbClr val="FF0000"/>
                </a:solidFill>
              </a:rPr>
              <a:t>per l’accertamento</a:t>
            </a:r>
            <a:r>
              <a:rPr lang="it-IT" sz="2400" b="1" dirty="0">
                <a:solidFill>
                  <a:srgbClr val="FF0000"/>
                </a:solidFill>
              </a:rPr>
              <a:t>, l’esercizio o la difesa di un diritto in sede giudiziaria oppure per tutelare i diritti </a:t>
            </a:r>
            <a:r>
              <a:rPr lang="it-IT" sz="2400" b="1" dirty="0" smtClean="0">
                <a:solidFill>
                  <a:srgbClr val="FF0000"/>
                </a:solidFill>
              </a:rPr>
              <a:t>di un’altra </a:t>
            </a:r>
            <a:r>
              <a:rPr lang="it-IT" sz="2400" b="1" dirty="0">
                <a:solidFill>
                  <a:srgbClr val="FF0000"/>
                </a:solidFill>
              </a:rPr>
              <a:t>persona fisica o </a:t>
            </a:r>
            <a:r>
              <a:rPr lang="it-IT" sz="2400" b="1" dirty="0" smtClean="0">
                <a:solidFill>
                  <a:srgbClr val="FF0000"/>
                </a:solidFill>
              </a:rPr>
              <a:t>giuridica;</a:t>
            </a:r>
          </a:p>
          <a:p>
            <a:pPr lvl="1">
              <a:buFont typeface="Wingdings" panose="05000000000000000000" pitchFamily="2" charset="2"/>
              <a:buChar char="Ø"/>
            </a:pPr>
            <a:r>
              <a:rPr lang="it-IT" sz="2400" b="1" dirty="0" smtClean="0">
                <a:solidFill>
                  <a:srgbClr val="00B0F0"/>
                </a:solidFill>
              </a:rPr>
              <a:t>per </a:t>
            </a:r>
            <a:r>
              <a:rPr lang="it-IT" sz="2400" b="1" dirty="0">
                <a:solidFill>
                  <a:srgbClr val="00B0F0"/>
                </a:solidFill>
              </a:rPr>
              <a:t>motivi di interesse pubblico rilevante </a:t>
            </a:r>
            <a:r>
              <a:rPr lang="it-IT" sz="2400" b="1" dirty="0" smtClean="0">
                <a:solidFill>
                  <a:srgbClr val="00B0F0"/>
                </a:solidFill>
              </a:rPr>
              <a:t>dell’Unione o </a:t>
            </a:r>
            <a:r>
              <a:rPr lang="it-IT" sz="2400" b="1" dirty="0">
                <a:solidFill>
                  <a:srgbClr val="00B0F0"/>
                </a:solidFill>
              </a:rPr>
              <a:t>di uno Stato </a:t>
            </a:r>
            <a:r>
              <a:rPr lang="it-IT" sz="2400" b="1" dirty="0" smtClean="0">
                <a:solidFill>
                  <a:srgbClr val="00B0F0"/>
                </a:solidFill>
              </a:rPr>
              <a:t>membro</a:t>
            </a:r>
            <a:r>
              <a:rPr lang="it-IT" sz="2400" dirty="0" smtClean="0"/>
              <a:t>.</a:t>
            </a:r>
          </a:p>
          <a:p>
            <a:pPr marL="274320" lvl="1" indent="0">
              <a:buNone/>
            </a:pPr>
            <a:r>
              <a:rPr lang="it-IT" sz="2400" b="1" dirty="0" smtClean="0">
                <a:solidFill>
                  <a:schemeClr val="tx1"/>
                </a:solidFill>
              </a:rPr>
              <a:t>Deroghe</a:t>
            </a:r>
            <a:r>
              <a:rPr lang="it-IT" sz="2400" dirty="0" smtClean="0">
                <a:solidFill>
                  <a:schemeClr val="tx1"/>
                </a:solidFill>
              </a:rPr>
              <a:t> </a:t>
            </a:r>
            <a:r>
              <a:rPr lang="it-IT" sz="2400" b="1" dirty="0" smtClean="0">
                <a:solidFill>
                  <a:schemeClr val="tx1"/>
                </a:solidFill>
              </a:rPr>
              <a:t>al diritto alla limitazione </a:t>
            </a:r>
            <a:r>
              <a:rPr lang="it-IT" sz="2400" dirty="0" smtClean="0"/>
              <a:t>per quanto di interesse:</a:t>
            </a:r>
          </a:p>
          <a:p>
            <a:pPr lvl="1">
              <a:buFont typeface="Wingdings" panose="05000000000000000000" pitchFamily="2" charset="2"/>
              <a:buChar char="Ø"/>
            </a:pPr>
            <a:r>
              <a:rPr lang="it-IT" sz="2400" b="1" dirty="0" smtClean="0"/>
              <a:t>Per il conseguimento di finalità di ricerca scientifica</a:t>
            </a:r>
            <a:r>
              <a:rPr lang="it-IT" sz="2400" dirty="0" smtClean="0"/>
              <a:t>, storica o per finalità statistica (art. 89.2) o di archiviazione nel pubblico interesse (art. 89.3), </a:t>
            </a:r>
            <a:r>
              <a:rPr lang="it-IT" sz="2400" b="1" dirty="0" smtClean="0"/>
              <a:t>solo però se è probabile che il conseguimento di tali finalità sia reso impossibile o gravemente pregiudicato dall’esercizio del diritto di limitazione da parte dell’interessato</a:t>
            </a:r>
            <a:r>
              <a:rPr lang="it-IT" sz="2400" dirty="0" smtClean="0"/>
              <a:t>.</a:t>
            </a:r>
          </a:p>
        </p:txBody>
      </p:sp>
    </p:spTree>
    <p:extLst>
      <p:ext uri="{BB962C8B-B14F-4D97-AF65-F5344CB8AC3E}">
        <p14:creationId xmlns:p14="http://schemas.microsoft.com/office/powerpoint/2010/main" val="1406754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03564"/>
          </a:xfrm>
        </p:spPr>
        <p:txBody>
          <a:bodyPr>
            <a:noAutofit/>
          </a:bodyPr>
          <a:lstStyle/>
          <a:p>
            <a:pPr algn="ctr"/>
            <a:r>
              <a:rPr lang="it-IT" sz="2800" b="1" dirty="0" smtClean="0"/>
              <a:t>Diritto alla Portabilità </a:t>
            </a:r>
            <a:r>
              <a:rPr lang="it-IT" sz="2800" b="1" dirty="0"/>
              <a:t>dei </a:t>
            </a:r>
            <a:r>
              <a:rPr lang="it-IT" sz="2800" b="1" dirty="0" smtClean="0"/>
              <a:t>dati (art. 20)</a:t>
            </a:r>
            <a:r>
              <a:rPr lang="it-IT" sz="2800" dirty="0"/>
              <a:t/>
            </a:r>
            <a:br>
              <a:rPr lang="it-IT" sz="2800" dirty="0"/>
            </a:br>
            <a:endParaRPr lang="it-IT" sz="2800" dirty="0"/>
          </a:p>
        </p:txBody>
      </p:sp>
      <p:sp>
        <p:nvSpPr>
          <p:cNvPr id="3" name="Segnaposto contenuto 2"/>
          <p:cNvSpPr>
            <a:spLocks noGrp="1"/>
          </p:cNvSpPr>
          <p:nvPr>
            <p:ph idx="1"/>
          </p:nvPr>
        </p:nvSpPr>
        <p:spPr>
          <a:xfrm>
            <a:off x="806336" y="1413165"/>
            <a:ext cx="10209536" cy="4682836"/>
          </a:xfrm>
        </p:spPr>
        <p:txBody>
          <a:bodyPr>
            <a:normAutofit lnSpcReduction="10000"/>
          </a:bodyPr>
          <a:lstStyle/>
          <a:p>
            <a:r>
              <a:rPr lang="it-IT" dirty="0"/>
              <a:t>Quanto sancito dall’articolo in commento ha come fine il rafforzamento del </a:t>
            </a:r>
            <a:r>
              <a:rPr lang="it-IT" u="sng" dirty="0"/>
              <a:t>potere di controllo riconosciuto all’interessato sui propri dati</a:t>
            </a:r>
            <a:r>
              <a:rPr lang="it-IT" dirty="0"/>
              <a:t> e trova applicazione in relazione ai dati trattati in modalità digitale.</a:t>
            </a:r>
          </a:p>
          <a:p>
            <a:r>
              <a:rPr lang="it-IT" dirty="0"/>
              <a:t>Il diritto alla portabilità può esplicarsi attraverso due distinte modalità ossia la possibilità per l’interessato di: </a:t>
            </a:r>
            <a:endParaRPr lang="it-IT" dirty="0" smtClean="0"/>
          </a:p>
          <a:p>
            <a:pPr marL="502920" indent="-457200">
              <a:buAutoNum type="arabicPeriod"/>
            </a:pPr>
            <a:r>
              <a:rPr lang="it-IT" b="1" dirty="0" smtClean="0"/>
              <a:t>ottenere </a:t>
            </a:r>
            <a:r>
              <a:rPr lang="it-IT" b="1" dirty="0"/>
              <a:t>e riutilizzare i dati forniti da un titolare</a:t>
            </a:r>
            <a:r>
              <a:rPr lang="it-IT" dirty="0"/>
              <a:t>; </a:t>
            </a:r>
            <a:endParaRPr lang="it-IT" dirty="0" smtClean="0"/>
          </a:p>
          <a:p>
            <a:pPr marL="45720" indent="0">
              <a:buNone/>
            </a:pPr>
            <a:r>
              <a:rPr lang="it-IT" dirty="0" smtClean="0"/>
              <a:t>2</a:t>
            </a:r>
            <a:r>
              <a:rPr lang="it-IT" dirty="0"/>
              <a:t>.  </a:t>
            </a:r>
            <a:r>
              <a:rPr lang="it-IT" dirty="0" smtClean="0"/>
              <a:t>   </a:t>
            </a:r>
            <a:r>
              <a:rPr lang="it-IT" b="1" dirty="0" smtClean="0"/>
              <a:t>trasmettere </a:t>
            </a:r>
            <a:r>
              <a:rPr lang="it-IT" b="1" dirty="0"/>
              <a:t>questi dati a un diverso fornitore di servizi</a:t>
            </a:r>
            <a:r>
              <a:rPr lang="it-IT" dirty="0"/>
              <a:t>.</a:t>
            </a:r>
          </a:p>
          <a:p>
            <a:r>
              <a:rPr lang="it-IT" dirty="0"/>
              <a:t>L’articolo 20 introduce il </a:t>
            </a:r>
            <a:r>
              <a:rPr lang="it-IT" b="1" dirty="0"/>
              <a:t>diritto dell’interessato alla portabilità dei dati</a:t>
            </a:r>
            <a:r>
              <a:rPr lang="it-IT" dirty="0"/>
              <a:t>, vale a dire il </a:t>
            </a:r>
            <a:r>
              <a:rPr lang="it-IT" u="sng" dirty="0"/>
              <a:t>diritto di trasferire i propri dati da un sistema di trattamento elettronico a un altro</a:t>
            </a:r>
            <a:r>
              <a:rPr lang="it-IT" dirty="0"/>
              <a:t>, senza che il responsabile del trattamento possa impedirlo. Come presupposto, al fine di migliorare l’accesso dell’interessato ai dati personali che lo riguardano, è previsto, appunto, il diritto di ottenere tali dati dal </a:t>
            </a:r>
            <a:r>
              <a:rPr lang="it-IT" dirty="0" smtClean="0"/>
              <a:t>titolare </a:t>
            </a:r>
            <a:r>
              <a:rPr lang="it-IT" dirty="0"/>
              <a:t>del trattamento in un formato elettronico strutturato e di uso </a:t>
            </a:r>
            <a:r>
              <a:rPr lang="it-IT" dirty="0" smtClean="0"/>
              <a:t>comune.</a:t>
            </a:r>
            <a:endParaRPr lang="it-IT" dirty="0"/>
          </a:p>
          <a:p>
            <a:endParaRPr lang="it-IT" dirty="0"/>
          </a:p>
        </p:txBody>
      </p:sp>
    </p:spTree>
    <p:extLst>
      <p:ext uri="{BB962C8B-B14F-4D97-AF65-F5344CB8AC3E}">
        <p14:creationId xmlns:p14="http://schemas.microsoft.com/office/powerpoint/2010/main" val="34118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473825"/>
            <a:ext cx="9875520" cy="872837"/>
          </a:xfrm>
        </p:spPr>
        <p:txBody>
          <a:bodyPr>
            <a:normAutofit fontScale="90000"/>
          </a:bodyPr>
          <a:lstStyle/>
          <a:p>
            <a:pPr algn="ctr"/>
            <a:r>
              <a:rPr lang="it-IT" sz="2800" b="1" dirty="0" smtClean="0"/>
              <a:t>Diritto alla Portabilità </a:t>
            </a:r>
            <a:r>
              <a:rPr lang="it-IT" sz="2800" b="1" dirty="0"/>
              <a:t>dei dati (art. 20)</a:t>
            </a:r>
            <a:r>
              <a:rPr lang="it-IT" sz="2800" dirty="0"/>
              <a:t/>
            </a:r>
            <a:br>
              <a:rPr lang="it-IT" sz="2800" dirty="0"/>
            </a:br>
            <a:r>
              <a:rPr lang="it-IT" b="1" dirty="0" smtClean="0"/>
              <a:t>  </a:t>
            </a:r>
            <a:endParaRPr lang="it-IT" dirty="0"/>
          </a:p>
        </p:txBody>
      </p:sp>
      <p:sp>
        <p:nvSpPr>
          <p:cNvPr id="3" name="Segnaposto contenuto 2"/>
          <p:cNvSpPr>
            <a:spLocks noGrp="1"/>
          </p:cNvSpPr>
          <p:nvPr>
            <p:ph idx="1"/>
          </p:nvPr>
        </p:nvSpPr>
        <p:spPr>
          <a:xfrm>
            <a:off x="731520" y="1055717"/>
            <a:ext cx="10284351" cy="5040284"/>
          </a:xfrm>
        </p:spPr>
        <p:txBody>
          <a:bodyPr>
            <a:normAutofit fontScale="85000" lnSpcReduction="20000"/>
          </a:bodyPr>
          <a:lstStyle/>
          <a:p>
            <a:r>
              <a:rPr lang="it-IT" dirty="0" smtClean="0"/>
              <a:t>La </a:t>
            </a:r>
            <a:r>
              <a:rPr lang="it-IT" dirty="0"/>
              <a:t>portabilità dei dati comprende il </a:t>
            </a:r>
            <a:r>
              <a:rPr lang="it-IT" b="1" dirty="0"/>
              <a:t>diritto dell’interessato di ricevere un sottoinsieme dei dati personali </a:t>
            </a:r>
            <a:r>
              <a:rPr lang="it-IT" dirty="0"/>
              <a:t>che lo riguardano trattati da un titolare, e di conservarli in vista di un utilizzo ulteriore per scopi personali. Tale conservazione può avvenire su un supporto personale o su un </a:t>
            </a:r>
            <a:r>
              <a:rPr lang="it-IT" dirty="0" err="1"/>
              <a:t>cloud</a:t>
            </a:r>
            <a:r>
              <a:rPr lang="it-IT" dirty="0"/>
              <a:t> privato, senza comportare necessariamente la trasmissione dei dati a un altro titolare.</a:t>
            </a:r>
          </a:p>
          <a:p>
            <a:r>
              <a:rPr lang="it-IT" dirty="0"/>
              <a:t>Il diritto alla portabilità dei dati è strettamente collegato al diritto di accesso e di questo assume una particolare conformazione relativa, appunto, al diritto di ricevere i propri dati in un formato strutturato, di uso comune e “</a:t>
            </a:r>
            <a:r>
              <a:rPr lang="it-IT" i="1" dirty="0"/>
              <a:t>machine </a:t>
            </a:r>
            <a:r>
              <a:rPr lang="it-IT" i="1" dirty="0" err="1"/>
              <a:t>readable</a:t>
            </a:r>
            <a:r>
              <a:rPr lang="it-IT" dirty="0"/>
              <a:t>”, cioè leggibile da un dispositivo automatico; da una macchina, e interoperabile. A tale riguardo si richiama il </a:t>
            </a:r>
            <a:r>
              <a:rPr lang="it-IT" b="1" dirty="0"/>
              <a:t>Considerando (68)</a:t>
            </a:r>
            <a:r>
              <a:rPr lang="it-IT" dirty="0"/>
              <a:t> ove si legge che “</a:t>
            </a:r>
            <a:r>
              <a:rPr lang="it-IT" i="1" dirty="0"/>
              <a:t>È opportuno incoraggiare i Titolari del trattamento a sviluppare formati interoperabili che consentano la portabilità dei dati</a:t>
            </a:r>
            <a:r>
              <a:rPr lang="it-IT" dirty="0" smtClean="0"/>
              <a:t>”.</a:t>
            </a:r>
            <a:endParaRPr lang="it-IT" dirty="0"/>
          </a:p>
          <a:p>
            <a:r>
              <a:rPr lang="it-IT" u="sng" dirty="0"/>
              <a:t>Il diritto alla portabilità dei dati può essere esercitato </a:t>
            </a:r>
            <a:r>
              <a:rPr lang="it-IT" dirty="0" smtClean="0"/>
              <a:t>qualora:</a:t>
            </a:r>
          </a:p>
          <a:p>
            <a:pPr marL="502920" indent="-457200">
              <a:buFont typeface="+mj-lt"/>
              <a:buAutoNum type="arabicPeriod"/>
            </a:pPr>
            <a:r>
              <a:rPr lang="it-IT" b="1" dirty="0" smtClean="0">
                <a:solidFill>
                  <a:srgbClr val="FFC000"/>
                </a:solidFill>
              </a:rPr>
              <a:t>il </a:t>
            </a:r>
            <a:r>
              <a:rPr lang="it-IT" b="1" dirty="0">
                <a:solidFill>
                  <a:srgbClr val="FFC000"/>
                </a:solidFill>
              </a:rPr>
              <a:t>trattamento sia effettuato con mezzi automatizzati </a:t>
            </a:r>
            <a:r>
              <a:rPr lang="it-IT" dirty="0"/>
              <a:t>e </a:t>
            </a:r>
            <a:endParaRPr lang="it-IT" dirty="0" smtClean="0"/>
          </a:p>
          <a:p>
            <a:pPr marL="502920" indent="-457200">
              <a:buFont typeface="+mj-lt"/>
              <a:buAutoNum type="arabicPeriod"/>
            </a:pPr>
            <a:r>
              <a:rPr lang="it-IT" b="1" dirty="0" smtClean="0">
                <a:solidFill>
                  <a:srgbClr val="00B050"/>
                </a:solidFill>
              </a:rPr>
              <a:t>si </a:t>
            </a:r>
            <a:r>
              <a:rPr lang="it-IT" b="1" dirty="0">
                <a:solidFill>
                  <a:srgbClr val="00B050"/>
                </a:solidFill>
              </a:rPr>
              <a:t>basi sul consenso </a:t>
            </a:r>
            <a:r>
              <a:rPr lang="it-IT" dirty="0"/>
              <a:t>prestato esplicitamente dall’interessato per una o più finalità specifiche, </a:t>
            </a:r>
            <a:endParaRPr lang="it-IT" dirty="0" smtClean="0"/>
          </a:p>
          <a:p>
            <a:pPr marL="502920" indent="-457200">
              <a:buFont typeface="+mj-lt"/>
              <a:buAutoNum type="arabicPeriod"/>
            </a:pPr>
            <a:r>
              <a:rPr lang="it-IT" dirty="0" smtClean="0"/>
              <a:t>ovvero </a:t>
            </a:r>
            <a:r>
              <a:rPr lang="it-IT" b="1" dirty="0"/>
              <a:t>se </a:t>
            </a:r>
            <a:r>
              <a:rPr lang="it-IT" b="1" dirty="0">
                <a:solidFill>
                  <a:srgbClr val="00B0F0"/>
                </a:solidFill>
              </a:rPr>
              <a:t>il trattamento è necessario all’esecuzione di un contratto</a:t>
            </a:r>
            <a:r>
              <a:rPr lang="it-IT" dirty="0"/>
              <a:t>.  </a:t>
            </a:r>
          </a:p>
          <a:p>
            <a:r>
              <a:rPr lang="it-IT" dirty="0"/>
              <a:t>Il regolamento, quindi, non prevede un diritto generale alla portabilità dei dati il cui trattamento non si fondi sul </a:t>
            </a:r>
            <a:r>
              <a:rPr lang="it-IT" b="1" dirty="0"/>
              <a:t>consenso</a:t>
            </a:r>
            <a:r>
              <a:rPr lang="it-IT" dirty="0"/>
              <a:t> o su un </a:t>
            </a:r>
            <a:r>
              <a:rPr lang="it-IT" b="1" dirty="0"/>
              <a:t>contratto</a:t>
            </a:r>
            <a:r>
              <a:rPr lang="it-IT" dirty="0"/>
              <a:t>. Mentre relativamente ai dati dei dipendenti, il diritto alla portabilità trova applicazione, in via generale, solo se il trattamento si basa su un contratto di cui l’interessato (il dipendente) è parte.</a:t>
            </a:r>
          </a:p>
          <a:p>
            <a:endParaRPr lang="it-IT" dirty="0"/>
          </a:p>
        </p:txBody>
      </p:sp>
    </p:spTree>
    <p:extLst>
      <p:ext uri="{BB962C8B-B14F-4D97-AF65-F5344CB8AC3E}">
        <p14:creationId xmlns:p14="http://schemas.microsoft.com/office/powerpoint/2010/main" val="3272830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6829" y="609600"/>
            <a:ext cx="10411691" cy="770313"/>
          </a:xfrm>
        </p:spPr>
        <p:txBody>
          <a:bodyPr/>
          <a:lstStyle/>
          <a:p>
            <a:r>
              <a:rPr lang="it-IT" sz="2800" b="1" dirty="0"/>
              <a:t>Diritto alla Portabilità dei </a:t>
            </a:r>
            <a:r>
              <a:rPr lang="it-IT" sz="2800" b="1" dirty="0" smtClean="0"/>
              <a:t>dati: condizioni per il suo esercizio </a:t>
            </a:r>
            <a:r>
              <a:rPr lang="it-IT" sz="2400" b="1" dirty="0" smtClean="0"/>
              <a:t>(1/6)</a:t>
            </a:r>
            <a:endParaRPr lang="it-IT" sz="2400" dirty="0"/>
          </a:p>
        </p:txBody>
      </p:sp>
      <p:sp>
        <p:nvSpPr>
          <p:cNvPr id="3" name="Segnaposto contenuto 2"/>
          <p:cNvSpPr>
            <a:spLocks noGrp="1"/>
          </p:cNvSpPr>
          <p:nvPr>
            <p:ph idx="1"/>
          </p:nvPr>
        </p:nvSpPr>
        <p:spPr>
          <a:xfrm>
            <a:off x="606830" y="1496291"/>
            <a:ext cx="10409042" cy="4599709"/>
          </a:xfrm>
        </p:spPr>
        <p:txBody>
          <a:bodyPr>
            <a:normAutofit fontScale="85000" lnSpcReduction="20000"/>
          </a:bodyPr>
          <a:lstStyle/>
          <a:p>
            <a:r>
              <a:rPr lang="it-IT" dirty="0"/>
              <a:t>La prima condizione è che </a:t>
            </a:r>
            <a:r>
              <a:rPr lang="it-IT" b="1" dirty="0"/>
              <a:t>la richiesta di portabilità può applicarsi solo a dati personali</a:t>
            </a:r>
            <a:r>
              <a:rPr lang="it-IT" dirty="0"/>
              <a:t>. Ciò significa che un dato anonimo ovvero non concernente l’interessato non ricade nell’ambito di applicazione del diritto in questione. Tuttavia, un dato pseudonimo chiaramente riconducibile all’interessato (per esempio, se l’interessato stesso fornisce il rispettivo elemento di identificazione – v. art. 11, paragrafo 2) è senza dubbio soggetto all’esercizio del diritto alla portabilità.</a:t>
            </a:r>
          </a:p>
          <a:p>
            <a:r>
              <a:rPr lang="it-IT" dirty="0"/>
              <a:t>La seconda condizione limita l’</a:t>
            </a:r>
            <a:r>
              <a:rPr lang="it-IT" b="1" dirty="0"/>
              <a:t>ambito della portabilità</a:t>
            </a:r>
            <a:r>
              <a:rPr lang="it-IT" dirty="0"/>
              <a:t> ai </a:t>
            </a:r>
            <a:r>
              <a:rPr lang="it-IT" b="1" dirty="0"/>
              <a:t>dati “forniti da” un interessato</a:t>
            </a:r>
            <a:r>
              <a:rPr lang="it-IT" dirty="0"/>
              <a:t>; a tale proposito si </a:t>
            </a:r>
            <a:r>
              <a:rPr lang="it-IT" dirty="0" smtClean="0"/>
              <a:t>distinguono:</a:t>
            </a:r>
          </a:p>
          <a:p>
            <a:pPr marL="45720" indent="0">
              <a:buNone/>
            </a:pPr>
            <a:r>
              <a:rPr lang="it-IT" dirty="0" smtClean="0"/>
              <a:t> </a:t>
            </a:r>
            <a:r>
              <a:rPr lang="it-IT" u="sng" dirty="0"/>
              <a:t>i dati che l’interessato ha fornito in maniera consapevole e attiva </a:t>
            </a:r>
            <a:r>
              <a:rPr lang="it-IT" dirty="0"/>
              <a:t>(es. indirizzo postale, nome utente, età, ecc</a:t>
            </a:r>
            <a:r>
              <a:rPr lang="it-IT" dirty="0" smtClean="0"/>
              <a:t>.);</a:t>
            </a:r>
          </a:p>
          <a:p>
            <a:pPr marL="45720" indent="0">
              <a:buNone/>
            </a:pPr>
            <a:r>
              <a:rPr lang="it-IT" dirty="0" smtClean="0"/>
              <a:t> </a:t>
            </a:r>
            <a:r>
              <a:rPr lang="it-IT" u="sng" dirty="0"/>
              <a:t>dai dati che derivano dall’osservazione delle attività svolte da tale interessato</a:t>
            </a:r>
            <a:r>
              <a:rPr lang="it-IT" dirty="0"/>
              <a:t> (es.  </a:t>
            </a:r>
            <a:r>
              <a:rPr lang="it-IT" dirty="0" smtClean="0"/>
              <a:t>cronologia </a:t>
            </a:r>
            <a:r>
              <a:rPr lang="it-IT" dirty="0"/>
              <a:t>delle ricerche effettuate dall’interessato, dati relativi al traffico, ecc.). </a:t>
            </a:r>
            <a:endParaRPr lang="it-IT" dirty="0" smtClean="0"/>
          </a:p>
          <a:p>
            <a:pPr marL="45720" indent="0">
              <a:buNone/>
            </a:pPr>
            <a:r>
              <a:rPr lang="it-IT" dirty="0" smtClean="0"/>
              <a:t>Ebbene</a:t>
            </a:r>
            <a:r>
              <a:rPr lang="it-IT" dirty="0"/>
              <a:t>, per il Gruppo ex art. 29 la nozione di dati “forniti da” un interessato deve riferirsi anche ai dati personali osservati sulla base delle attività svolte dagli utenti, come per esempio i dati grezzi generati da un contatore intelligente o altri oggetti connessi, le registrazioni delle attività svolte, la cronologia della navigazione su un sito web o delle ricerche effettuate. In conclusione, </a:t>
            </a:r>
            <a:r>
              <a:rPr lang="it-IT" b="1" dirty="0"/>
              <a:t>l’espressione “forniti da” si riferisce ai dati personali relativi ad attività compiute dall’interessato o derivanti dall’osservazione del comportamento di tale interessato</a:t>
            </a:r>
            <a:r>
              <a:rPr lang="it-IT" dirty="0"/>
              <a:t>, con esclusione dei dati derivanti dalla successiva analisi di tale comportamento.</a:t>
            </a:r>
          </a:p>
          <a:p>
            <a:endParaRPr lang="it-IT" dirty="0"/>
          </a:p>
        </p:txBody>
      </p:sp>
    </p:spTree>
    <p:extLst>
      <p:ext uri="{BB962C8B-B14F-4D97-AF65-F5344CB8AC3E}">
        <p14:creationId xmlns:p14="http://schemas.microsoft.com/office/powerpoint/2010/main" val="2863665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0204" y="609600"/>
            <a:ext cx="10428316" cy="770313"/>
          </a:xfrm>
        </p:spPr>
        <p:txBody>
          <a:bodyPr/>
          <a:lstStyle/>
          <a:p>
            <a:r>
              <a:rPr lang="it-IT" sz="2800" b="1" dirty="0"/>
              <a:t>Diritto alla Portabilità dei dati: </a:t>
            </a:r>
            <a:r>
              <a:rPr lang="it-IT" sz="2800" b="1" dirty="0" smtClean="0"/>
              <a:t>condizioni </a:t>
            </a:r>
            <a:r>
              <a:rPr lang="it-IT" sz="2800" b="1" dirty="0"/>
              <a:t>per il suo </a:t>
            </a:r>
            <a:r>
              <a:rPr lang="it-IT" sz="2800" b="1" dirty="0" smtClean="0"/>
              <a:t>esercizio </a:t>
            </a:r>
            <a:r>
              <a:rPr lang="it-IT" sz="2400" b="1" dirty="0" smtClean="0"/>
              <a:t>(2/6)</a:t>
            </a:r>
            <a:endParaRPr lang="it-IT" sz="2400" dirty="0"/>
          </a:p>
        </p:txBody>
      </p:sp>
      <p:sp>
        <p:nvSpPr>
          <p:cNvPr id="3" name="Segnaposto contenuto 2"/>
          <p:cNvSpPr>
            <a:spLocks noGrp="1"/>
          </p:cNvSpPr>
          <p:nvPr>
            <p:ph idx="1"/>
          </p:nvPr>
        </p:nvSpPr>
        <p:spPr>
          <a:xfrm>
            <a:off x="689956" y="1496291"/>
            <a:ext cx="10325915" cy="4599709"/>
          </a:xfrm>
        </p:spPr>
        <p:txBody>
          <a:bodyPr>
            <a:normAutofit lnSpcReduction="10000"/>
          </a:bodyPr>
          <a:lstStyle/>
          <a:p>
            <a:r>
              <a:rPr lang="it-IT" dirty="0"/>
              <a:t>Ai sensi del </a:t>
            </a:r>
            <a:r>
              <a:rPr lang="it-IT" b="1" dirty="0"/>
              <a:t>Considerando (68)</a:t>
            </a:r>
            <a:r>
              <a:rPr lang="it-IT" dirty="0"/>
              <a:t> il </a:t>
            </a:r>
            <a:r>
              <a:rPr lang="it-IT" b="1" dirty="0"/>
              <a:t>formato </a:t>
            </a:r>
            <a:r>
              <a:rPr lang="it-IT" dirty="0"/>
              <a:t>dovrebbe essere </a:t>
            </a:r>
            <a:r>
              <a:rPr lang="it-IT" b="1" dirty="0"/>
              <a:t>interoperabile</a:t>
            </a:r>
            <a:r>
              <a:rPr lang="it-IT" dirty="0"/>
              <a:t> e tale concetto viene definito dall’art. 2 della Decisione n. 922/20009 CE, relativa a soluzioni interoperabili per le amministrazioni pubbliche europee, come  "</a:t>
            </a:r>
            <a:r>
              <a:rPr lang="it-IT" i="1" dirty="0">
                <a:solidFill>
                  <a:srgbClr val="FFC000"/>
                </a:solidFill>
              </a:rPr>
              <a:t>la capacità di organizzazioni diverse e disparate di interagire in vista di obiettivi comuni concordati e reciprocamente vantaggiosi, ricorrendo alla condivisione di conoscenze e informazioni tra le organizzazioni, per mezzo dei processi  aziendali che su di esse si basano, tramite lo scambio di dati fra i rispettivi sistemi TIC</a:t>
            </a:r>
            <a:r>
              <a:rPr lang="it-IT" i="1" dirty="0"/>
              <a:t>.“ </a:t>
            </a:r>
            <a:endParaRPr lang="it-IT" dirty="0"/>
          </a:p>
          <a:p>
            <a:r>
              <a:rPr lang="it-IT" dirty="0"/>
              <a:t>La richiesta di portabilità </a:t>
            </a:r>
            <a:r>
              <a:rPr lang="it-IT" dirty="0" smtClean="0"/>
              <a:t>dei </a:t>
            </a:r>
            <a:r>
              <a:rPr lang="it-IT" dirty="0"/>
              <a:t>dati è subordinata all’esistenza di due requisiti: </a:t>
            </a:r>
            <a:endParaRPr lang="it-IT" dirty="0" smtClean="0"/>
          </a:p>
          <a:p>
            <a:pPr marL="731520" lvl="1" indent="-457200">
              <a:buAutoNum type="alphaLcParenR"/>
            </a:pPr>
            <a:r>
              <a:rPr lang="it-IT" u="sng" dirty="0" smtClean="0">
                <a:solidFill>
                  <a:srgbClr val="92D050"/>
                </a:solidFill>
              </a:rPr>
              <a:t>il </a:t>
            </a:r>
            <a:r>
              <a:rPr lang="it-IT" u="sng" dirty="0">
                <a:solidFill>
                  <a:srgbClr val="92D050"/>
                </a:solidFill>
              </a:rPr>
              <a:t>trattamento avviene in modalità automatizzata</a:t>
            </a:r>
            <a:r>
              <a:rPr lang="it-IT" dirty="0"/>
              <a:t>; </a:t>
            </a:r>
            <a:endParaRPr lang="it-IT" dirty="0" smtClean="0"/>
          </a:p>
          <a:p>
            <a:pPr marL="731520" lvl="1" indent="-457200">
              <a:buAutoNum type="alphaLcParenR"/>
            </a:pPr>
            <a:r>
              <a:rPr lang="it-IT" u="sng" dirty="0" smtClean="0">
                <a:solidFill>
                  <a:srgbClr val="00B0F0"/>
                </a:solidFill>
              </a:rPr>
              <a:t>la </a:t>
            </a:r>
            <a:r>
              <a:rPr lang="it-IT" u="sng" dirty="0">
                <a:solidFill>
                  <a:srgbClr val="00B0F0"/>
                </a:solidFill>
              </a:rPr>
              <a:t>base di legittimità del trattamento poggia sul consenso dell’interessato</a:t>
            </a:r>
            <a:r>
              <a:rPr lang="it-IT" dirty="0"/>
              <a:t>.  (</a:t>
            </a:r>
            <a:r>
              <a:rPr lang="it-IT" b="1" dirty="0"/>
              <a:t>par. 1</a:t>
            </a:r>
            <a:r>
              <a:rPr lang="it-IT" dirty="0"/>
              <a:t>)</a:t>
            </a:r>
          </a:p>
          <a:p>
            <a:r>
              <a:rPr lang="it-IT" dirty="0"/>
              <a:t>In merito alla modalità ed al formato che i dati richiesti devono avere, dell’interessato </a:t>
            </a:r>
            <a:r>
              <a:rPr lang="it-IT" dirty="0" smtClean="0"/>
              <a:t>ha il </a:t>
            </a:r>
            <a:r>
              <a:rPr lang="it-IT" dirty="0"/>
              <a:t>diritto di richiedere al Titolare del trattamento la comunicazione dei dati a lui riferiti o riferibili e oggetto di trattamento “</a:t>
            </a:r>
            <a:r>
              <a:rPr lang="it-IT" i="1" dirty="0"/>
              <a:t>in forma intelligibile</a:t>
            </a:r>
            <a:r>
              <a:rPr lang="it-IT" dirty="0" smtClean="0"/>
              <a:t>” (</a:t>
            </a:r>
            <a:r>
              <a:rPr lang="it-IT" dirty="0"/>
              <a:t>che può essere chiaramente </a:t>
            </a:r>
            <a:r>
              <a:rPr lang="it-IT" dirty="0" smtClean="0"/>
              <a:t>intesa).</a:t>
            </a:r>
            <a:endParaRPr lang="it-IT" dirty="0"/>
          </a:p>
          <a:p>
            <a:endParaRPr lang="it-IT" dirty="0"/>
          </a:p>
        </p:txBody>
      </p:sp>
    </p:spTree>
    <p:extLst>
      <p:ext uri="{BB962C8B-B14F-4D97-AF65-F5344CB8AC3E}">
        <p14:creationId xmlns:p14="http://schemas.microsoft.com/office/powerpoint/2010/main" val="1140738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0080" y="609600"/>
            <a:ext cx="10378440" cy="687185"/>
          </a:xfrm>
        </p:spPr>
        <p:txBody>
          <a:bodyPr/>
          <a:lstStyle/>
          <a:p>
            <a:r>
              <a:rPr lang="it-IT" sz="2800" b="1" dirty="0"/>
              <a:t>Diritto alla Portabilità dei dati: </a:t>
            </a:r>
            <a:r>
              <a:rPr lang="it-IT" sz="2800" b="1" dirty="0" smtClean="0"/>
              <a:t>condizioni </a:t>
            </a:r>
            <a:r>
              <a:rPr lang="it-IT" sz="2800" b="1" dirty="0"/>
              <a:t>per il suo </a:t>
            </a:r>
            <a:r>
              <a:rPr lang="it-IT" sz="2800" b="1" dirty="0" smtClean="0"/>
              <a:t>esercizio </a:t>
            </a:r>
            <a:r>
              <a:rPr lang="it-IT" sz="2400" b="1" dirty="0" smtClean="0"/>
              <a:t>(3/6)</a:t>
            </a:r>
            <a:endParaRPr lang="it-IT" sz="2400" dirty="0"/>
          </a:p>
        </p:txBody>
      </p:sp>
      <p:sp>
        <p:nvSpPr>
          <p:cNvPr id="3" name="Segnaposto contenuto 2"/>
          <p:cNvSpPr>
            <a:spLocks noGrp="1"/>
          </p:cNvSpPr>
          <p:nvPr>
            <p:ph idx="1"/>
          </p:nvPr>
        </p:nvSpPr>
        <p:spPr>
          <a:xfrm>
            <a:off x="532016" y="1296785"/>
            <a:ext cx="10483856" cy="4799215"/>
          </a:xfrm>
        </p:spPr>
        <p:txBody>
          <a:bodyPr>
            <a:normAutofit lnSpcReduction="10000"/>
          </a:bodyPr>
          <a:lstStyle/>
          <a:p>
            <a:r>
              <a:rPr lang="it-IT" dirty="0"/>
              <a:t>In aggiunta alla “</a:t>
            </a:r>
            <a:r>
              <a:rPr lang="it-IT" i="1" dirty="0"/>
              <a:t>forma intelligibile</a:t>
            </a:r>
            <a:r>
              <a:rPr lang="it-IT" dirty="0"/>
              <a:t>”, in base al Regolamento,  all’interessato è riconosciuto un “</a:t>
            </a:r>
            <a:r>
              <a:rPr lang="it-IT" i="1" dirty="0">
                <a:solidFill>
                  <a:srgbClr val="00B0F0"/>
                </a:solidFill>
              </a:rPr>
              <a:t>diritto alla portabilità dei dati</a:t>
            </a:r>
            <a:r>
              <a:rPr lang="it-IT" dirty="0"/>
              <a:t>”, che consiste nella </a:t>
            </a:r>
            <a:r>
              <a:rPr lang="it-IT" dirty="0" smtClean="0"/>
              <a:t>possibilità di </a:t>
            </a:r>
            <a:r>
              <a:rPr lang="it-IT" dirty="0"/>
              <a:t>richiedere al Titolare una copia dei dati oggetto del trattamento, che, a sua volta, glieli deve fornire in un formato </a:t>
            </a:r>
            <a:r>
              <a:rPr lang="it-IT" dirty="0" smtClean="0"/>
              <a:t>strutturato (si tratta di dati </a:t>
            </a:r>
            <a:r>
              <a:rPr lang="it-IT" dirty="0"/>
              <a:t>in cui la relazione strutturale tra gli elementi è esplicita nel modo in cui i dati sono memorizzati su un computer. </a:t>
            </a:r>
            <a:r>
              <a:rPr lang="it-IT" dirty="0">
                <a:hlinkClick r:id="rId2"/>
              </a:rPr>
              <a:t>XML</a:t>
            </a:r>
            <a:r>
              <a:rPr lang="it-IT" dirty="0"/>
              <a:t> e </a:t>
            </a:r>
            <a:r>
              <a:rPr lang="it-IT" dirty="0">
                <a:hlinkClick r:id="rId3"/>
              </a:rPr>
              <a:t>JSON</a:t>
            </a:r>
            <a:r>
              <a:rPr lang="it-IT" dirty="0"/>
              <a:t> sono i formati più comuni che permettono di rappresentare molte tipologie di struttura</a:t>
            </a:r>
            <a:r>
              <a:rPr lang="it-IT" dirty="0" smtClean="0"/>
              <a:t>.) </a:t>
            </a:r>
            <a:r>
              <a:rPr lang="it-IT" dirty="0"/>
              <a:t>e di uso comune, di ottenere dal Responsabile del trattamento copia dei dati trattati in un formato elettronico e strutturato che sia di uso comune e gli consenta di farne ulteriore uso.</a:t>
            </a:r>
          </a:p>
          <a:p>
            <a:r>
              <a:rPr lang="it-IT" dirty="0"/>
              <a:t>I titolari dovrebbero fornire i dati personali utilizzando </a:t>
            </a:r>
            <a:r>
              <a:rPr lang="it-IT" b="1" dirty="0"/>
              <a:t>formati aperti di impiego comune </a:t>
            </a:r>
            <a:r>
              <a:rPr lang="it-IT" dirty="0"/>
              <a:t>quali ad es.: XML. JSON, CSV, ecc., unitamente a </a:t>
            </a:r>
            <a:r>
              <a:rPr lang="it-IT" dirty="0" smtClean="0"/>
              <a:t>metadati (</a:t>
            </a:r>
            <a:r>
              <a:rPr lang="it-IT" dirty="0"/>
              <a:t>è un'</a:t>
            </a:r>
            <a:r>
              <a:rPr lang="it-IT" dirty="0">
                <a:hlinkClick r:id="rId4" tooltip="Informazione"/>
              </a:rPr>
              <a:t>informazione</a:t>
            </a:r>
            <a:r>
              <a:rPr lang="it-IT" dirty="0"/>
              <a:t> che descrive un insieme di </a:t>
            </a:r>
            <a:r>
              <a:rPr lang="it-IT" dirty="0" smtClean="0">
                <a:hlinkClick r:id="rId5" tooltip="Dati"/>
              </a:rPr>
              <a:t>dati</a:t>
            </a:r>
            <a:r>
              <a:rPr lang="it-IT" dirty="0" smtClean="0"/>
              <a:t>, es la scheda del catalogo di una biblioteca contiene informazioni circa il contenuto e la allocazione di un libro) </a:t>
            </a:r>
            <a:r>
              <a:rPr lang="it-IT" dirty="0"/>
              <a:t>utili al migliore livello possibile di granularità.</a:t>
            </a:r>
          </a:p>
          <a:p>
            <a:r>
              <a:rPr lang="it-IT" dirty="0"/>
              <a:t>L’interessato ha diritto di trasmetterli ad altro </a:t>
            </a:r>
            <a:r>
              <a:rPr lang="it-IT" dirty="0" smtClean="0"/>
              <a:t>titolare </a:t>
            </a:r>
            <a:r>
              <a:rPr lang="it-IT" dirty="0"/>
              <a:t>del trattamento, senza che il primo </a:t>
            </a:r>
            <a:r>
              <a:rPr lang="it-IT" dirty="0" smtClean="0"/>
              <a:t>titolare </a:t>
            </a:r>
            <a:r>
              <a:rPr lang="it-IT" dirty="0"/>
              <a:t>possa porre alcun impedimento al trasferimento.</a:t>
            </a:r>
          </a:p>
          <a:p>
            <a:endParaRPr lang="it-IT" dirty="0"/>
          </a:p>
        </p:txBody>
      </p:sp>
    </p:spTree>
    <p:extLst>
      <p:ext uri="{BB962C8B-B14F-4D97-AF65-F5344CB8AC3E}">
        <p14:creationId xmlns:p14="http://schemas.microsoft.com/office/powerpoint/2010/main" val="779725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1149" y="609600"/>
            <a:ext cx="10137371" cy="1356360"/>
          </a:xfrm>
        </p:spPr>
        <p:txBody>
          <a:bodyPr/>
          <a:lstStyle/>
          <a:p>
            <a:r>
              <a:rPr lang="it-IT" sz="2800" b="1" dirty="0"/>
              <a:t>Diritto alla Portabilità dei dati: </a:t>
            </a:r>
            <a:r>
              <a:rPr lang="it-IT" sz="2800" b="1" dirty="0" smtClean="0"/>
              <a:t>condizioni </a:t>
            </a:r>
            <a:r>
              <a:rPr lang="it-IT" sz="2800" b="1" dirty="0"/>
              <a:t>per il suo </a:t>
            </a:r>
            <a:r>
              <a:rPr lang="it-IT" sz="2800" b="1" dirty="0" smtClean="0"/>
              <a:t>esercizio </a:t>
            </a:r>
            <a:r>
              <a:rPr lang="it-IT" sz="2400" b="1" dirty="0" smtClean="0"/>
              <a:t>(4/6)</a:t>
            </a:r>
            <a:endParaRPr lang="it-IT" sz="2400" dirty="0"/>
          </a:p>
        </p:txBody>
      </p:sp>
      <p:sp>
        <p:nvSpPr>
          <p:cNvPr id="3" name="Segnaposto contenuto 2"/>
          <p:cNvSpPr>
            <a:spLocks noGrp="1"/>
          </p:cNvSpPr>
          <p:nvPr>
            <p:ph idx="1"/>
          </p:nvPr>
        </p:nvSpPr>
        <p:spPr>
          <a:xfrm>
            <a:off x="640080" y="1870364"/>
            <a:ext cx="10375791" cy="4225636"/>
          </a:xfrm>
        </p:spPr>
        <p:txBody>
          <a:bodyPr>
            <a:normAutofit/>
          </a:bodyPr>
          <a:lstStyle/>
          <a:p>
            <a:r>
              <a:rPr lang="it-IT" sz="3200" dirty="0"/>
              <a:t>Va, però, precisato che </a:t>
            </a:r>
            <a:r>
              <a:rPr lang="it-IT" sz="3200" u="sng" dirty="0"/>
              <a:t>il </a:t>
            </a:r>
            <a:r>
              <a:rPr lang="it-IT" sz="3200" u="sng" dirty="0" smtClean="0"/>
              <a:t>titolare </a:t>
            </a:r>
            <a:r>
              <a:rPr lang="it-IT" sz="3200" u="sng" dirty="0"/>
              <a:t>ricevente non ha l’obbligo di dovere supportare il formato adottato dal </a:t>
            </a:r>
            <a:r>
              <a:rPr lang="it-IT" sz="3200" u="sng" dirty="0" smtClean="0"/>
              <a:t>titolare </a:t>
            </a:r>
            <a:r>
              <a:rPr lang="it-IT" sz="3200" u="sng" dirty="0"/>
              <a:t>cedente, per cui se ci sono impedimenti di natura tecnica il primo </a:t>
            </a:r>
            <a:r>
              <a:rPr lang="it-IT" sz="3200" u="sng" dirty="0" smtClean="0"/>
              <a:t>titolare </a:t>
            </a:r>
            <a:r>
              <a:rPr lang="it-IT" sz="3200" u="sng" dirty="0"/>
              <a:t>deve informarne l’interessato</a:t>
            </a:r>
            <a:r>
              <a:rPr lang="it-IT" sz="3200" dirty="0"/>
              <a:t>.  (</a:t>
            </a:r>
            <a:r>
              <a:rPr lang="it-IT" sz="3200" b="1" dirty="0"/>
              <a:t>par. 2</a:t>
            </a:r>
            <a:r>
              <a:rPr lang="it-IT" sz="3200" dirty="0"/>
              <a:t>)</a:t>
            </a:r>
          </a:p>
          <a:p>
            <a:r>
              <a:rPr lang="it-IT" sz="3200" dirty="0"/>
              <a:t>L’interessato può, infine, richiedere, anche, la trasmissione diretta dei dati personali da un </a:t>
            </a:r>
            <a:r>
              <a:rPr lang="it-IT" sz="3200" dirty="0" smtClean="0"/>
              <a:t>titolare </a:t>
            </a:r>
            <a:r>
              <a:rPr lang="it-IT" sz="3200" dirty="0"/>
              <a:t>del trattamento all’altro, purché ciò sia tecnicamente fattibile.</a:t>
            </a:r>
          </a:p>
          <a:p>
            <a:pPr marL="45720" indent="0">
              <a:buNone/>
            </a:pPr>
            <a:endParaRPr lang="it-IT" sz="3200" dirty="0"/>
          </a:p>
        </p:txBody>
      </p:sp>
    </p:spTree>
    <p:extLst>
      <p:ext uri="{BB962C8B-B14F-4D97-AF65-F5344CB8AC3E}">
        <p14:creationId xmlns:p14="http://schemas.microsoft.com/office/powerpoint/2010/main" val="23394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7775" y="609600"/>
            <a:ext cx="10120745" cy="811876"/>
          </a:xfrm>
        </p:spPr>
        <p:txBody>
          <a:bodyPr/>
          <a:lstStyle/>
          <a:p>
            <a:r>
              <a:rPr lang="it-IT" sz="2800" b="1" dirty="0"/>
              <a:t>Diritto alla Portabilità dei dati: </a:t>
            </a:r>
            <a:r>
              <a:rPr lang="it-IT" sz="2800" b="1" dirty="0" smtClean="0"/>
              <a:t>condizioni </a:t>
            </a:r>
            <a:r>
              <a:rPr lang="it-IT" sz="2800" b="1" dirty="0"/>
              <a:t>per il suo </a:t>
            </a:r>
            <a:r>
              <a:rPr lang="it-IT" sz="2800" b="1" dirty="0" smtClean="0"/>
              <a:t>esercizio </a:t>
            </a:r>
            <a:r>
              <a:rPr lang="it-IT" sz="2400" b="1" dirty="0" smtClean="0"/>
              <a:t>(5/6)</a:t>
            </a:r>
            <a:endParaRPr lang="it-IT" sz="2400" dirty="0"/>
          </a:p>
        </p:txBody>
      </p:sp>
      <p:sp>
        <p:nvSpPr>
          <p:cNvPr id="3" name="Segnaposto contenuto 2"/>
          <p:cNvSpPr>
            <a:spLocks noGrp="1"/>
          </p:cNvSpPr>
          <p:nvPr>
            <p:ph idx="1"/>
          </p:nvPr>
        </p:nvSpPr>
        <p:spPr>
          <a:xfrm>
            <a:off x="739834" y="1487978"/>
            <a:ext cx="10276038" cy="4608022"/>
          </a:xfrm>
        </p:spPr>
        <p:txBody>
          <a:bodyPr>
            <a:normAutofit/>
          </a:bodyPr>
          <a:lstStyle/>
          <a:p>
            <a:r>
              <a:rPr lang="it-IT" dirty="0">
                <a:solidFill>
                  <a:srgbClr val="FF0000"/>
                </a:solidFill>
              </a:rPr>
              <a:t>Il diritto alla portabilità non si esercita nei confronti del titolare che attivi dei trattamenti necessari per l’esecuzione di un compito di interesse pubblico o connesso all’esercizio di pubblici poteri</a:t>
            </a:r>
            <a:r>
              <a:rPr lang="it-IT" dirty="0"/>
              <a:t>. Ciò significa che, i</a:t>
            </a:r>
            <a:r>
              <a:rPr lang="it-IT" b="1" dirty="0"/>
              <a:t>l diritto alla portabilità non sussiste</a:t>
            </a:r>
            <a:r>
              <a:rPr lang="it-IT" dirty="0"/>
              <a:t> qualora il trattamento sia necessario per l’esecuzione di un compito di interesse pubblico o connesso all’esercizio di pubblici poteri, di cui è investito il titolare del trattamento oppure qualora il titolare agisca nell’esercizio di funzioni pubbliche o per l’adempimento di un obbligo legale.  (</a:t>
            </a:r>
            <a:r>
              <a:rPr lang="it-IT" b="1" dirty="0"/>
              <a:t>par. 3</a:t>
            </a:r>
            <a:r>
              <a:rPr lang="it-IT" dirty="0"/>
              <a:t>)</a:t>
            </a:r>
          </a:p>
          <a:p>
            <a:pPr marL="45720" indent="0">
              <a:buNone/>
            </a:pPr>
            <a:r>
              <a:rPr lang="it-IT" b="1" dirty="0">
                <a:solidFill>
                  <a:srgbClr val="FF0000"/>
                </a:solidFill>
              </a:rPr>
              <a:t>Obbligazioni in capo ai SATD</a:t>
            </a:r>
          </a:p>
          <a:p>
            <a:r>
              <a:rPr lang="it-IT" b="1" u="sng" dirty="0" smtClean="0"/>
              <a:t>Il diritto alla portabilità non è esercitabile in ambito sanitario, limitatamente ai trattamenti di dati </a:t>
            </a:r>
            <a:r>
              <a:rPr lang="it-IT" b="1" u="sng" dirty="0"/>
              <a:t>p</a:t>
            </a:r>
            <a:r>
              <a:rPr lang="it-IT" b="1" u="sng" dirty="0" smtClean="0"/>
              <a:t>ersonali per finalità di cura.</a:t>
            </a:r>
          </a:p>
          <a:p>
            <a:r>
              <a:rPr lang="it-IT" b="1" u="sng" dirty="0" smtClean="0"/>
              <a:t>Invece, per i trattamenti di dati personali per i quali è richiesto il consenso (es. arruolamento del pz. ad uno Studio Clinico) il diritto alla portabilità è esercitabile.</a:t>
            </a:r>
          </a:p>
          <a:p>
            <a:endParaRPr lang="it-IT" dirty="0"/>
          </a:p>
        </p:txBody>
      </p:sp>
    </p:spTree>
    <p:extLst>
      <p:ext uri="{BB962C8B-B14F-4D97-AF65-F5344CB8AC3E}">
        <p14:creationId xmlns:p14="http://schemas.microsoft.com/office/powerpoint/2010/main" val="2315941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6211" y="609600"/>
            <a:ext cx="10162309" cy="529244"/>
          </a:xfrm>
        </p:spPr>
        <p:txBody>
          <a:bodyPr/>
          <a:lstStyle/>
          <a:p>
            <a:r>
              <a:rPr lang="it-IT" sz="2800" b="1" dirty="0"/>
              <a:t>Diritto alla Portabilità dei dati: </a:t>
            </a:r>
            <a:r>
              <a:rPr lang="it-IT" sz="2800" b="1" dirty="0" smtClean="0"/>
              <a:t>condizioni </a:t>
            </a:r>
            <a:r>
              <a:rPr lang="it-IT" sz="2800" b="1" dirty="0"/>
              <a:t>per il suo esercizio </a:t>
            </a:r>
            <a:r>
              <a:rPr lang="it-IT" sz="2400" b="1" dirty="0" smtClean="0"/>
              <a:t>(6/6)</a:t>
            </a:r>
            <a:endParaRPr lang="it-IT" dirty="0"/>
          </a:p>
        </p:txBody>
      </p:sp>
      <p:sp>
        <p:nvSpPr>
          <p:cNvPr id="3" name="Segnaposto contenuto 2"/>
          <p:cNvSpPr>
            <a:spLocks noGrp="1"/>
          </p:cNvSpPr>
          <p:nvPr>
            <p:ph idx="1"/>
          </p:nvPr>
        </p:nvSpPr>
        <p:spPr>
          <a:xfrm>
            <a:off x="615142" y="1238597"/>
            <a:ext cx="10400729" cy="4857404"/>
          </a:xfrm>
        </p:spPr>
        <p:txBody>
          <a:bodyPr>
            <a:normAutofit/>
          </a:bodyPr>
          <a:lstStyle/>
          <a:p>
            <a:r>
              <a:rPr lang="it-IT" sz="1800" dirty="0"/>
              <a:t>L’art. 20 introduce dei limiti all’esercizio, da parte dell’interessato, della richiesta finalizzata alla portabilità dei dati, che non può condurre alla violazione della tutela dei diritti altrui né tanto meno delle libertà altrui. (</a:t>
            </a:r>
            <a:r>
              <a:rPr lang="it-IT" sz="1800" b="1" dirty="0"/>
              <a:t>par. 4</a:t>
            </a:r>
            <a:r>
              <a:rPr lang="it-IT" sz="1800" dirty="0"/>
              <a:t>)</a:t>
            </a:r>
          </a:p>
          <a:p>
            <a:r>
              <a:rPr lang="it-IT" sz="1800" dirty="0"/>
              <a:t>Su questo tema il </a:t>
            </a:r>
            <a:r>
              <a:rPr lang="it-IT" sz="1800" b="1" dirty="0"/>
              <a:t>Considerando (68)</a:t>
            </a:r>
            <a:r>
              <a:rPr lang="it-IT" sz="1800" dirty="0"/>
              <a:t> stabilisce che quando i dati siano riferiti a più soggetti esso “</a:t>
            </a:r>
            <a:r>
              <a:rPr lang="it-IT" sz="1800" i="1" dirty="0"/>
              <a:t>non deve ledere i diritti e le libertà altrui</a:t>
            </a:r>
            <a:r>
              <a:rPr lang="it-IT" sz="1800" dirty="0" smtClean="0"/>
              <a:t>”.</a:t>
            </a:r>
          </a:p>
          <a:p>
            <a:pPr marL="45720" indent="0" algn="ctr">
              <a:buNone/>
            </a:pPr>
            <a:r>
              <a:rPr lang="it-IT" sz="2800" b="1" dirty="0">
                <a:solidFill>
                  <a:srgbClr val="FF0000"/>
                </a:solidFill>
              </a:rPr>
              <a:t>Obbligazioni in capo ai SATD</a:t>
            </a:r>
          </a:p>
          <a:p>
            <a:pPr marL="45720" indent="0">
              <a:buNone/>
            </a:pPr>
            <a:r>
              <a:rPr lang="it-IT" sz="3200" dirty="0" smtClean="0"/>
              <a:t>Prima di dare seguito al diritto alla portabilità accertarsi che:</a:t>
            </a:r>
          </a:p>
          <a:p>
            <a:r>
              <a:rPr lang="it-IT" sz="3200" dirty="0"/>
              <a:t>i</a:t>
            </a:r>
            <a:r>
              <a:rPr lang="it-IT" sz="3200" dirty="0" smtClean="0"/>
              <a:t>l dato non sia trattato per finalità di cura</a:t>
            </a:r>
            <a:endParaRPr lang="it-IT" sz="3200" dirty="0"/>
          </a:p>
          <a:p>
            <a:r>
              <a:rPr lang="it-IT" sz="3200" dirty="0" smtClean="0"/>
              <a:t> il file non contenga dati di terze persone; in caso contrario procedere alla loro </a:t>
            </a:r>
            <a:r>
              <a:rPr lang="it-IT" sz="3200" dirty="0" smtClean="0"/>
              <a:t>cancellazione.</a:t>
            </a:r>
            <a:endParaRPr lang="it-IT" sz="3200" dirty="0"/>
          </a:p>
          <a:p>
            <a:endParaRPr lang="it-IT" sz="3200" dirty="0"/>
          </a:p>
        </p:txBody>
      </p:sp>
    </p:spTree>
    <p:extLst>
      <p:ext uri="{BB962C8B-B14F-4D97-AF65-F5344CB8AC3E}">
        <p14:creationId xmlns:p14="http://schemas.microsoft.com/office/powerpoint/2010/main" val="190689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479367"/>
          </a:xfrm>
        </p:spPr>
        <p:txBody>
          <a:bodyPr>
            <a:normAutofit fontScale="90000"/>
          </a:bodyPr>
          <a:lstStyle/>
          <a:p>
            <a:r>
              <a:rPr lang="it-IT" dirty="0" smtClean="0"/>
              <a:t>definizioni</a:t>
            </a:r>
            <a:endParaRPr lang="it-IT" dirty="0"/>
          </a:p>
        </p:txBody>
      </p:sp>
      <p:sp>
        <p:nvSpPr>
          <p:cNvPr id="3" name="Segnaposto contenuto 2"/>
          <p:cNvSpPr>
            <a:spLocks noGrp="1"/>
          </p:cNvSpPr>
          <p:nvPr>
            <p:ph idx="1"/>
          </p:nvPr>
        </p:nvSpPr>
        <p:spPr>
          <a:xfrm>
            <a:off x="1143000" y="1313411"/>
            <a:ext cx="9872871" cy="4782589"/>
          </a:xfrm>
        </p:spPr>
        <p:txBody>
          <a:bodyPr>
            <a:normAutofit fontScale="70000" lnSpcReduction="20000"/>
          </a:bodyPr>
          <a:lstStyle/>
          <a:p>
            <a:r>
              <a:rPr lang="it-IT" dirty="0" smtClean="0"/>
              <a:t>«</a:t>
            </a:r>
            <a:r>
              <a:rPr lang="it-IT" b="1" dirty="0" smtClean="0"/>
              <a:t>interessato</a:t>
            </a:r>
            <a:r>
              <a:rPr lang="it-IT" dirty="0" smtClean="0"/>
              <a:t>»: soggetto (persona fisica) cui si riferiscono i dati personali oggetto di trattamento, può essere un dipendente, un paziente; un volontario, un tirocinante, uno stagista, ecc.</a:t>
            </a:r>
          </a:p>
          <a:p>
            <a:r>
              <a:rPr lang="it-IT" dirty="0" smtClean="0"/>
              <a:t>«</a:t>
            </a:r>
            <a:r>
              <a:rPr lang="it-IT" b="1" dirty="0" smtClean="0"/>
              <a:t>server»</a:t>
            </a:r>
            <a:r>
              <a:rPr lang="it-IT" dirty="0" smtClean="0"/>
              <a:t> è </a:t>
            </a:r>
            <a:r>
              <a:rPr lang="it-IT" dirty="0"/>
              <a:t>un componente o sottosistema informatico di </a:t>
            </a:r>
            <a:r>
              <a:rPr lang="it-IT" dirty="0">
                <a:hlinkClick r:id="rId2" tooltip="Elaborazione dati"/>
              </a:rPr>
              <a:t>elaborazione</a:t>
            </a:r>
            <a:r>
              <a:rPr lang="it-IT" dirty="0"/>
              <a:t> </a:t>
            </a:r>
            <a:r>
              <a:rPr lang="it-IT" dirty="0" smtClean="0"/>
              <a:t>che </a:t>
            </a:r>
            <a:r>
              <a:rPr lang="it-IT" dirty="0"/>
              <a:t>fornisce, a livello logico e fisico, un qualunque tipo di servizio ad altre componenti (tipicamente chiamate </a:t>
            </a:r>
            <a:r>
              <a:rPr lang="it-IT" i="1" dirty="0">
                <a:hlinkClick r:id="rId3" tooltip="Client"/>
              </a:rPr>
              <a:t>clients</a:t>
            </a:r>
            <a:r>
              <a:rPr lang="it-IT" dirty="0"/>
              <a:t>, cioè </a:t>
            </a:r>
            <a:r>
              <a:rPr lang="it-IT" i="1" dirty="0"/>
              <a:t>clienti</a:t>
            </a:r>
            <a:r>
              <a:rPr lang="it-IT" dirty="0"/>
              <a:t>) che ne fanno richiesta attraverso una </a:t>
            </a:r>
            <a:r>
              <a:rPr lang="it-IT" dirty="0">
                <a:hlinkClick r:id="rId4" tooltip="Rete informatica"/>
              </a:rPr>
              <a:t>rete</a:t>
            </a:r>
            <a:r>
              <a:rPr lang="it-IT" dirty="0"/>
              <a:t> di </a:t>
            </a:r>
            <a:r>
              <a:rPr lang="it-IT" dirty="0">
                <a:hlinkClick r:id="rId5" tooltip="Computer"/>
              </a:rPr>
              <a:t>computer</a:t>
            </a:r>
            <a:r>
              <a:rPr lang="it-IT" dirty="0"/>
              <a:t>, all'interno di un </a:t>
            </a:r>
            <a:r>
              <a:rPr lang="it-IT" dirty="0">
                <a:hlinkClick r:id="rId6" tooltip="Sistema informatico"/>
              </a:rPr>
              <a:t>sistema informatico</a:t>
            </a:r>
            <a:r>
              <a:rPr lang="it-IT" dirty="0"/>
              <a:t> o anche direttamente in locale su un </a:t>
            </a:r>
            <a:r>
              <a:rPr lang="it-IT" dirty="0" err="1">
                <a:hlinkClick r:id="rId5"/>
              </a:rPr>
              <a:t>comput</a:t>
            </a:r>
            <a:endParaRPr lang="it-IT" dirty="0" smtClean="0"/>
          </a:p>
          <a:p>
            <a:r>
              <a:rPr lang="it-IT" dirty="0" smtClean="0"/>
              <a:t>«</a:t>
            </a:r>
            <a:r>
              <a:rPr lang="it-IT" b="1" dirty="0" err="1" smtClean="0"/>
              <a:t>cloud</a:t>
            </a:r>
            <a:r>
              <a:rPr lang="it-IT" dirty="0" smtClean="0"/>
              <a:t>»: è una </a:t>
            </a:r>
            <a:r>
              <a:rPr lang="it-IT" dirty="0"/>
              <a:t>vasta rete di server remoti ubicati in tutto il mondo, collegati tra loro e che operano come un unico ecosistema</a:t>
            </a:r>
            <a:endParaRPr lang="it-IT" dirty="0" smtClean="0"/>
          </a:p>
          <a:p>
            <a:r>
              <a:rPr lang="it-IT" dirty="0" smtClean="0"/>
              <a:t>«</a:t>
            </a:r>
            <a:r>
              <a:rPr lang="it-IT" b="1" dirty="0" smtClean="0"/>
              <a:t>interoperabilità</a:t>
            </a:r>
            <a:r>
              <a:rPr lang="it-IT" dirty="0" smtClean="0"/>
              <a:t>»: in </a:t>
            </a:r>
            <a:r>
              <a:rPr lang="it-IT" dirty="0"/>
              <a:t>ambito informatico, </a:t>
            </a:r>
            <a:r>
              <a:rPr lang="it-IT" dirty="0" smtClean="0"/>
              <a:t>è la </a:t>
            </a:r>
            <a:r>
              <a:rPr lang="it-IT" dirty="0"/>
              <a:t>capacità di un sistema o di un prodotto informatico di cooperare e di scambiare informazioni o servizi con altri sistemi o prodotti in maniera più o meno completa e priva di errori, con affidabilità e con ottimizzazione delle risorse. </a:t>
            </a:r>
            <a:endParaRPr lang="it-IT" dirty="0" smtClean="0"/>
          </a:p>
          <a:p>
            <a:r>
              <a:rPr lang="it-IT" dirty="0" smtClean="0"/>
              <a:t>«</a:t>
            </a:r>
            <a:r>
              <a:rPr lang="it-IT" b="1" dirty="0" smtClean="0"/>
              <a:t>Gruppo ex art. 29</a:t>
            </a:r>
            <a:r>
              <a:rPr lang="it-IT" dirty="0" smtClean="0"/>
              <a:t>»: </a:t>
            </a:r>
            <a:r>
              <a:rPr lang="it-IT" dirty="0"/>
              <a:t>Il Gruppo di lavoro “Articolo 29” (Art. 29 WP) era il gruppo di lavoro europeo indipendente che, fino al 25 maggio del 2018 (entrata in vigore del RGPD) aveva lo scopo di occuparsi di questioni relative alla protezione della vita privata e dei dati personali. </a:t>
            </a:r>
            <a:endParaRPr lang="it-IT" dirty="0" smtClean="0"/>
          </a:p>
          <a:p>
            <a:r>
              <a:rPr lang="it-IT" dirty="0" smtClean="0"/>
              <a:t>«</a:t>
            </a:r>
            <a:r>
              <a:rPr lang="it-IT" b="1" dirty="0" smtClean="0"/>
              <a:t>Comitato </a:t>
            </a:r>
            <a:r>
              <a:rPr lang="it-IT" b="1" dirty="0"/>
              <a:t>europeo per la protezione dei dati </a:t>
            </a:r>
            <a:r>
              <a:rPr lang="it-IT" dirty="0" smtClean="0"/>
              <a:t>«(</a:t>
            </a:r>
            <a:r>
              <a:rPr lang="it-IT" b="1" dirty="0"/>
              <a:t>EDPB</a:t>
            </a:r>
            <a:r>
              <a:rPr lang="it-IT" dirty="0" smtClean="0"/>
              <a:t>):  </a:t>
            </a:r>
            <a:r>
              <a:rPr lang="it-IT" dirty="0"/>
              <a:t>è un organismo europeo indipendente che contribuisce all'applicazione coerente delle norme sulla protezione dei dati in tutta l'Unione europea e promuove la cooperazione tra le autorità di protezione dei dati dell'UE. L'EDPB è istituito dal Regolamento generale sulla protezione dei dati (GDPR) e ha sede a Bruxelles</a:t>
            </a:r>
            <a:r>
              <a:rPr lang="it-IT" dirty="0" smtClean="0"/>
              <a:t>. Ha sostituito il </a:t>
            </a:r>
            <a:r>
              <a:rPr lang="it-IT" dirty="0"/>
              <a:t>Gruppo di lavoro “Articolo 29” </a:t>
            </a:r>
            <a:endParaRPr lang="it-IT" b="1" dirty="0" smtClean="0"/>
          </a:p>
          <a:p>
            <a:r>
              <a:rPr lang="it-IT" b="1" dirty="0" smtClean="0"/>
              <a:t>«</a:t>
            </a:r>
            <a:r>
              <a:rPr lang="it-IT" b="1" dirty="0"/>
              <a:t>violazione dei dati personali»</a:t>
            </a:r>
            <a:r>
              <a:rPr lang="it-IT" dirty="0"/>
              <a:t>: la violazione di sicurezza che comporta accidentalmente o in modo illecito la distruzione, la perdita, la modifica, la divulgazione non autorizzata o l'accesso ai dati personali trasmessi, conservati o comunque trattati;</a:t>
            </a:r>
          </a:p>
          <a:p>
            <a:endParaRPr lang="it-IT" dirty="0"/>
          </a:p>
        </p:txBody>
      </p:sp>
    </p:spTree>
    <p:extLst>
      <p:ext uri="{BB962C8B-B14F-4D97-AF65-F5344CB8AC3E}">
        <p14:creationId xmlns:p14="http://schemas.microsoft.com/office/powerpoint/2010/main" val="26195177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570807"/>
          </a:xfrm>
        </p:spPr>
        <p:txBody>
          <a:bodyPr/>
          <a:lstStyle/>
          <a:p>
            <a:r>
              <a:rPr lang="it-IT" sz="2800" b="1" dirty="0"/>
              <a:t>Diritto alla Portabilità dei dati</a:t>
            </a:r>
            <a:r>
              <a:rPr lang="it-IT" sz="2800" b="1" dirty="0" smtClean="0"/>
              <a:t>: regime </a:t>
            </a:r>
            <a:r>
              <a:rPr lang="it-IT" sz="2800" b="1" dirty="0"/>
              <a:t>delle </a:t>
            </a:r>
            <a:r>
              <a:rPr lang="it-IT" sz="2800" b="1" dirty="0" smtClean="0"/>
              <a:t>responsabilità </a:t>
            </a:r>
            <a:r>
              <a:rPr lang="it-IT" sz="2400" b="1" dirty="0" smtClean="0"/>
              <a:t>(1/2)</a:t>
            </a:r>
            <a:endParaRPr lang="it-IT" sz="2400" dirty="0"/>
          </a:p>
        </p:txBody>
      </p:sp>
      <p:sp>
        <p:nvSpPr>
          <p:cNvPr id="3" name="Segnaposto contenuto 2"/>
          <p:cNvSpPr>
            <a:spLocks noGrp="1"/>
          </p:cNvSpPr>
          <p:nvPr>
            <p:ph idx="1"/>
          </p:nvPr>
        </p:nvSpPr>
        <p:spPr>
          <a:xfrm>
            <a:off x="515390" y="1296785"/>
            <a:ext cx="10500482" cy="4799215"/>
          </a:xfrm>
        </p:spPr>
        <p:txBody>
          <a:bodyPr>
            <a:normAutofit/>
          </a:bodyPr>
          <a:lstStyle/>
          <a:p>
            <a:r>
              <a:rPr lang="it-IT" dirty="0"/>
              <a:t>Per quanto attiene </a:t>
            </a:r>
            <a:r>
              <a:rPr lang="it-IT" dirty="0" smtClean="0"/>
              <a:t>il </a:t>
            </a:r>
            <a:r>
              <a:rPr lang="it-IT" b="1" dirty="0"/>
              <a:t>regime delle responsabilità</a:t>
            </a:r>
            <a:r>
              <a:rPr lang="it-IT" dirty="0"/>
              <a:t>, i titolari che danno seguito a richieste di portabilità nei termini di cui all’art. 20 non sono responsabili del trattamento effettuato dal singolo interessato o da un’altra società che riceva i dati in questione. Essi agiscono per conto dell’interessato, anche se i dati personali sono trasmessi direttamente a un diverso titolare.</a:t>
            </a:r>
          </a:p>
          <a:p>
            <a:r>
              <a:rPr lang="it-IT" dirty="0"/>
              <a:t>Sempre in capo ai titolari che ottemperano a una richiesta di portabilità non c’è alcun obbligo specifico di verificare la qualità dei dati prima di trasmetterli, anche perché i dati in questione dovrebbero già rispettare i requisiti di esattezza e aggiornamento conformemente ai principi fissati nell’art. 5, </a:t>
            </a:r>
            <a:r>
              <a:rPr lang="it-IT" dirty="0" smtClean="0"/>
              <a:t>par. </a:t>
            </a:r>
            <a:r>
              <a:rPr lang="it-IT" dirty="0"/>
              <a:t>1, del GDPR. Inoltre, </a:t>
            </a:r>
            <a:r>
              <a:rPr lang="it-IT" u="sng" dirty="0"/>
              <a:t>la portabilità non impone al titolare alcun obbligo di conservazione dei dati per un periodo superiore al necessario ovvero ulteriore rispetto a quello eventualmente specificato</a:t>
            </a:r>
            <a:r>
              <a:rPr lang="it-IT" dirty="0"/>
              <a:t>. Soprattutto, non impone alcun obbligo ulteriore di conservazione dei dati personali al solo scopo di adempiere a una potenziale richiesta di </a:t>
            </a:r>
            <a:r>
              <a:rPr lang="it-IT" dirty="0" smtClean="0"/>
              <a:t>portabilità.</a:t>
            </a:r>
            <a:endParaRPr lang="it-IT" dirty="0"/>
          </a:p>
        </p:txBody>
      </p:sp>
    </p:spTree>
    <p:extLst>
      <p:ext uri="{BB962C8B-B14F-4D97-AF65-F5344CB8AC3E}">
        <p14:creationId xmlns:p14="http://schemas.microsoft.com/office/powerpoint/2010/main" val="3194878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78378"/>
          </a:xfrm>
        </p:spPr>
        <p:txBody>
          <a:bodyPr/>
          <a:lstStyle/>
          <a:p>
            <a:r>
              <a:rPr lang="it-IT" sz="2800" b="1" dirty="0"/>
              <a:t>Diritto alla Portabilità dei dati: </a:t>
            </a:r>
            <a:r>
              <a:rPr lang="it-IT" sz="2800" b="1" dirty="0" smtClean="0"/>
              <a:t>regime </a:t>
            </a:r>
            <a:r>
              <a:rPr lang="it-IT" sz="2800" b="1" dirty="0"/>
              <a:t>delle </a:t>
            </a:r>
            <a:r>
              <a:rPr lang="it-IT" sz="2800" b="1" dirty="0" smtClean="0"/>
              <a:t>responsabilità </a:t>
            </a:r>
            <a:r>
              <a:rPr lang="it-IT" sz="2400" b="1" dirty="0" smtClean="0"/>
              <a:t>(2/2</a:t>
            </a:r>
            <a:r>
              <a:rPr lang="it-IT" sz="2400" b="1" dirty="0"/>
              <a:t>)</a:t>
            </a:r>
            <a:endParaRPr lang="it-IT" sz="2400" dirty="0"/>
          </a:p>
        </p:txBody>
      </p:sp>
      <p:sp>
        <p:nvSpPr>
          <p:cNvPr id="3" name="Segnaposto contenuto 2"/>
          <p:cNvSpPr>
            <a:spLocks noGrp="1"/>
          </p:cNvSpPr>
          <p:nvPr>
            <p:ph idx="1"/>
          </p:nvPr>
        </p:nvSpPr>
        <p:spPr>
          <a:xfrm>
            <a:off x="565266" y="1546167"/>
            <a:ext cx="10450606" cy="4549833"/>
          </a:xfrm>
        </p:spPr>
        <p:txBody>
          <a:bodyPr>
            <a:normAutofit fontScale="92500"/>
          </a:bodyPr>
          <a:lstStyle/>
          <a:p>
            <a:r>
              <a:rPr lang="it-IT" sz="2800" dirty="0" smtClean="0"/>
              <a:t>Per </a:t>
            </a:r>
            <a:r>
              <a:rPr lang="it-IT" sz="2800" dirty="0"/>
              <a:t>quanto riguarda il nuovo </a:t>
            </a:r>
            <a:r>
              <a:rPr lang="it-IT" sz="2800" dirty="0" smtClean="0"/>
              <a:t>titolare </a:t>
            </a:r>
            <a:r>
              <a:rPr lang="it-IT" sz="2800" dirty="0"/>
              <a:t>a cui i dati vengono trasferiti, quest’ultimo è tenuto a garantire che i dati forniti siano pertinenti e non eccedenti rispetto al nuovo trattamento svolto. Egli, inoltre, dovrà applicare i principi di cui all’art. 5 del Regolamento, ci si riferisce alla: liceità, correttezza e trasparenza, limitazione della finalità, minimizzazione dei dati, esattezza, integrità e riservatezza, conservazione limitata e responsabilizzazione.</a:t>
            </a:r>
          </a:p>
          <a:p>
            <a:r>
              <a:rPr lang="it-IT" sz="2800" dirty="0"/>
              <a:t>A tale riguardo si può verificare la fattispecie per la quale i dati portabili contengano </a:t>
            </a:r>
            <a:r>
              <a:rPr lang="it-IT" sz="2800" b="1" dirty="0"/>
              <a:t>informazioni personali riferite a terzi</a:t>
            </a:r>
            <a:r>
              <a:rPr lang="it-IT" sz="2800" dirty="0"/>
              <a:t>; in questo caso, per evitare di ledere diritti e libertà dei terzi interessati, il trattamento dei dati personali in questione da parte di un diverso titolare è consentito solo se tali dati non vengano trattati per finalità proprie del titolare.</a:t>
            </a:r>
          </a:p>
          <a:p>
            <a:endParaRPr lang="it-IT" dirty="0"/>
          </a:p>
        </p:txBody>
      </p:sp>
    </p:spTree>
    <p:extLst>
      <p:ext uri="{BB962C8B-B14F-4D97-AF65-F5344CB8AC3E}">
        <p14:creationId xmlns:p14="http://schemas.microsoft.com/office/powerpoint/2010/main" val="2221388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8022" y="609600"/>
            <a:ext cx="10220498" cy="1356360"/>
          </a:xfrm>
        </p:spPr>
        <p:txBody>
          <a:bodyPr>
            <a:normAutofit/>
          </a:bodyPr>
          <a:lstStyle/>
          <a:p>
            <a:r>
              <a:rPr lang="it-IT" sz="2800" b="1" dirty="0"/>
              <a:t>Diritto alla Portabilità dei dati: </a:t>
            </a:r>
            <a:r>
              <a:rPr lang="it-IT" sz="2800" b="1" dirty="0" smtClean="0"/>
              <a:t>La </a:t>
            </a:r>
            <a:r>
              <a:rPr lang="it-IT" sz="2800" b="1" dirty="0"/>
              <a:t>identificazione dell’interessato</a:t>
            </a:r>
            <a:endParaRPr lang="it-IT" sz="2800" dirty="0"/>
          </a:p>
        </p:txBody>
      </p:sp>
      <p:sp>
        <p:nvSpPr>
          <p:cNvPr id="3" name="Segnaposto contenuto 2"/>
          <p:cNvSpPr>
            <a:spLocks noGrp="1"/>
          </p:cNvSpPr>
          <p:nvPr>
            <p:ph idx="1"/>
          </p:nvPr>
        </p:nvSpPr>
        <p:spPr>
          <a:xfrm>
            <a:off x="681644" y="1737360"/>
            <a:ext cx="10334227" cy="4358640"/>
          </a:xfrm>
        </p:spPr>
        <p:txBody>
          <a:bodyPr/>
          <a:lstStyle/>
          <a:p>
            <a:r>
              <a:rPr lang="it-IT" sz="2400" dirty="0"/>
              <a:t>L’interessato può continuare a fruire e beneficiare del servizio offerto dal titolare anche dopo che sia compiuta un’operazione di portabilità. La portabilità non comporta la cancellazione automatica dei dati conservati nei sistemi del titolare, e non incide sul periodo di conservazione previsto originariamente per i dati oggetto di trasmissione. L’interessato può esercitare i diritti riconosciuti dal </a:t>
            </a:r>
            <a:r>
              <a:rPr lang="it-IT" sz="2400" dirty="0" smtClean="0"/>
              <a:t>GDPR </a:t>
            </a:r>
            <a:r>
              <a:rPr lang="it-IT" sz="2400" dirty="0"/>
              <a:t>fintanto che prosegue il trattamento effettuato dal titolare.</a:t>
            </a:r>
          </a:p>
          <a:p>
            <a:r>
              <a:rPr lang="it-IT" sz="2400" b="1" dirty="0"/>
              <a:t>La identificazione dell’interessato</a:t>
            </a:r>
            <a:r>
              <a:rPr lang="it-IT" sz="2400" dirty="0"/>
              <a:t>,</a:t>
            </a:r>
            <a:r>
              <a:rPr lang="it-IT" sz="2400" b="1" dirty="0"/>
              <a:t> </a:t>
            </a:r>
            <a:r>
              <a:rPr lang="it-IT" sz="2400" dirty="0"/>
              <a:t>che esercita il diritto alla portabilità, da parte del titolare deve avvenire attraverso l’adozione di una procedura di autenticazione grazie alla quale potere stabilire con certezza la identità di chi chiede i propri dati personali.</a:t>
            </a:r>
          </a:p>
          <a:p>
            <a:endParaRPr lang="it-IT" dirty="0"/>
          </a:p>
        </p:txBody>
      </p:sp>
    </p:spTree>
    <p:extLst>
      <p:ext uri="{BB962C8B-B14F-4D97-AF65-F5344CB8AC3E}">
        <p14:creationId xmlns:p14="http://schemas.microsoft.com/office/powerpoint/2010/main" val="1567194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7939" y="374073"/>
            <a:ext cx="9875520" cy="1305098"/>
          </a:xfrm>
        </p:spPr>
        <p:txBody>
          <a:bodyPr>
            <a:normAutofit fontScale="90000"/>
          </a:bodyPr>
          <a:lstStyle/>
          <a:p>
            <a:pPr algn="ctr"/>
            <a:r>
              <a:rPr lang="it-IT" sz="2400" b="1" dirty="0"/>
              <a:t>Diritto alla Portabilità dei </a:t>
            </a:r>
            <a:r>
              <a:rPr lang="it-IT" sz="2400" b="1" dirty="0" smtClean="0"/>
              <a:t>dati:</a:t>
            </a:r>
            <a:br>
              <a:rPr lang="it-IT" sz="2400" b="1" dirty="0" smtClean="0"/>
            </a:br>
            <a:r>
              <a:rPr lang="it-IT" sz="2400" b="1" dirty="0" smtClean="0"/>
              <a:t>- modalità </a:t>
            </a:r>
            <a:r>
              <a:rPr lang="it-IT" sz="2400" b="1" dirty="0"/>
              <a:t>di trasmissione dei </a:t>
            </a:r>
            <a:r>
              <a:rPr lang="it-IT" sz="2400" b="1" dirty="0" smtClean="0"/>
              <a:t>dati; </a:t>
            </a:r>
            <a:br>
              <a:rPr lang="it-IT" sz="2400" b="1" dirty="0" smtClean="0"/>
            </a:br>
            <a:r>
              <a:rPr lang="it-IT" sz="2400" b="1" dirty="0" smtClean="0"/>
              <a:t>- tempistica; </a:t>
            </a:r>
            <a:br>
              <a:rPr lang="it-IT" sz="2400" b="1" dirty="0" smtClean="0"/>
            </a:br>
            <a:r>
              <a:rPr lang="it-IT" sz="2400" b="1" dirty="0" smtClean="0"/>
              <a:t>- diniego </a:t>
            </a:r>
            <a:r>
              <a:rPr lang="it-IT" sz="2400" b="1" dirty="0"/>
              <a:t>alla richiesta di portabilità</a:t>
            </a:r>
            <a:endParaRPr lang="it-IT" sz="2400" dirty="0"/>
          </a:p>
        </p:txBody>
      </p:sp>
      <p:sp>
        <p:nvSpPr>
          <p:cNvPr id="3" name="Segnaposto contenuto 2"/>
          <p:cNvSpPr>
            <a:spLocks noGrp="1"/>
          </p:cNvSpPr>
          <p:nvPr>
            <p:ph idx="1"/>
          </p:nvPr>
        </p:nvSpPr>
        <p:spPr>
          <a:xfrm>
            <a:off x="764772" y="1812175"/>
            <a:ext cx="10390908" cy="4283825"/>
          </a:xfrm>
        </p:spPr>
        <p:txBody>
          <a:bodyPr>
            <a:normAutofit lnSpcReduction="10000"/>
          </a:bodyPr>
          <a:lstStyle/>
          <a:p>
            <a:r>
              <a:rPr lang="it-IT" dirty="0"/>
              <a:t>Riguardo alle </a:t>
            </a:r>
            <a:r>
              <a:rPr lang="it-IT" b="1" dirty="0"/>
              <a:t>modalità di trasmissione dei dati</a:t>
            </a:r>
            <a:r>
              <a:rPr lang="it-IT" dirty="0"/>
              <a:t>, qualora si tratti di volumi tali da rendere problematica la trasmissione via Internet, appare possibile ricorrere a modalità alternative (ad es., lo streaming, il salvataggio dei dati su supporti fisici o la trasmissione diretta dei dati personali a un diverso </a:t>
            </a:r>
            <a:r>
              <a:rPr lang="it-IT" dirty="0" smtClean="0"/>
              <a:t>titolare).</a:t>
            </a:r>
            <a:endParaRPr lang="it-IT" dirty="0"/>
          </a:p>
          <a:p>
            <a:r>
              <a:rPr lang="it-IT" b="1" dirty="0"/>
              <a:t>La tempistica per ottemperare ad una richiesta di interoperabilità</a:t>
            </a:r>
            <a:r>
              <a:rPr lang="it-IT" dirty="0"/>
              <a:t> è disciplinata dall’art. 12, par. 3, che parla di rilascio “</a:t>
            </a:r>
            <a:r>
              <a:rPr lang="it-IT" i="1" dirty="0"/>
              <a:t>senza ingiustificato ritardo” </a:t>
            </a:r>
            <a:r>
              <a:rPr lang="it-IT" dirty="0"/>
              <a:t> e comunque “</a:t>
            </a:r>
            <a:r>
              <a:rPr lang="it-IT" i="1" dirty="0"/>
              <a:t>entro un mese</a:t>
            </a:r>
            <a:r>
              <a:rPr lang="it-IT" dirty="0"/>
              <a:t> </a:t>
            </a:r>
            <a:r>
              <a:rPr lang="it-IT" i="1" dirty="0"/>
              <a:t>dal ricevimento della richiesta”, </a:t>
            </a:r>
            <a:r>
              <a:rPr lang="it-IT" dirty="0"/>
              <a:t>sino ad arrivare ad un termine massimo di tre mesi in casi di particolare complessità, previa informazione all’interessato delle motivazioni di tale proroga entro un mese dal ricevimento della richiesta iniziale.</a:t>
            </a:r>
          </a:p>
          <a:p>
            <a:r>
              <a:rPr lang="it-IT" dirty="0"/>
              <a:t>Qualora </a:t>
            </a:r>
            <a:r>
              <a:rPr lang="it-IT" b="1" dirty="0"/>
              <a:t>il titolare opponga un diniego alla richiesta di portabilità</a:t>
            </a:r>
            <a:r>
              <a:rPr lang="it-IT" dirty="0"/>
              <a:t>, deve indicare all’interessato, ai sensi dell’art. 12, par. 4 “</a:t>
            </a:r>
            <a:r>
              <a:rPr lang="it-IT" i="1" dirty="0"/>
              <a:t>i motivi dell’inottemperanza e la possibilità di proporre reclamo a un’autorità di controllo e di proporre ricorso giurisdizionale” </a:t>
            </a:r>
            <a:r>
              <a:rPr lang="it-IT" dirty="0"/>
              <a:t>al massimo entro un mese dal ricevimento della richiesta</a:t>
            </a:r>
            <a:r>
              <a:rPr lang="it-IT" dirty="0" smtClean="0"/>
              <a:t>. (</a:t>
            </a:r>
            <a:r>
              <a:rPr lang="it-IT" dirty="0" err="1" smtClean="0"/>
              <a:t>rif.</a:t>
            </a:r>
            <a:r>
              <a:rPr lang="it-IT" dirty="0" smtClean="0"/>
              <a:t> slide n. 27)</a:t>
            </a:r>
            <a:endParaRPr lang="it-IT" dirty="0"/>
          </a:p>
          <a:p>
            <a:endParaRPr lang="it-IT" dirty="0"/>
          </a:p>
        </p:txBody>
      </p:sp>
    </p:spTree>
    <p:extLst>
      <p:ext uri="{BB962C8B-B14F-4D97-AF65-F5344CB8AC3E}">
        <p14:creationId xmlns:p14="http://schemas.microsoft.com/office/powerpoint/2010/main" val="3363204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Diritto </a:t>
            </a:r>
            <a:r>
              <a:rPr lang="it-IT" b="1" dirty="0"/>
              <a:t>alla Portabilità dei dati:</a:t>
            </a:r>
            <a:br>
              <a:rPr lang="it-IT" b="1" dirty="0"/>
            </a:br>
            <a:r>
              <a:rPr lang="it-IT" dirty="0"/>
              <a:t/>
            </a:r>
            <a:br>
              <a:rPr lang="it-IT" dirty="0"/>
            </a:br>
            <a:endParaRPr lang="it-IT" dirty="0"/>
          </a:p>
        </p:txBody>
      </p:sp>
      <p:sp>
        <p:nvSpPr>
          <p:cNvPr id="3" name="Segnaposto contenuto 2"/>
          <p:cNvSpPr>
            <a:spLocks noGrp="1"/>
          </p:cNvSpPr>
          <p:nvPr>
            <p:ph idx="1"/>
          </p:nvPr>
        </p:nvSpPr>
        <p:spPr>
          <a:xfrm>
            <a:off x="789710" y="1695796"/>
            <a:ext cx="10226162" cy="4400204"/>
          </a:xfrm>
        </p:spPr>
        <p:txBody>
          <a:bodyPr/>
          <a:lstStyle/>
          <a:p>
            <a:pPr marL="45720" indent="0" algn="ctr">
              <a:buNone/>
            </a:pPr>
            <a:r>
              <a:rPr lang="it-IT" sz="3600" b="1" dirty="0">
                <a:solidFill>
                  <a:srgbClr val="FF0000"/>
                </a:solidFill>
              </a:rPr>
              <a:t>Profili sanzionatori</a:t>
            </a:r>
            <a:endParaRPr lang="it-IT" sz="3600" b="1" u="sng" dirty="0" smtClean="0">
              <a:solidFill>
                <a:srgbClr val="FF0000"/>
              </a:solidFill>
            </a:endParaRPr>
          </a:p>
          <a:p>
            <a:pPr marL="45720" indent="0">
              <a:buNone/>
            </a:pPr>
            <a:r>
              <a:rPr lang="it-IT" sz="3600" b="1" u="sng" dirty="0" smtClean="0"/>
              <a:t>Il </a:t>
            </a:r>
            <a:r>
              <a:rPr lang="it-IT" sz="3600" b="1" u="sng" dirty="0"/>
              <a:t>t</a:t>
            </a:r>
            <a:r>
              <a:rPr lang="it-IT" sz="3600" b="1" u="sng" dirty="0" smtClean="0"/>
              <a:t>itolare </a:t>
            </a:r>
            <a:r>
              <a:rPr lang="it-IT" sz="3600" b="1" u="sng" dirty="0"/>
              <a:t>e il </a:t>
            </a:r>
            <a:r>
              <a:rPr lang="it-IT" sz="3600" b="1" u="sng" dirty="0" smtClean="0"/>
              <a:t>responsabile </a:t>
            </a:r>
            <a:r>
              <a:rPr lang="it-IT" sz="3600" b="1" u="sng" dirty="0"/>
              <a:t>che violano le prescrizioni di cui all’articolo 20 sono soggetti a sanzioni amministrative pecuniarie fino a 20 milioni di euro e se è una impresa fino al 4% del fatturato mondiale totale annuo dell’esercizio precedente, se superiore</a:t>
            </a:r>
            <a:r>
              <a:rPr lang="it-IT" sz="3600" dirty="0"/>
              <a:t>. (</a:t>
            </a:r>
            <a:r>
              <a:rPr lang="it-IT" sz="3600" b="1" dirty="0"/>
              <a:t>art. 83, par. 5, </a:t>
            </a:r>
            <a:r>
              <a:rPr lang="it-IT" sz="3600" b="1" dirty="0" err="1"/>
              <a:t>lett</a:t>
            </a:r>
            <a:r>
              <a:rPr lang="it-IT" sz="3600" b="1" dirty="0"/>
              <a:t>. b</a:t>
            </a:r>
            <a:r>
              <a:rPr lang="it-IT" sz="3600" dirty="0"/>
              <a:t>)</a:t>
            </a:r>
          </a:p>
          <a:p>
            <a:endParaRPr lang="it-IT" dirty="0"/>
          </a:p>
        </p:txBody>
      </p:sp>
    </p:spTree>
    <p:extLst>
      <p:ext uri="{BB962C8B-B14F-4D97-AF65-F5344CB8AC3E}">
        <p14:creationId xmlns:p14="http://schemas.microsoft.com/office/powerpoint/2010/main" val="1994536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20189"/>
          </a:xfrm>
        </p:spPr>
        <p:txBody>
          <a:bodyPr>
            <a:normAutofit/>
          </a:bodyPr>
          <a:lstStyle/>
          <a:p>
            <a:r>
              <a:rPr lang="it-IT" sz="2800" dirty="0" smtClean="0"/>
              <a:t>Diritto alla comunicazione di una violazione dei dati</a:t>
            </a:r>
            <a:endParaRPr lang="it-IT" sz="2800" dirty="0"/>
          </a:p>
        </p:txBody>
      </p:sp>
      <p:sp>
        <p:nvSpPr>
          <p:cNvPr id="3" name="Segnaposto contenuto 2"/>
          <p:cNvSpPr>
            <a:spLocks noGrp="1"/>
          </p:cNvSpPr>
          <p:nvPr>
            <p:ph idx="1"/>
          </p:nvPr>
        </p:nvSpPr>
        <p:spPr>
          <a:xfrm>
            <a:off x="764772" y="1587731"/>
            <a:ext cx="10251100" cy="4508269"/>
          </a:xfrm>
        </p:spPr>
        <p:txBody>
          <a:bodyPr>
            <a:normAutofit fontScale="92500"/>
          </a:bodyPr>
          <a:lstStyle/>
          <a:p>
            <a:r>
              <a:rPr lang="it-IT" dirty="0"/>
              <a:t>Per Violazione di Dati Personali (cd. “Data </a:t>
            </a:r>
            <a:r>
              <a:rPr lang="it-IT" dirty="0" err="1"/>
              <a:t>Breach</a:t>
            </a:r>
            <a:r>
              <a:rPr lang="it-IT" dirty="0"/>
              <a:t>”) si </a:t>
            </a:r>
            <a:r>
              <a:rPr lang="it-IT" u="sng" dirty="0"/>
              <a:t>intende </a:t>
            </a:r>
            <a:r>
              <a:rPr lang="it-IT" i="1" u="sng" dirty="0"/>
              <a:t>la violazione di sicurezza che comporta accidentalmente o in modo illecito la distruzione, la perdita, la modifica, la divulgazione non autorizzata o l'accesso ai dati personali trasmessi, conservati o comunque </a:t>
            </a:r>
            <a:r>
              <a:rPr lang="it-IT" i="1" u="sng" dirty="0" smtClean="0"/>
              <a:t>trattati</a:t>
            </a:r>
            <a:r>
              <a:rPr lang="it-IT" dirty="0" smtClean="0"/>
              <a:t>.</a:t>
            </a:r>
          </a:p>
          <a:p>
            <a:pPr marL="45720" indent="0">
              <a:buNone/>
            </a:pPr>
            <a:r>
              <a:rPr lang="it-IT" dirty="0" smtClean="0"/>
              <a:t>Il </a:t>
            </a:r>
            <a:r>
              <a:rPr lang="it-IT" dirty="0"/>
              <a:t>processo di gestione delle violazioni di dati personali che possono accadere al manifestarsi di eventi come i seguenti (a titolo esemplificativo e non esaustivo</a:t>
            </a:r>
            <a:r>
              <a:rPr lang="it-IT" dirty="0" smtClean="0"/>
              <a:t>) sono:</a:t>
            </a:r>
            <a:endParaRPr lang="it-IT" dirty="0"/>
          </a:p>
          <a:p>
            <a:pPr lvl="0"/>
            <a:r>
              <a:rPr lang="it-IT" dirty="0">
                <a:solidFill>
                  <a:srgbClr val="FF0000"/>
                </a:solidFill>
              </a:rPr>
              <a:t>Accesso non autorizzato ai dati personali</a:t>
            </a:r>
          </a:p>
          <a:p>
            <a:pPr lvl="0"/>
            <a:r>
              <a:rPr lang="it-IT" dirty="0">
                <a:solidFill>
                  <a:srgbClr val="FFC000"/>
                </a:solidFill>
              </a:rPr>
              <a:t>Azioni accidentali o deliberate da parte dei soggetti autorizzati al trattamento</a:t>
            </a:r>
          </a:p>
          <a:p>
            <a:pPr lvl="0"/>
            <a:r>
              <a:rPr lang="it-IT" dirty="0">
                <a:solidFill>
                  <a:srgbClr val="00B050"/>
                </a:solidFill>
              </a:rPr>
              <a:t>Invio dei dati a un destinatario errato</a:t>
            </a:r>
          </a:p>
          <a:p>
            <a:pPr lvl="0"/>
            <a:r>
              <a:rPr lang="it-IT" dirty="0">
                <a:solidFill>
                  <a:srgbClr val="00B0F0"/>
                </a:solidFill>
              </a:rPr>
              <a:t>Perdita o furto di dispositivi di memoria o computer portatili che contengono dati personali</a:t>
            </a:r>
          </a:p>
          <a:p>
            <a:pPr lvl="0"/>
            <a:r>
              <a:rPr lang="it-IT" dirty="0">
                <a:solidFill>
                  <a:srgbClr val="002060"/>
                </a:solidFill>
              </a:rPr>
              <a:t>Alterazione non autorizzata dei dati personali</a:t>
            </a:r>
          </a:p>
          <a:p>
            <a:pPr lvl="0"/>
            <a:r>
              <a:rPr lang="it-IT" dirty="0">
                <a:solidFill>
                  <a:srgbClr val="7030A0"/>
                </a:solidFill>
              </a:rPr>
              <a:t>Perdita della disponibilità dei dati personali</a:t>
            </a:r>
          </a:p>
          <a:p>
            <a:endParaRPr lang="it-IT" dirty="0"/>
          </a:p>
        </p:txBody>
      </p:sp>
    </p:spTree>
    <p:extLst>
      <p:ext uri="{BB962C8B-B14F-4D97-AF65-F5344CB8AC3E}">
        <p14:creationId xmlns:p14="http://schemas.microsoft.com/office/powerpoint/2010/main" val="1251300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70313"/>
          </a:xfrm>
        </p:spPr>
        <p:txBody>
          <a:bodyPr>
            <a:normAutofit fontScale="90000"/>
          </a:bodyPr>
          <a:lstStyle/>
          <a:p>
            <a:r>
              <a:rPr lang="it-IT" sz="2400" b="1" dirty="0"/>
              <a:t>Articolo 34 – Reg UE 679/2016 – Comunicazione di una violazione dei dati personali all'interessato</a:t>
            </a:r>
            <a:br>
              <a:rPr lang="it-IT" sz="2400" b="1" dirty="0"/>
            </a:br>
            <a:endParaRPr lang="it-IT" sz="2400" dirty="0"/>
          </a:p>
        </p:txBody>
      </p:sp>
      <p:sp>
        <p:nvSpPr>
          <p:cNvPr id="3" name="Segnaposto contenuto 2"/>
          <p:cNvSpPr>
            <a:spLocks noGrp="1"/>
          </p:cNvSpPr>
          <p:nvPr>
            <p:ph idx="1"/>
          </p:nvPr>
        </p:nvSpPr>
        <p:spPr>
          <a:xfrm>
            <a:off x="631767" y="1246909"/>
            <a:ext cx="10386753" cy="4824153"/>
          </a:xfrm>
        </p:spPr>
        <p:txBody>
          <a:bodyPr>
            <a:normAutofit/>
          </a:bodyPr>
          <a:lstStyle/>
          <a:p>
            <a:pPr marL="45720" indent="0">
              <a:buNone/>
            </a:pPr>
            <a:r>
              <a:rPr lang="it-IT" sz="1600" dirty="0"/>
              <a:t>1.   Quando la violazione dei dati personali è suscettibile di presentare un rischio elevato per i diritti e le libertà delle persone fisiche, il titolare del trattamento comunica la violazione all'interessato senza ingiustificato ritardo.</a:t>
            </a:r>
          </a:p>
          <a:p>
            <a:pPr marL="45720" indent="0">
              <a:buNone/>
            </a:pPr>
            <a:r>
              <a:rPr lang="it-IT" sz="1600" dirty="0"/>
              <a:t>2.   </a:t>
            </a:r>
            <a:r>
              <a:rPr lang="it-IT" sz="1600" u="sng" dirty="0"/>
              <a:t>La comunicazione all'interessato di cui al paragrafo 1 del presente articolo descrive con un linguaggio semplice e chiaro la natura della violazione dei dati personali </a:t>
            </a:r>
            <a:r>
              <a:rPr lang="it-IT" sz="1600" dirty="0"/>
              <a:t>e contiene almeno le informazioni e le misure di cui all'articolo 33 (del </a:t>
            </a:r>
            <a:r>
              <a:rPr lang="it-IT" sz="1600" dirty="0" smtClean="0"/>
              <a:t>Regolamento</a:t>
            </a:r>
            <a:r>
              <a:rPr lang="it-IT" sz="1600" dirty="0"/>
              <a:t>), paragrafo 3, lettere b), c) e d</a:t>
            </a:r>
            <a:r>
              <a:rPr lang="it-IT" sz="1600" dirty="0" smtClean="0"/>
              <a:t>).</a:t>
            </a:r>
          </a:p>
          <a:p>
            <a:pPr marL="45720" indent="0">
              <a:buNone/>
            </a:pPr>
            <a:r>
              <a:rPr lang="it-IT" sz="1600" dirty="0" smtClean="0"/>
              <a:t>3. Non </a:t>
            </a:r>
            <a:r>
              <a:rPr lang="it-IT" sz="1600" dirty="0"/>
              <a:t>è richiesta la comunicazione all'interessato di cui al paragrafo 1 se è soddisfatta una delle seguenti condizioni</a:t>
            </a:r>
            <a:r>
              <a:rPr lang="it-IT" sz="1600" dirty="0" smtClean="0"/>
              <a:t>:</a:t>
            </a:r>
          </a:p>
          <a:p>
            <a:pPr marL="388620" indent="-342900">
              <a:buAutoNum type="alphaLcParenR"/>
            </a:pPr>
            <a:r>
              <a:rPr lang="it-IT" sz="1600" dirty="0" smtClean="0"/>
              <a:t>il </a:t>
            </a:r>
            <a:r>
              <a:rPr lang="it-IT" sz="1600" dirty="0"/>
              <a:t>titolare del trattamento ha messo in atto le misure tecniche e organizzative adeguate di protezione e tali misure erano state applicate ai dati personali oggetto della violazione, in particolare quelle destinate a rendere i dati personali incomprensibili a </a:t>
            </a:r>
            <a:r>
              <a:rPr lang="it-IT" sz="1600" dirty="0" smtClean="0"/>
              <a:t>chiunque </a:t>
            </a:r>
            <a:r>
              <a:rPr lang="it-IT" sz="1600" dirty="0"/>
              <a:t>non sia autorizzato ad accedervi, quali la </a:t>
            </a:r>
            <a:r>
              <a:rPr lang="it-IT" sz="1600" dirty="0">
                <a:solidFill>
                  <a:srgbClr val="FF0000"/>
                </a:solidFill>
              </a:rPr>
              <a:t>cifratura</a:t>
            </a:r>
            <a:r>
              <a:rPr lang="it-IT" sz="1600" dirty="0" smtClean="0">
                <a:solidFill>
                  <a:srgbClr val="FF0000"/>
                </a:solidFill>
              </a:rPr>
              <a:t>;</a:t>
            </a:r>
          </a:p>
          <a:p>
            <a:pPr marL="388620" indent="-342900">
              <a:buAutoNum type="alphaLcParenR"/>
            </a:pPr>
            <a:r>
              <a:rPr lang="it-IT" sz="1600" dirty="0"/>
              <a:t>il titolare del trattamento ha successivamente adottato misure atte a scongiurare il sopraggiungere di un rischio elevato per i diritti e le libertà degli interessati di cui al paragrafo 1</a:t>
            </a:r>
            <a:r>
              <a:rPr lang="it-IT" sz="1600" dirty="0" smtClean="0"/>
              <a:t>;</a:t>
            </a:r>
          </a:p>
          <a:p>
            <a:pPr marL="388620" indent="-342900">
              <a:buAutoNum type="alphaLcParenR"/>
            </a:pPr>
            <a:r>
              <a:rPr lang="it-IT" sz="1600" dirty="0"/>
              <a:t>detta comunicazione richiederebbe sforzi sproporzionati. In tal caso, si procede invece a una comunicazione pubblica o a una misura simile, tramite la quale gli interessati sono informati con analoga </a:t>
            </a:r>
            <a:r>
              <a:rPr lang="it-IT" sz="1600" dirty="0" smtClean="0"/>
              <a:t>efficacia.</a:t>
            </a:r>
          </a:p>
          <a:p>
            <a:pPr marL="45720" indent="0">
              <a:buNone/>
            </a:pPr>
            <a:r>
              <a:rPr lang="it-IT" sz="1600" dirty="0" smtClean="0"/>
              <a:t>4. Nel </a:t>
            </a:r>
            <a:r>
              <a:rPr lang="it-IT" sz="1600" dirty="0"/>
              <a:t>caso in cui il titolare del trattamento non abbia ancora comunicato all'interessato la violazione dei dati personali, l'autorità di controllo può richiedere, dopo aver valutato la probabilità che la violazione dei dati personali presenti un rischio elevato, che vi provveda o può decidere che una delle condizioni di cui al paragrafo 3 è soddisfatta.</a:t>
            </a:r>
          </a:p>
        </p:txBody>
      </p:sp>
    </p:spTree>
    <p:extLst>
      <p:ext uri="{BB962C8B-B14F-4D97-AF65-F5344CB8AC3E}">
        <p14:creationId xmlns:p14="http://schemas.microsoft.com/office/powerpoint/2010/main" val="2949612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a:t>REGOLAMENTO SULL’ESERCIZIO DEI DIRITTI IN MATERIA DI PROTEZIONE DEI DATI PERSONALI DELL’INTERESSATO AI SENSI DEGLI ARTT. 12 - 22 DEL REGOLAMENTO UE 679/2016</a:t>
            </a:r>
            <a:r>
              <a:rPr lang="it-IT" sz="2000" dirty="0"/>
              <a:t/>
            </a:r>
            <a:br>
              <a:rPr lang="it-IT" sz="2000" dirty="0"/>
            </a:br>
            <a:endParaRPr lang="it-IT" sz="2000" dirty="0"/>
          </a:p>
        </p:txBody>
      </p:sp>
      <p:sp>
        <p:nvSpPr>
          <p:cNvPr id="3" name="Segnaposto contenuto 2"/>
          <p:cNvSpPr>
            <a:spLocks noGrp="1"/>
          </p:cNvSpPr>
          <p:nvPr>
            <p:ph idx="1"/>
          </p:nvPr>
        </p:nvSpPr>
        <p:spPr/>
        <p:txBody>
          <a:bodyPr>
            <a:normAutofit/>
          </a:bodyPr>
          <a:lstStyle/>
          <a:p>
            <a:r>
              <a:rPr lang="it-IT" sz="2800" dirty="0"/>
              <a:t>L’Asl di </a:t>
            </a:r>
            <a:r>
              <a:rPr lang="it-IT" sz="2800" dirty="0" smtClean="0"/>
              <a:t>Pescara ha adottato </a:t>
            </a:r>
            <a:r>
              <a:rPr lang="it-IT" sz="2800" dirty="0"/>
              <a:t>il </a:t>
            </a:r>
            <a:r>
              <a:rPr lang="it-IT" sz="2800" dirty="0" smtClean="0"/>
              <a:t>Regolamento </a:t>
            </a:r>
            <a:r>
              <a:rPr lang="it-IT" sz="2800" dirty="0"/>
              <a:t>sull’esercizio dei diritti dell’interessato, di seguito denominato “Regolamento”, in applicazione del Regolamento (UE) n. 679/2016 ai sensi degli artt. 15 e ss. </a:t>
            </a:r>
          </a:p>
          <a:p>
            <a:r>
              <a:rPr lang="it-IT" sz="2800" dirty="0"/>
              <a:t>Il fine del presente Regolamento è quello di consentire all’interessato l’esercizio dei diritti che gli sono riconosciuti dalla normativa comunitaria, attraverso la predisposizione di un “</a:t>
            </a:r>
            <a:r>
              <a:rPr lang="it-IT" sz="2800" i="1" dirty="0"/>
              <a:t>percorso</a:t>
            </a:r>
            <a:r>
              <a:rPr lang="it-IT" sz="2800" dirty="0"/>
              <a:t>”, ad uso dell’utenza.</a:t>
            </a:r>
          </a:p>
          <a:p>
            <a:endParaRPr lang="it-IT" sz="2800" dirty="0"/>
          </a:p>
        </p:txBody>
      </p:sp>
    </p:spTree>
    <p:extLst>
      <p:ext uri="{BB962C8B-B14F-4D97-AF65-F5344CB8AC3E}">
        <p14:creationId xmlns:p14="http://schemas.microsoft.com/office/powerpoint/2010/main" val="2755083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332510"/>
            <a:ext cx="9875520" cy="689956"/>
          </a:xfrm>
        </p:spPr>
        <p:txBody>
          <a:bodyPr>
            <a:normAutofit fontScale="90000"/>
          </a:bodyPr>
          <a:lstStyle/>
          <a:p>
            <a:pPr algn="ctr"/>
            <a:r>
              <a:rPr lang="it-IT" sz="2200" b="1" dirty="0"/>
              <a:t>Percorso</a:t>
            </a:r>
            <a:r>
              <a:rPr lang="it-IT" dirty="0"/>
              <a:t/>
            </a:r>
            <a:br>
              <a:rPr lang="it-IT" dirty="0"/>
            </a:br>
            <a:endParaRPr lang="it-IT" dirty="0"/>
          </a:p>
        </p:txBody>
      </p:sp>
      <p:sp>
        <p:nvSpPr>
          <p:cNvPr id="3" name="Segnaposto contenuto 2"/>
          <p:cNvSpPr>
            <a:spLocks noGrp="1"/>
          </p:cNvSpPr>
          <p:nvPr>
            <p:ph idx="1"/>
          </p:nvPr>
        </p:nvSpPr>
        <p:spPr>
          <a:xfrm>
            <a:off x="1143000" y="906087"/>
            <a:ext cx="9872871" cy="5189913"/>
          </a:xfrm>
        </p:spPr>
        <p:txBody>
          <a:bodyPr>
            <a:normAutofit fontScale="85000" lnSpcReduction="20000"/>
          </a:bodyPr>
          <a:lstStyle/>
          <a:p>
            <a:pPr marL="45720" indent="0">
              <a:buNone/>
            </a:pPr>
            <a:r>
              <a:rPr lang="it-IT" dirty="0" smtClean="0"/>
              <a:t>1</a:t>
            </a:r>
            <a:r>
              <a:rPr lang="it-IT" dirty="0"/>
              <a:t>. </a:t>
            </a:r>
            <a:r>
              <a:rPr lang="it-IT" u="sng" dirty="0"/>
              <a:t>Arrivo della richiesta dell’interessato ad uno dei seguenti recapiti</a:t>
            </a:r>
            <a:r>
              <a:rPr lang="it-IT" dirty="0"/>
              <a:t>:</a:t>
            </a:r>
          </a:p>
          <a:p>
            <a:pPr lvl="0"/>
            <a:r>
              <a:rPr lang="it-IT" b="1" dirty="0"/>
              <a:t>Responsabile della protezione dei dati :</a:t>
            </a:r>
            <a:endParaRPr lang="it-IT" dirty="0"/>
          </a:p>
          <a:p>
            <a:pPr lvl="0"/>
            <a:r>
              <a:rPr lang="it-IT" dirty="0"/>
              <a:t>e-mail: 	</a:t>
            </a:r>
            <a:r>
              <a:rPr lang="it-IT" u="sng" dirty="0">
                <a:hlinkClick r:id="rId2"/>
              </a:rPr>
              <a:t>dpo@ausl.pe.it</a:t>
            </a:r>
            <a:r>
              <a:rPr lang="it-IT" dirty="0"/>
              <a:t> </a:t>
            </a:r>
          </a:p>
          <a:p>
            <a:pPr lvl="0"/>
            <a:r>
              <a:rPr lang="it-IT" dirty="0"/>
              <a:t>PEC:	 </a:t>
            </a:r>
            <a:r>
              <a:rPr lang="it-IT" u="sng" dirty="0">
                <a:hlinkClick r:id="rId3"/>
              </a:rPr>
              <a:t>dpo.aslpe@pec.it</a:t>
            </a:r>
            <a:endParaRPr lang="it-IT" dirty="0"/>
          </a:p>
          <a:p>
            <a:pPr lvl="0"/>
            <a:r>
              <a:rPr lang="it-IT" dirty="0"/>
              <a:t>Ufficio del Responsabile della Protezione dei Dati  - Via Renato Paolini, 47 – 65124 Pescara</a:t>
            </a:r>
          </a:p>
          <a:p>
            <a:pPr marL="45720" indent="0">
              <a:buNone/>
            </a:pPr>
            <a:r>
              <a:rPr lang="it-IT" b="1" dirty="0"/>
              <a:t> </a:t>
            </a:r>
            <a:endParaRPr lang="it-IT" dirty="0"/>
          </a:p>
          <a:p>
            <a:pPr lvl="0"/>
            <a:r>
              <a:rPr lang="it-IT" b="1" dirty="0"/>
              <a:t>Ufficio relazioni con il Pubblico (URP)</a:t>
            </a:r>
            <a:endParaRPr lang="it-IT" dirty="0"/>
          </a:p>
          <a:p>
            <a:pPr lvl="0"/>
            <a:r>
              <a:rPr lang="it-IT" dirty="0"/>
              <a:t>e-mail: 		</a:t>
            </a:r>
            <a:r>
              <a:rPr lang="it-IT" u="sng" dirty="0">
                <a:hlinkClick r:id="rId4"/>
              </a:rPr>
              <a:t>info.urp@ausl.pe.it</a:t>
            </a:r>
            <a:endParaRPr lang="it-IT" dirty="0"/>
          </a:p>
          <a:p>
            <a:pPr lvl="0"/>
            <a:r>
              <a:rPr lang="it-IT" dirty="0"/>
              <a:t>Ufficio relazioni con il Pubblico - Via Renato Paolini 47 - 65124 Pescara</a:t>
            </a:r>
          </a:p>
          <a:p>
            <a:endParaRPr lang="it-IT" dirty="0"/>
          </a:p>
          <a:p>
            <a:pPr lvl="0"/>
            <a:r>
              <a:rPr lang="it-IT" b="1" dirty="0"/>
              <a:t>Ufficio Protocollo</a:t>
            </a:r>
            <a:endParaRPr lang="it-IT" dirty="0"/>
          </a:p>
          <a:p>
            <a:pPr lvl="0"/>
            <a:r>
              <a:rPr lang="it-IT" dirty="0"/>
              <a:t>PEC:		 </a:t>
            </a:r>
            <a:r>
              <a:rPr lang="it-IT" b="1" u="sng" dirty="0">
                <a:hlinkClick r:id="rId5"/>
              </a:rPr>
              <a:t>protocollo.aslpe@pec.it</a:t>
            </a:r>
            <a:r>
              <a:rPr lang="it-IT" b="1" dirty="0"/>
              <a:t> </a:t>
            </a:r>
            <a:endParaRPr lang="it-IT" dirty="0"/>
          </a:p>
          <a:p>
            <a:pPr lvl="0"/>
            <a:r>
              <a:rPr lang="it-IT" dirty="0"/>
              <a:t>Ufficio Protocollo - Via Renato Paolini 47 - 65124 Pescara</a:t>
            </a:r>
          </a:p>
          <a:p>
            <a:endParaRPr lang="it-IT" dirty="0"/>
          </a:p>
        </p:txBody>
      </p:sp>
    </p:spTree>
    <p:extLst>
      <p:ext uri="{BB962C8B-B14F-4D97-AF65-F5344CB8AC3E}">
        <p14:creationId xmlns:p14="http://schemas.microsoft.com/office/powerpoint/2010/main" val="899528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396240"/>
          </a:xfrm>
        </p:spPr>
        <p:txBody>
          <a:bodyPr>
            <a:normAutofit fontScale="90000"/>
          </a:bodyPr>
          <a:lstStyle/>
          <a:p>
            <a:pPr algn="ctr"/>
            <a:r>
              <a:rPr lang="it-IT" sz="2800" b="1" dirty="0"/>
              <a:t>Percorso</a:t>
            </a:r>
            <a:endParaRPr lang="it-IT" sz="2800" dirty="0"/>
          </a:p>
        </p:txBody>
      </p:sp>
      <p:sp>
        <p:nvSpPr>
          <p:cNvPr id="3" name="Segnaposto contenuto 2"/>
          <p:cNvSpPr>
            <a:spLocks noGrp="1"/>
          </p:cNvSpPr>
          <p:nvPr>
            <p:ph idx="1"/>
          </p:nvPr>
        </p:nvSpPr>
        <p:spPr>
          <a:xfrm>
            <a:off x="764772" y="1429789"/>
            <a:ext cx="10251100" cy="4666211"/>
          </a:xfrm>
        </p:spPr>
        <p:txBody>
          <a:bodyPr>
            <a:normAutofit/>
          </a:bodyPr>
          <a:lstStyle/>
          <a:p>
            <a:pPr lvl="0"/>
            <a:r>
              <a:rPr lang="it-IT" dirty="0"/>
              <a:t>La richiesta, una volta protocollata, va trasmessa al Responsabile per la protezione dei dati (DPO) al seguente indirizzo:  </a:t>
            </a:r>
            <a:r>
              <a:rPr lang="it-IT" u="sng" dirty="0">
                <a:hlinkClick r:id="rId2"/>
              </a:rPr>
              <a:t>dpo@ausl.pe.it</a:t>
            </a:r>
            <a:r>
              <a:rPr lang="it-IT" dirty="0"/>
              <a:t>  che ne cura la istruttoria.</a:t>
            </a:r>
          </a:p>
          <a:p>
            <a:pPr lvl="0"/>
            <a:r>
              <a:rPr lang="it-IT" u="sng" dirty="0"/>
              <a:t>Richiesta generica</a:t>
            </a:r>
            <a:r>
              <a:rPr lang="it-IT" dirty="0"/>
              <a:t>: va inoltrata dal DPO ai soggetti autorizzati con delega dal titolare (ex Responsabili interni del trattamento dei dati personali), </a:t>
            </a:r>
            <a:r>
              <a:rPr lang="it-IT" dirty="0" err="1"/>
              <a:t>affinchè</a:t>
            </a:r>
            <a:r>
              <a:rPr lang="it-IT" dirty="0"/>
              <a:t> accertino se tra i dati trattati nelle banche dati di loro competenza ci siano dati relativi all’interessato. Una volta compiuta la verifica essi dovranno comunicarne le risultanze al DPO entro il </a:t>
            </a:r>
            <a:r>
              <a:rPr lang="it-IT" b="1" dirty="0"/>
              <a:t>termine di 7 giorni</a:t>
            </a:r>
            <a:r>
              <a:rPr lang="it-IT" dirty="0"/>
              <a:t>.</a:t>
            </a:r>
          </a:p>
          <a:p>
            <a:pPr lvl="0"/>
            <a:r>
              <a:rPr lang="it-IT" u="sng" dirty="0"/>
              <a:t>Richiesta specifica</a:t>
            </a:r>
            <a:r>
              <a:rPr lang="it-IT" dirty="0"/>
              <a:t>: va inoltrata dal DPO al/ai soggetto/i autorizzato/i con delega dal titolare che risultano essere competenti, i quali compiuta la verifica trasmetteranno le risultanze entro il termine di 7 giorni al Responsabile per la protezione dei dati.</a:t>
            </a:r>
          </a:p>
          <a:p>
            <a:pPr lvl="0"/>
            <a:r>
              <a:rPr lang="it-IT" dirty="0"/>
              <a:t>Il Responsabile per la protezione dei dati sulla scorta delle risultanze pervenute provvederà a  fornire </a:t>
            </a:r>
            <a:r>
              <a:rPr lang="it-IT" u="sng" dirty="0"/>
              <a:t>riscontro all’interessato</a:t>
            </a:r>
            <a:r>
              <a:rPr lang="it-IT" dirty="0"/>
              <a:t>.</a:t>
            </a:r>
          </a:p>
          <a:p>
            <a:endParaRPr lang="it-IT" dirty="0"/>
          </a:p>
        </p:txBody>
      </p:sp>
    </p:spTree>
    <p:extLst>
      <p:ext uri="{BB962C8B-B14F-4D97-AF65-F5344CB8AC3E}">
        <p14:creationId xmlns:p14="http://schemas.microsoft.com/office/powerpoint/2010/main" val="246924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70065"/>
          </a:xfrm>
        </p:spPr>
        <p:txBody>
          <a:bodyPr>
            <a:normAutofit/>
          </a:bodyPr>
          <a:lstStyle/>
          <a:p>
            <a:pPr algn="ctr"/>
            <a:r>
              <a:rPr lang="it-IT" sz="2800" dirty="0" smtClean="0"/>
              <a:t>Premessa </a:t>
            </a:r>
            <a:endParaRPr lang="it-IT" sz="2800" dirty="0"/>
          </a:p>
        </p:txBody>
      </p:sp>
      <p:sp>
        <p:nvSpPr>
          <p:cNvPr id="3" name="Segnaposto contenuto 2"/>
          <p:cNvSpPr>
            <a:spLocks noGrp="1"/>
          </p:cNvSpPr>
          <p:nvPr>
            <p:ph idx="1"/>
          </p:nvPr>
        </p:nvSpPr>
        <p:spPr>
          <a:xfrm>
            <a:off x="1143000" y="1479665"/>
            <a:ext cx="9872871" cy="4616335"/>
          </a:xfrm>
        </p:spPr>
        <p:txBody>
          <a:bodyPr>
            <a:normAutofit/>
          </a:bodyPr>
          <a:lstStyle/>
          <a:p>
            <a:r>
              <a:rPr lang="it-IT" dirty="0" smtClean="0"/>
              <a:t>Il GDPR ha rafforzato il contesto complessivo di garanzie e procedure da osservare nello svolgimento del trattamento e nel rapporto con l’interessato, rendendo più precisi e cogenti gli obblighi in capo al titolare (la Asl di Pescara)</a:t>
            </a:r>
          </a:p>
          <a:p>
            <a:r>
              <a:rPr lang="it-IT" dirty="0" smtClean="0"/>
              <a:t>Il titolare deve adottare misure appropriate </a:t>
            </a:r>
            <a:r>
              <a:rPr lang="it-IT" dirty="0" smtClean="0"/>
              <a:t>per:</a:t>
            </a:r>
            <a:endParaRPr lang="it-IT" dirty="0" smtClean="0"/>
          </a:p>
          <a:p>
            <a:pPr lvl="1">
              <a:buFont typeface="Wingdings" panose="05000000000000000000" pitchFamily="2" charset="2"/>
              <a:buChar char="ü"/>
            </a:pPr>
            <a:r>
              <a:rPr lang="it-IT" dirty="0" smtClean="0"/>
              <a:t> </a:t>
            </a:r>
            <a:r>
              <a:rPr lang="it-IT" b="1" dirty="0" smtClean="0"/>
              <a:t>fornire all’interessato l’informativa </a:t>
            </a:r>
            <a:r>
              <a:rPr lang="it-IT" dirty="0" smtClean="0"/>
              <a:t>in forma concisa, trasparente, intelligibile e facilmente comprensibile, con un linguaggio semplice e chiaro;</a:t>
            </a:r>
          </a:p>
          <a:p>
            <a:pPr lvl="1">
              <a:buFont typeface="Wingdings" panose="05000000000000000000" pitchFamily="2" charset="2"/>
              <a:buChar char="ü"/>
            </a:pPr>
            <a:r>
              <a:rPr lang="it-IT" dirty="0"/>
              <a:t>s</a:t>
            </a:r>
            <a:r>
              <a:rPr lang="it-IT" dirty="0" smtClean="0"/>
              <a:t>u richiesta dell’interessato anche oralmente, purché sia comprovata la sua identità, agevolare l’esercizio dei diritti ai sensi degli articoli da 15 a </a:t>
            </a:r>
            <a:r>
              <a:rPr lang="it-IT" dirty="0" smtClean="0"/>
              <a:t>22.</a:t>
            </a:r>
          </a:p>
          <a:p>
            <a:pPr>
              <a:buFont typeface="Arial" panose="020B0604020202020204" pitchFamily="34" charset="0"/>
              <a:buChar char="•"/>
            </a:pPr>
            <a:r>
              <a:rPr lang="it-IT" u="sng" dirty="0" smtClean="0"/>
              <a:t>I </a:t>
            </a:r>
            <a:r>
              <a:rPr lang="it-IT" u="sng" dirty="0"/>
              <a:t>diritti riconosciuti all’interessato sono una declinazione del più ampio diritto all’autodeterminazione informativa, che si esprime attraverso il potere di governare il flusso delle proprie informazioni.</a:t>
            </a:r>
            <a:endParaRPr lang="it-IT" dirty="0"/>
          </a:p>
          <a:p>
            <a:endParaRPr lang="it-IT" dirty="0"/>
          </a:p>
        </p:txBody>
      </p:sp>
    </p:spTree>
    <p:extLst>
      <p:ext uri="{BB962C8B-B14F-4D97-AF65-F5344CB8AC3E}">
        <p14:creationId xmlns:p14="http://schemas.microsoft.com/office/powerpoint/2010/main" val="2486942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587433"/>
          </a:xfrm>
        </p:spPr>
        <p:txBody>
          <a:bodyPr>
            <a:normAutofit/>
          </a:bodyPr>
          <a:lstStyle/>
          <a:p>
            <a:pPr algn="ctr"/>
            <a:r>
              <a:rPr lang="it-IT" sz="2800" dirty="0" smtClean="0">
                <a:solidFill>
                  <a:srgbClr val="FF0000"/>
                </a:solidFill>
              </a:rPr>
              <a:t>Adempimenti  a carico dei SATD</a:t>
            </a:r>
            <a:endParaRPr lang="it-IT" sz="2800" dirty="0">
              <a:solidFill>
                <a:srgbClr val="FF0000"/>
              </a:solidFill>
            </a:endParaRPr>
          </a:p>
        </p:txBody>
      </p:sp>
      <p:sp>
        <p:nvSpPr>
          <p:cNvPr id="3" name="Segnaposto contenuto 2"/>
          <p:cNvSpPr>
            <a:spLocks noGrp="1"/>
          </p:cNvSpPr>
          <p:nvPr>
            <p:ph idx="1"/>
          </p:nvPr>
        </p:nvSpPr>
        <p:spPr>
          <a:xfrm>
            <a:off x="540327" y="1313411"/>
            <a:ext cx="10989425" cy="5037513"/>
          </a:xfrm>
        </p:spPr>
        <p:txBody>
          <a:bodyPr>
            <a:normAutofit fontScale="55000" lnSpcReduction="20000"/>
          </a:bodyPr>
          <a:lstStyle/>
          <a:p>
            <a:r>
              <a:rPr lang="it-IT" dirty="0"/>
              <a:t>Ciò posto, vista la qualifica di soggetto autorizzato al trattamento con delega (SATD) della Asl di Pescara da Voi rivestita, si chiede gentilmente di compiere i seguenti adempimenti:</a:t>
            </a:r>
          </a:p>
          <a:p>
            <a:r>
              <a:rPr lang="it-IT" dirty="0"/>
              <a:t>1)     verificare se tra le banche dati di vostra competenza risultino trattati i dati personali dei due istanti;</a:t>
            </a:r>
          </a:p>
          <a:p>
            <a:r>
              <a:rPr lang="it-IT" dirty="0"/>
              <a:t>2)     compiuta la verifica dovrete comunicare al DPO </a:t>
            </a:r>
            <a:r>
              <a:rPr lang="it-IT" b="1" dirty="0" smtClean="0"/>
              <a:t>entro… </a:t>
            </a:r>
            <a:r>
              <a:rPr lang="it-IT" b="1" dirty="0"/>
              <a:t>ore </a:t>
            </a:r>
            <a:r>
              <a:rPr lang="it-IT" b="1" dirty="0" smtClean="0"/>
              <a:t>…., </a:t>
            </a:r>
            <a:r>
              <a:rPr lang="it-IT" b="1" dirty="0"/>
              <a:t>al seguente indirizzo email: </a:t>
            </a:r>
            <a:r>
              <a:rPr lang="it-IT" b="1" u="sng" dirty="0">
                <a:hlinkClick r:id="rId2"/>
              </a:rPr>
              <a:t>dpo@ausl.pe.it</a:t>
            </a:r>
            <a:r>
              <a:rPr lang="it-IT" b="1" dirty="0"/>
              <a:t>  </a:t>
            </a:r>
            <a:r>
              <a:rPr lang="it-IT" dirty="0"/>
              <a:t>le risultanze della stessa, (sia in caso di esito positivo che negativo) riportando le seguenti informazioni (elencandole nel modello in allegato):</a:t>
            </a:r>
          </a:p>
          <a:p>
            <a:r>
              <a:rPr lang="it-IT" dirty="0"/>
              <a:t>a)   </a:t>
            </a:r>
            <a:r>
              <a:rPr lang="it-IT" sz="2500" dirty="0"/>
              <a:t>  Unità Operativa</a:t>
            </a:r>
          </a:p>
          <a:p>
            <a:r>
              <a:rPr lang="it-IT" sz="2500" dirty="0"/>
              <a:t>b)    Data prestazione/evento</a:t>
            </a:r>
          </a:p>
          <a:p>
            <a:r>
              <a:rPr lang="it-IT" sz="2500" dirty="0"/>
              <a:t>c)     Tipologia di prestazione (es.: visita ambulatoriale, esami di laboratorio, ispezione, </a:t>
            </a:r>
            <a:r>
              <a:rPr lang="it-IT" sz="2500" dirty="0" err="1"/>
              <a:t>ecc</a:t>
            </a:r>
            <a:r>
              <a:rPr lang="it-IT" sz="2500" dirty="0"/>
              <a:t>…)</a:t>
            </a:r>
          </a:p>
          <a:p>
            <a:r>
              <a:rPr lang="it-IT" sz="2500" dirty="0"/>
              <a:t>d)    Finalità del trattamento (es.: visita specialistica erogata in regime ambulatoriale, ricovero, emergenza, </a:t>
            </a:r>
            <a:r>
              <a:rPr lang="it-IT" sz="2500" dirty="0" err="1"/>
              <a:t>ecc</a:t>
            </a:r>
            <a:r>
              <a:rPr lang="it-IT" sz="2500" dirty="0"/>
              <a:t>…);</a:t>
            </a:r>
          </a:p>
          <a:p>
            <a:r>
              <a:rPr lang="it-IT" sz="2500" dirty="0"/>
              <a:t>e)     Categorie di dati personali in questione (dati personali anagrafiche e/o dati sanitari e/o dati giudiziari);</a:t>
            </a:r>
          </a:p>
          <a:p>
            <a:r>
              <a:rPr lang="it-IT" sz="2500" dirty="0"/>
              <a:t>f)      i destinatari o le categorie di destinatari a cui i dati personali sono stati o saranno comunicati, in particolare se trattasi di destinatari situati in paesi terzi o organizzazioni internazionali;</a:t>
            </a:r>
          </a:p>
          <a:p>
            <a:r>
              <a:rPr lang="it-IT" sz="2500" dirty="0"/>
              <a:t>g)    quando possibile, il periodo di conservazione dei dati personali previsto oppure, se non è possibile, i criteri utilizzati per determinare tale periodo;</a:t>
            </a:r>
          </a:p>
          <a:p>
            <a:r>
              <a:rPr lang="it-IT" sz="2500" dirty="0"/>
              <a:t>h)    Origine dei dati (raccolta dei dati presso l’interessato – es.: in presenza – o presso terzi, nel qual caso indicare il soggetto o la specifica fonte dalla quale i dati sono stati acquisiti)</a:t>
            </a:r>
          </a:p>
          <a:p>
            <a:r>
              <a:rPr lang="it-IT" sz="2500" dirty="0"/>
              <a:t>i)       Esistenza di un processo decisionale automatizzato compresa la profilazione dell’interessato (</a:t>
            </a:r>
            <a:r>
              <a:rPr lang="it-IT" sz="2500" dirty="0" err="1"/>
              <a:t>rif.</a:t>
            </a:r>
            <a:r>
              <a:rPr lang="it-IT" sz="2500" dirty="0"/>
              <a:t> artt. 4.4 e 22 del Reg. UE 679/2016)</a:t>
            </a:r>
          </a:p>
          <a:p>
            <a:r>
              <a:rPr lang="it-IT" sz="2500" dirty="0"/>
              <a:t>j)       l’esistenza del diritto dell’interessato di chiedere al titolare del trattamento la rettifica o la cancellazione dei dati personali o la limitazione del trattamento dei dati personali che lo riguardano o di opporsi al loro trattamento.</a:t>
            </a:r>
          </a:p>
          <a:p>
            <a:endParaRPr lang="it-IT" dirty="0"/>
          </a:p>
        </p:txBody>
      </p:sp>
    </p:spTree>
    <p:extLst>
      <p:ext uri="{BB962C8B-B14F-4D97-AF65-F5344CB8AC3E}">
        <p14:creationId xmlns:p14="http://schemas.microsoft.com/office/powerpoint/2010/main" val="29685953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100" b="1" dirty="0"/>
              <a:t>ALLEGATO 1 – RISCONTRO DIRITTO DI ACCESSO AI DATI PERSONALI </a:t>
            </a:r>
            <a:r>
              <a:rPr lang="it-IT" sz="3100" dirty="0"/>
              <a:t/>
            </a:r>
            <a:br>
              <a:rPr lang="it-IT" sz="3100" dirty="0"/>
            </a:br>
            <a:r>
              <a:rPr lang="it-IT" sz="3100" b="1" dirty="0"/>
              <a:t>Art. 15 Regolamento UE 679/2016</a:t>
            </a:r>
            <a:r>
              <a:rPr lang="it-IT" dirty="0"/>
              <a:t/>
            </a:r>
            <a:br>
              <a:rPr lang="it-IT" dirty="0"/>
            </a:br>
            <a:endParaRPr lang="it-IT" dirty="0"/>
          </a:p>
        </p:txBody>
      </p:sp>
      <p:sp>
        <p:nvSpPr>
          <p:cNvPr id="3" name="Segnaposto contenuto 2"/>
          <p:cNvSpPr>
            <a:spLocks noGrp="1"/>
          </p:cNvSpPr>
          <p:nvPr>
            <p:ph idx="1"/>
          </p:nvPr>
        </p:nvSpPr>
        <p:spPr/>
        <p:txBody>
          <a:bodyPr/>
          <a:lstStyle/>
          <a:p>
            <a:pPr marL="45720" indent="0" algn="ctr">
              <a:buNone/>
            </a:pPr>
            <a:r>
              <a:rPr lang="it-IT" dirty="0" smtClean="0"/>
              <a:t>Il modello che viene trasmesso dall’Ufficio Privacy ai SATD contiene i seguenti campi di informazioni:</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76515282"/>
              </p:ext>
            </p:extLst>
          </p:nvPr>
        </p:nvGraphicFramePr>
        <p:xfrm>
          <a:off x="307567" y="3059083"/>
          <a:ext cx="10889676" cy="2385753"/>
        </p:xfrm>
        <a:graphic>
          <a:graphicData uri="http://schemas.openxmlformats.org/drawingml/2006/table">
            <a:tbl>
              <a:tblPr firstRow="1" firstCol="1" bandRow="1">
                <a:tableStyleId>{5C22544A-7EE6-4342-B048-85BDC9FD1C3A}</a:tableStyleId>
              </a:tblPr>
              <a:tblGrid>
                <a:gridCol w="652078">
                  <a:extLst>
                    <a:ext uri="{9D8B030D-6E8A-4147-A177-3AD203B41FA5}">
                      <a16:colId xmlns:a16="http://schemas.microsoft.com/office/drawing/2014/main" val="507703209"/>
                    </a:ext>
                  </a:extLst>
                </a:gridCol>
                <a:gridCol w="921058">
                  <a:extLst>
                    <a:ext uri="{9D8B030D-6E8A-4147-A177-3AD203B41FA5}">
                      <a16:colId xmlns:a16="http://schemas.microsoft.com/office/drawing/2014/main" val="1906165617"/>
                    </a:ext>
                  </a:extLst>
                </a:gridCol>
                <a:gridCol w="945510">
                  <a:extLst>
                    <a:ext uri="{9D8B030D-6E8A-4147-A177-3AD203B41FA5}">
                      <a16:colId xmlns:a16="http://schemas.microsoft.com/office/drawing/2014/main" val="2763821519"/>
                    </a:ext>
                  </a:extLst>
                </a:gridCol>
                <a:gridCol w="921059">
                  <a:extLst>
                    <a:ext uri="{9D8B030D-6E8A-4147-A177-3AD203B41FA5}">
                      <a16:colId xmlns:a16="http://schemas.microsoft.com/office/drawing/2014/main" val="3355766190"/>
                    </a:ext>
                  </a:extLst>
                </a:gridCol>
                <a:gridCol w="1344907">
                  <a:extLst>
                    <a:ext uri="{9D8B030D-6E8A-4147-A177-3AD203B41FA5}">
                      <a16:colId xmlns:a16="http://schemas.microsoft.com/office/drawing/2014/main" val="1346814456"/>
                    </a:ext>
                  </a:extLst>
                </a:gridCol>
                <a:gridCol w="1263397">
                  <a:extLst>
                    <a:ext uri="{9D8B030D-6E8A-4147-A177-3AD203B41FA5}">
                      <a16:colId xmlns:a16="http://schemas.microsoft.com/office/drawing/2014/main" val="537557690"/>
                    </a:ext>
                  </a:extLst>
                </a:gridCol>
                <a:gridCol w="1393814">
                  <a:extLst>
                    <a:ext uri="{9D8B030D-6E8A-4147-A177-3AD203B41FA5}">
                      <a16:colId xmlns:a16="http://schemas.microsoft.com/office/drawing/2014/main" val="1501755476"/>
                    </a:ext>
                  </a:extLst>
                </a:gridCol>
                <a:gridCol w="969963">
                  <a:extLst>
                    <a:ext uri="{9D8B030D-6E8A-4147-A177-3AD203B41FA5}">
                      <a16:colId xmlns:a16="http://schemas.microsoft.com/office/drawing/2014/main" val="2049031806"/>
                    </a:ext>
                  </a:extLst>
                </a:gridCol>
                <a:gridCol w="1238945">
                  <a:extLst>
                    <a:ext uri="{9D8B030D-6E8A-4147-A177-3AD203B41FA5}">
                      <a16:colId xmlns:a16="http://schemas.microsoft.com/office/drawing/2014/main" val="3691298796"/>
                    </a:ext>
                  </a:extLst>
                </a:gridCol>
                <a:gridCol w="1238945">
                  <a:extLst>
                    <a:ext uri="{9D8B030D-6E8A-4147-A177-3AD203B41FA5}">
                      <a16:colId xmlns:a16="http://schemas.microsoft.com/office/drawing/2014/main" val="1649182959"/>
                    </a:ext>
                  </a:extLst>
                </a:gridCol>
              </a:tblGrid>
              <a:tr h="2385753">
                <a:tc>
                  <a:txBody>
                    <a:bodyPr/>
                    <a:lstStyle/>
                    <a:p>
                      <a:pPr algn="ctr">
                        <a:lnSpc>
                          <a:spcPct val="107000"/>
                        </a:lnSpc>
                        <a:spcAft>
                          <a:spcPts val="0"/>
                        </a:spcAft>
                      </a:pPr>
                      <a:r>
                        <a:rPr lang="it-IT" sz="1800" dirty="0">
                          <a:effectLst/>
                        </a:rPr>
                        <a:t>Area Organizzativa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Data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Tipologia prestazione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Descrizione prestazione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Finalità del Trattamento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endParaRPr lang="it-IT" sz="1800" dirty="0" smtClean="0">
                        <a:effectLst/>
                      </a:endParaRPr>
                    </a:p>
                    <a:p>
                      <a:pPr algn="ctr">
                        <a:lnSpc>
                          <a:spcPct val="107000"/>
                        </a:lnSpc>
                        <a:spcAft>
                          <a:spcPts val="0"/>
                        </a:spcAft>
                      </a:pPr>
                      <a:r>
                        <a:rPr lang="it-IT" sz="1800" dirty="0" smtClean="0">
                          <a:effectLst/>
                        </a:rPr>
                        <a:t>Categorie </a:t>
                      </a:r>
                      <a:r>
                        <a:rPr lang="it-IT" sz="1800" dirty="0">
                          <a:effectLst/>
                        </a:rPr>
                        <a:t>di dati personali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Destinatari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Periodo di Conservazione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dirty="0">
                          <a:effectLst/>
                        </a:rPr>
                        <a:t>Origine dei Dati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it-IT" sz="1800" b="1" kern="1200" dirty="0" smtClean="0">
                          <a:solidFill>
                            <a:schemeClr val="lt1"/>
                          </a:solidFill>
                          <a:effectLst/>
                          <a:latin typeface="+mn-lt"/>
                          <a:ea typeface="+mn-ea"/>
                          <a:cs typeface="+mn-cs"/>
                        </a:rPr>
                        <a:t>Processo decisionale automatizzato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125823900"/>
                  </a:ext>
                </a:extLst>
              </a:tr>
            </a:tbl>
          </a:graphicData>
        </a:graphic>
      </p:graphicFrame>
    </p:spTree>
    <p:extLst>
      <p:ext uri="{BB962C8B-B14F-4D97-AF65-F5344CB8AC3E}">
        <p14:creationId xmlns:p14="http://schemas.microsoft.com/office/powerpoint/2010/main" val="39127877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va condotta la ricerca</a:t>
            </a:r>
            <a:endParaRPr lang="it-IT" dirty="0"/>
          </a:p>
        </p:txBody>
      </p:sp>
      <p:sp>
        <p:nvSpPr>
          <p:cNvPr id="3" name="Segnaposto contenuto 2"/>
          <p:cNvSpPr>
            <a:spLocks noGrp="1"/>
          </p:cNvSpPr>
          <p:nvPr>
            <p:ph idx="1"/>
          </p:nvPr>
        </p:nvSpPr>
        <p:spPr/>
        <p:txBody>
          <a:bodyPr>
            <a:normAutofit fontScale="92500" lnSpcReduction="10000"/>
          </a:bodyPr>
          <a:lstStyle/>
          <a:p>
            <a:pPr marL="45720" indent="0">
              <a:buNone/>
            </a:pPr>
            <a:r>
              <a:rPr lang="it-IT" dirty="0" smtClean="0"/>
              <a:t>Il controllo riguardante il nominativo del richiedente (istante) va condotto, in prima  battuta, sulle:</a:t>
            </a:r>
          </a:p>
          <a:p>
            <a:r>
              <a:rPr lang="it-IT" dirty="0" smtClean="0"/>
              <a:t> banche dati cartacee e informatiche, e successivamente sulle seguenti altre informazioni:</a:t>
            </a:r>
          </a:p>
          <a:p>
            <a:pPr marL="502920" indent="-457200">
              <a:buFont typeface="+mj-lt"/>
              <a:buAutoNum type="arabicPeriod"/>
            </a:pPr>
            <a:r>
              <a:rPr lang="it-IT" dirty="0" smtClean="0"/>
              <a:t>Sperimentazioni cliniche</a:t>
            </a:r>
          </a:p>
          <a:p>
            <a:pPr marL="502920" indent="-457200">
              <a:buFont typeface="+mj-lt"/>
              <a:buAutoNum type="arabicPeriod"/>
            </a:pPr>
            <a:r>
              <a:rPr lang="it-IT" dirty="0" smtClean="0"/>
              <a:t>Convenzioni </a:t>
            </a:r>
          </a:p>
          <a:p>
            <a:pPr marL="502920" indent="-457200">
              <a:buFont typeface="+mj-lt"/>
              <a:buAutoNum type="arabicPeriod"/>
            </a:pPr>
            <a:r>
              <a:rPr lang="it-IT" dirty="0" smtClean="0"/>
              <a:t>Richiesta di «</a:t>
            </a:r>
            <a:r>
              <a:rPr lang="it-IT" dirty="0" err="1" smtClean="0"/>
              <a:t>second</a:t>
            </a:r>
            <a:r>
              <a:rPr lang="it-IT" dirty="0" smtClean="0"/>
              <a:t> opinion»</a:t>
            </a:r>
          </a:p>
          <a:p>
            <a:pPr marL="502920" indent="-457200">
              <a:buFont typeface="+mj-lt"/>
              <a:buAutoNum type="arabicPeriod"/>
            </a:pPr>
            <a:r>
              <a:rPr lang="it-IT" dirty="0" smtClean="0"/>
              <a:t>Deleghe al ritiro della documentazione sanitaria</a:t>
            </a:r>
          </a:p>
          <a:p>
            <a:pPr marL="502920" indent="-457200">
              <a:buFont typeface="+mj-lt"/>
              <a:buAutoNum type="arabicPeriod"/>
            </a:pPr>
            <a:r>
              <a:rPr lang="it-IT" dirty="0" smtClean="0"/>
              <a:t>Svolgimento di tirocini</a:t>
            </a:r>
          </a:p>
          <a:p>
            <a:pPr marL="502920" indent="-457200">
              <a:buFont typeface="+mj-lt"/>
              <a:buAutoNum type="arabicPeriod"/>
            </a:pPr>
            <a:r>
              <a:rPr lang="it-IT" dirty="0" smtClean="0"/>
              <a:t>Richieste di consulenze da altre UU.OO.</a:t>
            </a:r>
          </a:p>
          <a:p>
            <a:pPr marL="502920" indent="-457200">
              <a:buFont typeface="+mj-lt"/>
              <a:buAutoNum type="arabicPeriod"/>
            </a:pPr>
            <a:r>
              <a:rPr lang="it-IT" dirty="0" smtClean="0"/>
              <a:t>Ecc.</a:t>
            </a:r>
          </a:p>
          <a:p>
            <a:pPr marL="502920" indent="-457200">
              <a:buFont typeface="+mj-lt"/>
              <a:buAutoNum type="arabicPeriod"/>
            </a:pPr>
            <a:endParaRPr lang="it-IT" dirty="0"/>
          </a:p>
        </p:txBody>
      </p:sp>
    </p:spTree>
    <p:extLst>
      <p:ext uri="{BB962C8B-B14F-4D97-AF65-F5344CB8AC3E}">
        <p14:creationId xmlns:p14="http://schemas.microsoft.com/office/powerpoint/2010/main" val="285159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mtClean="0"/>
              <a:t>Fine diapositive</a:t>
            </a:r>
            <a:endParaRPr lang="it-IT"/>
          </a:p>
        </p:txBody>
      </p:sp>
    </p:spTree>
    <p:extLst>
      <p:ext uri="{BB962C8B-B14F-4D97-AF65-F5344CB8AC3E}">
        <p14:creationId xmlns:p14="http://schemas.microsoft.com/office/powerpoint/2010/main" val="366653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3618" y="526472"/>
            <a:ext cx="9875520" cy="1356360"/>
          </a:xfrm>
        </p:spPr>
        <p:txBody>
          <a:bodyPr>
            <a:normAutofit/>
          </a:bodyPr>
          <a:lstStyle/>
          <a:p>
            <a:pPr algn="ctr"/>
            <a:r>
              <a:rPr lang="it-IT" sz="2800" dirty="0" smtClean="0"/>
              <a:t>Modalità per l’esercizio dei diritti degli interessati</a:t>
            </a:r>
            <a:endParaRPr lang="it-IT" sz="2800" dirty="0"/>
          </a:p>
        </p:txBody>
      </p:sp>
      <p:sp>
        <p:nvSpPr>
          <p:cNvPr id="3" name="Segnaposto contenuto 2"/>
          <p:cNvSpPr>
            <a:spLocks noGrp="1"/>
          </p:cNvSpPr>
          <p:nvPr>
            <p:ph idx="1"/>
          </p:nvPr>
        </p:nvSpPr>
        <p:spPr>
          <a:xfrm>
            <a:off x="893618" y="1795549"/>
            <a:ext cx="10122253" cy="4300451"/>
          </a:xfrm>
        </p:spPr>
        <p:txBody>
          <a:bodyPr/>
          <a:lstStyle/>
          <a:p>
            <a:r>
              <a:rPr lang="it-IT" b="1" dirty="0" smtClean="0"/>
              <a:t>Il termine per la risposta all’interessato è di 1 mese, estendibile a 3 mesi in casi di particolare complessità</a:t>
            </a:r>
            <a:r>
              <a:rPr lang="it-IT" dirty="0" smtClean="0"/>
              <a:t>. La particolare complessità deve essere dimostrata dal titolare.</a:t>
            </a:r>
          </a:p>
          <a:p>
            <a:r>
              <a:rPr lang="it-IT" b="1" dirty="0" smtClean="0"/>
              <a:t>Il titolare deve dare un riscontro all’interessato entro 1 mese dalla richiesta</a:t>
            </a:r>
            <a:r>
              <a:rPr lang="it-IT" dirty="0" smtClean="0"/>
              <a:t>, anche in caso di diniego.</a:t>
            </a:r>
          </a:p>
          <a:p>
            <a:r>
              <a:rPr lang="it-IT" dirty="0" smtClean="0"/>
              <a:t>Il riscontro all’interessato di regola deve avvenire in </a:t>
            </a:r>
            <a:r>
              <a:rPr lang="it-IT" b="1" dirty="0" smtClean="0"/>
              <a:t>forma scritta </a:t>
            </a:r>
            <a:r>
              <a:rPr lang="it-IT" dirty="0" smtClean="0"/>
              <a:t>anche attraverso strumenti elettronici che ne favoriscano l’accessibilità; su richiesta dell’interessato il riscontro può essere fornito </a:t>
            </a:r>
            <a:r>
              <a:rPr lang="it-IT" b="1" dirty="0" smtClean="0"/>
              <a:t>oralmente</a:t>
            </a:r>
            <a:r>
              <a:rPr lang="it-IT" dirty="0" smtClean="0"/>
              <a:t>.</a:t>
            </a:r>
          </a:p>
          <a:p>
            <a:r>
              <a:rPr lang="it-IT" dirty="0" smtClean="0"/>
              <a:t>La risposta fornita all’interessato deve essere: intelligibile, concisa, trasparente e facilmente accessibile, oltre a utilizzare un linguaggio semplice e chiaro.</a:t>
            </a:r>
            <a:endParaRPr lang="it-IT" dirty="0"/>
          </a:p>
        </p:txBody>
      </p:sp>
    </p:spTree>
    <p:extLst>
      <p:ext uri="{BB962C8B-B14F-4D97-AF65-F5344CB8AC3E}">
        <p14:creationId xmlns:p14="http://schemas.microsoft.com/office/powerpoint/2010/main" val="55216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1"/>
            <a:ext cx="9875520" cy="720436"/>
          </a:xfrm>
        </p:spPr>
        <p:txBody>
          <a:bodyPr>
            <a:normAutofit/>
          </a:bodyPr>
          <a:lstStyle/>
          <a:p>
            <a:pPr algn="ctr"/>
            <a:r>
              <a:rPr lang="it-IT" sz="2800" dirty="0" smtClean="0"/>
              <a:t>I diritti dell’interessato</a:t>
            </a:r>
            <a:endParaRPr lang="it-IT" sz="2800" dirty="0"/>
          </a:p>
        </p:txBody>
      </p:sp>
      <p:sp>
        <p:nvSpPr>
          <p:cNvPr id="3" name="Segnaposto testo 2"/>
          <p:cNvSpPr>
            <a:spLocks noGrp="1"/>
          </p:cNvSpPr>
          <p:nvPr>
            <p:ph type="body" idx="1"/>
          </p:nvPr>
        </p:nvSpPr>
        <p:spPr/>
        <p:txBody>
          <a:bodyPr/>
          <a:lstStyle/>
          <a:p>
            <a:r>
              <a:rPr lang="it-IT" dirty="0" smtClean="0"/>
              <a:t>Diritti conoscitivi</a:t>
            </a:r>
            <a:endParaRPr lang="it-IT" dirty="0"/>
          </a:p>
        </p:txBody>
      </p:sp>
      <p:sp>
        <p:nvSpPr>
          <p:cNvPr id="4" name="Segnaposto contenuto 3"/>
          <p:cNvSpPr>
            <a:spLocks noGrp="1"/>
          </p:cNvSpPr>
          <p:nvPr>
            <p:ph sz="half" idx="2"/>
          </p:nvPr>
        </p:nvSpPr>
        <p:spPr>
          <a:xfrm>
            <a:off x="1143000" y="2721483"/>
            <a:ext cx="4384964" cy="3383280"/>
          </a:xfrm>
        </p:spPr>
        <p:txBody>
          <a:bodyPr/>
          <a:lstStyle/>
          <a:p>
            <a:r>
              <a:rPr lang="it-IT" dirty="0" smtClean="0"/>
              <a:t>Diritto all’informativa (artt. 13 e 14)</a:t>
            </a:r>
          </a:p>
          <a:p>
            <a:r>
              <a:rPr lang="it-IT" dirty="0" smtClean="0"/>
              <a:t>Diritto di accesso (art. 15)</a:t>
            </a:r>
          </a:p>
          <a:p>
            <a:r>
              <a:rPr lang="it-IT" dirty="0" smtClean="0"/>
              <a:t>Diritto alla comunicazione di una violazione di dati (art. 34)</a:t>
            </a:r>
            <a:endParaRPr lang="it-IT" dirty="0"/>
          </a:p>
        </p:txBody>
      </p:sp>
      <p:sp>
        <p:nvSpPr>
          <p:cNvPr id="5" name="Segnaposto testo 4"/>
          <p:cNvSpPr>
            <a:spLocks noGrp="1"/>
          </p:cNvSpPr>
          <p:nvPr>
            <p:ph type="body" sz="quarter" idx="3"/>
          </p:nvPr>
        </p:nvSpPr>
        <p:spPr/>
        <p:txBody>
          <a:bodyPr/>
          <a:lstStyle/>
          <a:p>
            <a:r>
              <a:rPr lang="it-IT" dirty="0" smtClean="0"/>
              <a:t>Diritti di controllo</a:t>
            </a:r>
            <a:endParaRPr lang="it-IT" dirty="0"/>
          </a:p>
        </p:txBody>
      </p:sp>
      <p:sp>
        <p:nvSpPr>
          <p:cNvPr id="6" name="Segnaposto contenuto 5"/>
          <p:cNvSpPr>
            <a:spLocks noGrp="1"/>
          </p:cNvSpPr>
          <p:nvPr>
            <p:ph sz="quarter" idx="4"/>
          </p:nvPr>
        </p:nvSpPr>
        <p:spPr>
          <a:xfrm>
            <a:off x="6051665" y="2719322"/>
            <a:ext cx="4972388" cy="3383280"/>
          </a:xfrm>
        </p:spPr>
        <p:txBody>
          <a:bodyPr>
            <a:normAutofit fontScale="92500"/>
          </a:bodyPr>
          <a:lstStyle/>
          <a:p>
            <a:r>
              <a:rPr lang="it-IT" dirty="0" smtClean="0"/>
              <a:t>Diritto di rettifica e di integrazione (art. 16)</a:t>
            </a:r>
          </a:p>
          <a:p>
            <a:r>
              <a:rPr lang="it-IT" dirty="0" smtClean="0"/>
              <a:t>Diritto di cancellazione/oblio (art. 17)</a:t>
            </a:r>
          </a:p>
          <a:p>
            <a:r>
              <a:rPr lang="it-IT" dirty="0" smtClean="0"/>
              <a:t>Diritto di limitazione (art. 18)</a:t>
            </a:r>
          </a:p>
          <a:p>
            <a:r>
              <a:rPr lang="it-IT" dirty="0" smtClean="0"/>
              <a:t>Diritto alla portabilità dei dati (art. 20)</a:t>
            </a:r>
          </a:p>
          <a:p>
            <a:r>
              <a:rPr lang="it-IT" dirty="0" smtClean="0"/>
              <a:t>Diritto di opposizione (art. 21)</a:t>
            </a:r>
          </a:p>
          <a:p>
            <a:r>
              <a:rPr lang="it-IT" dirty="0" smtClean="0"/>
              <a:t>Diritto a non subire decisioni basate unicamente su trattamenti automatizzati (art. 22)</a:t>
            </a:r>
            <a:endParaRPr lang="it-IT" dirty="0"/>
          </a:p>
        </p:txBody>
      </p:sp>
      <p:cxnSp>
        <p:nvCxnSpPr>
          <p:cNvPr id="8" name="Connettore 2 7"/>
          <p:cNvCxnSpPr/>
          <p:nvPr/>
        </p:nvCxnSpPr>
        <p:spPr>
          <a:xfrm flipH="1">
            <a:off x="3232274" y="1473342"/>
            <a:ext cx="2755669" cy="606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6359236" y="1471353"/>
            <a:ext cx="1263535" cy="786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42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986444"/>
          </a:xfrm>
        </p:spPr>
        <p:txBody>
          <a:bodyPr/>
          <a:lstStyle/>
          <a:p>
            <a:pPr algn="ctr"/>
            <a:r>
              <a:rPr lang="it-IT" sz="2800" b="1" dirty="0"/>
              <a:t>Diritto d’accesso ai dati </a:t>
            </a:r>
            <a:r>
              <a:rPr lang="it-IT" sz="2800" b="1" dirty="0" smtClean="0"/>
              <a:t>personali </a:t>
            </a:r>
            <a:r>
              <a:rPr lang="it-IT" sz="2400" b="1" dirty="0" smtClean="0"/>
              <a:t>(art. 15)</a:t>
            </a:r>
            <a:endParaRPr lang="it-IT" sz="2400" dirty="0"/>
          </a:p>
        </p:txBody>
      </p:sp>
      <p:sp>
        <p:nvSpPr>
          <p:cNvPr id="3" name="Segnaposto contenuto 2"/>
          <p:cNvSpPr>
            <a:spLocks noGrp="1"/>
          </p:cNvSpPr>
          <p:nvPr>
            <p:ph idx="1"/>
          </p:nvPr>
        </p:nvSpPr>
        <p:spPr>
          <a:xfrm>
            <a:off x="1143000" y="1670858"/>
            <a:ext cx="9872871" cy="4425142"/>
          </a:xfrm>
        </p:spPr>
        <p:txBody>
          <a:bodyPr>
            <a:normAutofit/>
          </a:bodyPr>
          <a:lstStyle/>
          <a:p>
            <a:r>
              <a:rPr lang="it-IT" dirty="0" smtClean="0"/>
              <a:t>Da </a:t>
            </a:r>
            <a:r>
              <a:rPr lang="it-IT" dirty="0"/>
              <a:t>notare che il diritto di accesso ai propri dati personali è cosa distinta rispetto al diritto di accesso, esercitato ai sensi della l. n. 241/1990 e </a:t>
            </a:r>
            <a:r>
              <a:rPr lang="it-IT" dirty="0" err="1"/>
              <a:t>s.m.i</a:t>
            </a:r>
            <a:r>
              <a:rPr lang="it-IT" dirty="0" err="1" smtClean="0"/>
              <a:t>.</a:t>
            </a:r>
            <a:r>
              <a:rPr lang="it-IT" dirty="0" smtClean="0"/>
              <a:t>, </a:t>
            </a:r>
            <a:r>
              <a:rPr lang="it-IT" dirty="0"/>
              <a:t>così come è diverso rispetto al diritto di accesso civico </a:t>
            </a:r>
            <a:r>
              <a:rPr lang="it-IT" dirty="0" smtClean="0"/>
              <a:t>ed </a:t>
            </a:r>
            <a:r>
              <a:rPr lang="it-IT" dirty="0"/>
              <a:t>il diritto di accesso generalizzato (d.lgs. n. </a:t>
            </a:r>
            <a:r>
              <a:rPr lang="it-IT" dirty="0" smtClean="0"/>
              <a:t>97/2016).</a:t>
            </a:r>
            <a:endParaRPr lang="it-IT" dirty="0"/>
          </a:p>
          <a:p>
            <a:r>
              <a:rPr lang="it-IT" dirty="0"/>
              <a:t>È fatto obbligo al Titolare di agevolare le richieste di accesso che pervengono dall’interessato e a tale scopo è utile (se non addirittura necessario) </a:t>
            </a:r>
            <a:r>
              <a:rPr lang="it-IT" b="1" dirty="0"/>
              <a:t>predisporre un Regolamento interno</a:t>
            </a:r>
            <a:r>
              <a:rPr lang="it-IT" dirty="0"/>
              <a:t> </a:t>
            </a:r>
            <a:r>
              <a:rPr lang="it-IT" dirty="0" smtClean="0"/>
              <a:t>all’ente </a:t>
            </a:r>
            <a:r>
              <a:rPr lang="it-IT" dirty="0"/>
              <a:t>con il quale tracciare i passaggi necessari da compiere per adempiere correttamente, e nel rispetto della tempistica prevista, agli obblighi di trasparenza. Il </a:t>
            </a:r>
            <a:r>
              <a:rPr lang="it-IT" b="1" dirty="0"/>
              <a:t>Considerando (59)</a:t>
            </a:r>
            <a:r>
              <a:rPr lang="it-IT" dirty="0"/>
              <a:t> a tale riguardo prevede che il titolare adotti “</a:t>
            </a:r>
            <a:r>
              <a:rPr lang="it-IT" i="1" dirty="0"/>
              <a:t>meccanismi per richiedere e, se del caso, ottenere gratuitamente, in particolare l’accesso ai dati, la loro rettifica e cancellazione e per esercitare il diritto di opposizione</a:t>
            </a:r>
            <a:r>
              <a:rPr lang="it-IT" i="1" dirty="0" smtClean="0"/>
              <a:t>”.</a:t>
            </a:r>
            <a:r>
              <a:rPr lang="it-IT" dirty="0" smtClean="0"/>
              <a:t>)</a:t>
            </a:r>
            <a:endParaRPr lang="it-IT" dirty="0"/>
          </a:p>
          <a:p>
            <a:endParaRPr lang="it-IT" dirty="0"/>
          </a:p>
        </p:txBody>
      </p:sp>
    </p:spTree>
    <p:extLst>
      <p:ext uri="{BB962C8B-B14F-4D97-AF65-F5344CB8AC3E}">
        <p14:creationId xmlns:p14="http://schemas.microsoft.com/office/powerpoint/2010/main" val="131998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Diritto di accesso ai dati personali tra presente e passato</a:t>
            </a:r>
            <a:endParaRPr lang="it-IT" sz="2800" dirty="0"/>
          </a:p>
        </p:txBody>
      </p:sp>
      <p:sp>
        <p:nvSpPr>
          <p:cNvPr id="3" name="Segnaposto contenuto 2"/>
          <p:cNvSpPr>
            <a:spLocks noGrp="1"/>
          </p:cNvSpPr>
          <p:nvPr>
            <p:ph idx="1"/>
          </p:nvPr>
        </p:nvSpPr>
        <p:spPr/>
        <p:txBody>
          <a:bodyPr>
            <a:normAutofit lnSpcReduction="10000"/>
          </a:bodyPr>
          <a:lstStyle/>
          <a:p>
            <a:r>
              <a:rPr lang="it-IT" dirty="0"/>
              <a:t>Il Regolamento </a:t>
            </a:r>
            <a:r>
              <a:rPr lang="it-IT" dirty="0" smtClean="0"/>
              <a:t>rappresenta </a:t>
            </a:r>
            <a:r>
              <a:rPr lang="it-IT" dirty="0"/>
              <a:t>un netto passo in avanti, in quanto rafforza sia il diritto dell’interessato (definito quale </a:t>
            </a:r>
            <a:r>
              <a:rPr lang="it-IT" b="1" dirty="0"/>
              <a:t>diritto fondamentale</a:t>
            </a:r>
            <a:r>
              <a:rPr lang="it-IT" dirty="0"/>
              <a:t>), al fine di consentirgli di mantenere il </a:t>
            </a:r>
            <a:r>
              <a:rPr lang="it-IT" b="1" dirty="0"/>
              <a:t>controllo sui propri dati</a:t>
            </a:r>
            <a:r>
              <a:rPr lang="it-IT" dirty="0"/>
              <a:t>, che i temi più generali legati alla trasparenza. In buona sostanza ora il diritto di accesso si innesta sul principio di trasparenza che deve guidare l’operato </a:t>
            </a:r>
            <a:r>
              <a:rPr lang="it-IT" dirty="0" smtClean="0"/>
              <a:t>dell’ente.</a:t>
            </a:r>
            <a:endParaRPr lang="it-IT" dirty="0"/>
          </a:p>
          <a:p>
            <a:r>
              <a:rPr lang="it-IT" dirty="0"/>
              <a:t>Il diritto di accesso viene esercitato a </a:t>
            </a:r>
            <a:r>
              <a:rPr lang="it-IT" b="1" dirty="0"/>
              <a:t>titolo gratuito</a:t>
            </a:r>
            <a:r>
              <a:rPr lang="it-IT" dirty="0"/>
              <a:t>. Però, ai sensi del c. 3, art. 15, se l’interessato chiede ulteriori copie il Titolare gli può addebitare un contributo spese, “</a:t>
            </a:r>
            <a:r>
              <a:rPr lang="it-IT" i="1" dirty="0"/>
              <a:t>basato sui costi amministrativi”.</a:t>
            </a:r>
            <a:endParaRPr lang="it-IT" dirty="0"/>
          </a:p>
          <a:p>
            <a:r>
              <a:rPr lang="it-IT" dirty="0"/>
              <a:t>Ai sensi del </a:t>
            </a:r>
            <a:r>
              <a:rPr lang="it-IT" u="sng" dirty="0"/>
              <a:t>Considerando </a:t>
            </a:r>
            <a:r>
              <a:rPr lang="it-IT" u="sng" dirty="0" smtClean="0"/>
              <a:t>(63)  </a:t>
            </a:r>
            <a:r>
              <a:rPr lang="it-IT" b="1" dirty="0" smtClean="0"/>
              <a:t>l’accesso </a:t>
            </a:r>
            <a:r>
              <a:rPr lang="it-IT" b="1" dirty="0"/>
              <a:t>dovrebbe</a:t>
            </a:r>
            <a:r>
              <a:rPr lang="it-IT" dirty="0"/>
              <a:t> estendersi fino a </a:t>
            </a:r>
            <a:r>
              <a:rPr lang="it-IT" b="1" dirty="0"/>
              <a:t>includere</a:t>
            </a:r>
            <a:r>
              <a:rPr lang="it-IT" dirty="0"/>
              <a:t> “</a:t>
            </a:r>
            <a:r>
              <a:rPr lang="it-IT" i="1" dirty="0"/>
              <a:t>il diritto di accedere ai </a:t>
            </a:r>
            <a:r>
              <a:rPr lang="it-IT" i="1" dirty="0">
                <a:solidFill>
                  <a:srgbClr val="FF0000"/>
                </a:solidFill>
              </a:rPr>
              <a:t>dati relativi alla salute</a:t>
            </a:r>
            <a:r>
              <a:rPr lang="it-IT" i="1" dirty="0"/>
              <a:t>, ad esempio </a:t>
            </a:r>
            <a:r>
              <a:rPr lang="it-IT" i="1" dirty="0">
                <a:solidFill>
                  <a:srgbClr val="FF0000"/>
                </a:solidFill>
              </a:rPr>
              <a:t>le cartelle mediche </a:t>
            </a:r>
            <a:r>
              <a:rPr lang="it-IT" i="1" dirty="0"/>
              <a:t>contenenti informazioni quali diagnosi, risultati di esami, pareri di medici o eventuali terapie o interventi praticati”.</a:t>
            </a:r>
            <a:endParaRPr lang="it-IT" dirty="0"/>
          </a:p>
        </p:txBody>
      </p:sp>
    </p:spTree>
    <p:extLst>
      <p:ext uri="{BB962C8B-B14F-4D97-AF65-F5344CB8AC3E}">
        <p14:creationId xmlns:p14="http://schemas.microsoft.com/office/powerpoint/2010/main" val="2680067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Diritto d’accesso ai dati </a:t>
            </a:r>
            <a:r>
              <a:rPr lang="it-IT" sz="2800" b="1" dirty="0" smtClean="0"/>
              <a:t>personali: </a:t>
            </a:r>
            <a:r>
              <a:rPr lang="it-IT" b="1" dirty="0" smtClean="0">
                <a:solidFill>
                  <a:srgbClr val="FF0000"/>
                </a:solidFill>
              </a:rPr>
              <a:t>il ruolo del SATD</a:t>
            </a:r>
            <a:endParaRPr lang="it-IT" dirty="0">
              <a:solidFill>
                <a:srgbClr val="FF0000"/>
              </a:solidFill>
            </a:endParaRPr>
          </a:p>
        </p:txBody>
      </p:sp>
      <p:sp>
        <p:nvSpPr>
          <p:cNvPr id="3" name="Segnaposto contenuto 2"/>
          <p:cNvSpPr>
            <a:spLocks noGrp="1"/>
          </p:cNvSpPr>
          <p:nvPr>
            <p:ph idx="1"/>
          </p:nvPr>
        </p:nvSpPr>
        <p:spPr/>
        <p:txBody>
          <a:bodyPr/>
          <a:lstStyle/>
          <a:p>
            <a:r>
              <a:rPr lang="it-IT" dirty="0" smtClean="0"/>
              <a:t>Può essere esercitato esclusivamente nei confronti del titolare del trattamento (Asl di Pescara)</a:t>
            </a:r>
          </a:p>
          <a:p>
            <a:r>
              <a:rPr lang="it-IT" dirty="0" smtClean="0"/>
              <a:t>Devono essere accessibili anche i dati valutativi (ad es. il giudizio annuale sul rendimento di un dipendente o i pareri medici).</a:t>
            </a:r>
          </a:p>
          <a:p>
            <a:endParaRPr lang="it-IT" dirty="0"/>
          </a:p>
          <a:p>
            <a:pPr marL="45720" indent="0">
              <a:buNone/>
            </a:pPr>
            <a:r>
              <a:rPr lang="it-IT" b="1" dirty="0" smtClean="0">
                <a:solidFill>
                  <a:srgbClr val="FF0000"/>
                </a:solidFill>
              </a:rPr>
              <a:t>Obbligazioni in capo ai SATD</a:t>
            </a:r>
          </a:p>
          <a:p>
            <a:pPr marL="45720" indent="0">
              <a:buNone/>
            </a:pPr>
            <a:r>
              <a:rPr lang="it-IT" dirty="0" smtClean="0"/>
              <a:t>Devono collaborare fattivamente con il titolare al fine di consentirgli il riscontro  all’interessato.</a:t>
            </a:r>
          </a:p>
          <a:p>
            <a:pPr marL="45720" indent="0">
              <a:buNone/>
            </a:pPr>
            <a:r>
              <a:rPr lang="it-IT" dirty="0" smtClean="0"/>
              <a:t>Una collaborazione insufficiente così come una non collaborazione è foriera di una </a:t>
            </a:r>
            <a:r>
              <a:rPr lang="it-IT" dirty="0" smtClean="0">
                <a:solidFill>
                  <a:srgbClr val="FF0000"/>
                </a:solidFill>
              </a:rPr>
              <a:t>responsabilità disciplinare e/o civile</a:t>
            </a:r>
            <a:r>
              <a:rPr lang="it-IT" dirty="0" smtClean="0"/>
              <a:t>.</a:t>
            </a:r>
          </a:p>
          <a:p>
            <a:endParaRPr lang="it-IT" dirty="0"/>
          </a:p>
        </p:txBody>
      </p:sp>
    </p:spTree>
    <p:extLst>
      <p:ext uri="{BB962C8B-B14F-4D97-AF65-F5344CB8AC3E}">
        <p14:creationId xmlns:p14="http://schemas.microsoft.com/office/powerpoint/2010/main" val="4194774094"/>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748</TotalTime>
  <Words>5541</Words>
  <Application>Microsoft Office PowerPoint</Application>
  <PresentationFormat>Widescreen</PresentationFormat>
  <Paragraphs>269</Paragraphs>
  <Slides>43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43</vt:i4>
      </vt:variant>
    </vt:vector>
  </HeadingPairs>
  <TitlesOfParts>
    <vt:vector size="49" baseType="lpstr">
      <vt:lpstr>Arial</vt:lpstr>
      <vt:lpstr>Calibri</vt:lpstr>
      <vt:lpstr>Corbel</vt:lpstr>
      <vt:lpstr>Times New Roman</vt:lpstr>
      <vt:lpstr>Wingdings</vt:lpstr>
      <vt:lpstr>Base</vt:lpstr>
      <vt:lpstr>Corso di Formazione in materia di trattamento dei dati personali.   L’esercizio dei diritti da parte degli interessati  Lezione n. 05</vt:lpstr>
      <vt:lpstr>abbreviazioni</vt:lpstr>
      <vt:lpstr>definizioni</vt:lpstr>
      <vt:lpstr>Premessa </vt:lpstr>
      <vt:lpstr>Modalità per l’esercizio dei diritti degli interessati</vt:lpstr>
      <vt:lpstr>I diritti dell’interessato</vt:lpstr>
      <vt:lpstr>Diritto d’accesso ai dati personali (art. 15)</vt:lpstr>
      <vt:lpstr>Diritto di accesso ai dati personali tra presente e passato</vt:lpstr>
      <vt:lpstr>Diritto d’accesso ai dati personali: il ruolo del SATD</vt:lpstr>
      <vt:lpstr>Diritto d’accesso ai dati personali</vt:lpstr>
      <vt:lpstr>Diritto d’accesso ai dati personali</vt:lpstr>
      <vt:lpstr>Diritto di rettifica (art. 16) </vt:lpstr>
      <vt:lpstr>Diritto di rettifica</vt:lpstr>
      <vt:lpstr> Diritto  alla Cancellazione. (art. 17)  1/5 </vt:lpstr>
      <vt:lpstr>Diritto  alla Cancellazione  2/5</vt:lpstr>
      <vt:lpstr>Diritto  alla Cancellazione   3/5</vt:lpstr>
      <vt:lpstr>Diritto  alla Cancellazione in ambito sanitario    4/5</vt:lpstr>
      <vt:lpstr>Diritto  alla Cancellazione        5/5</vt:lpstr>
      <vt:lpstr>Diritto alla limitazione del trattamento (art. 18.1)</vt:lpstr>
      <vt:lpstr>Diritto alla limitazione del trattamento (art. 18.1)</vt:lpstr>
      <vt:lpstr>Diritto alla limitazione del trattamento (art. 18.2)</vt:lpstr>
      <vt:lpstr>Diritto alla Portabilità dei dati (art. 20) </vt:lpstr>
      <vt:lpstr>Diritto alla Portabilità dei dati (art. 20)   </vt:lpstr>
      <vt:lpstr>Diritto alla Portabilità dei dati: condizioni per il suo esercizio (1/6)</vt:lpstr>
      <vt:lpstr>Diritto alla Portabilità dei dati: condizioni per il suo esercizio (2/6)</vt:lpstr>
      <vt:lpstr>Diritto alla Portabilità dei dati: condizioni per il suo esercizio (3/6)</vt:lpstr>
      <vt:lpstr>Diritto alla Portabilità dei dati: condizioni per il suo esercizio (4/6)</vt:lpstr>
      <vt:lpstr>Diritto alla Portabilità dei dati: condizioni per il suo esercizio (5/6)</vt:lpstr>
      <vt:lpstr>Diritto alla Portabilità dei dati: condizioni per il suo esercizio (6/6)</vt:lpstr>
      <vt:lpstr>Diritto alla Portabilità dei dati: regime delle responsabilità (1/2)</vt:lpstr>
      <vt:lpstr>Diritto alla Portabilità dei dati: regime delle responsabilità (2/2)</vt:lpstr>
      <vt:lpstr>Diritto alla Portabilità dei dati: La identificazione dell’interessato</vt:lpstr>
      <vt:lpstr>Diritto alla Portabilità dei dati: - modalità di trasmissione dei dati;  - tempistica;  - diniego alla richiesta di portabilità</vt:lpstr>
      <vt:lpstr> Diritto alla Portabilità dei dati:  </vt:lpstr>
      <vt:lpstr>Diritto alla comunicazione di una violazione dei dati</vt:lpstr>
      <vt:lpstr>Articolo 34 – Reg UE 679/2016 – Comunicazione di una violazione dei dati personali all'interessato </vt:lpstr>
      <vt:lpstr>REGOLAMENTO SULL’ESERCIZIO DEI DIRITTI IN MATERIA DI PROTEZIONE DEI DATI PERSONALI DELL’INTERESSATO AI SENSI DEGLI ARTT. 12 - 22 DEL REGOLAMENTO UE 679/2016 </vt:lpstr>
      <vt:lpstr>Percorso </vt:lpstr>
      <vt:lpstr>Percorso</vt:lpstr>
      <vt:lpstr>Adempimenti  a carico dei SATD</vt:lpstr>
      <vt:lpstr>ALLEGATO 1 – RISCONTRO DIRITTO DI ACCESSO AI DATI PERSONALI  Art. 15 Regolamento UE 679/2016 </vt:lpstr>
      <vt:lpstr>Come va condotta la ricerca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191</cp:revision>
  <dcterms:created xsi:type="dcterms:W3CDTF">2021-02-25T15:55:11Z</dcterms:created>
  <dcterms:modified xsi:type="dcterms:W3CDTF">2021-06-22T14:44:42Z</dcterms:modified>
</cp:coreProperties>
</file>