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44"/>
  </p:notesMasterIdLst>
  <p:sldIdLst>
    <p:sldId id="261" r:id="rId2"/>
    <p:sldId id="290" r:id="rId3"/>
    <p:sldId id="266" r:id="rId4"/>
    <p:sldId id="291" r:id="rId5"/>
    <p:sldId id="292" r:id="rId6"/>
    <p:sldId id="293" r:id="rId7"/>
    <p:sldId id="294" r:id="rId8"/>
    <p:sldId id="327" r:id="rId9"/>
    <p:sldId id="328" r:id="rId10"/>
    <p:sldId id="329" r:id="rId11"/>
    <p:sldId id="330" r:id="rId12"/>
    <p:sldId id="331" r:id="rId13"/>
    <p:sldId id="297" r:id="rId14"/>
    <p:sldId id="298" r:id="rId15"/>
    <p:sldId id="299" r:id="rId16"/>
    <p:sldId id="300" r:id="rId17"/>
    <p:sldId id="319" r:id="rId18"/>
    <p:sldId id="302" r:id="rId19"/>
    <p:sldId id="303" r:id="rId20"/>
    <p:sldId id="320" r:id="rId21"/>
    <p:sldId id="304" r:id="rId22"/>
    <p:sldId id="305" r:id="rId23"/>
    <p:sldId id="32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 id="295" r:id="rId38"/>
    <p:sldId id="296" r:id="rId39"/>
    <p:sldId id="321" r:id="rId40"/>
    <p:sldId id="323" r:id="rId41"/>
    <p:sldId id="324" r:id="rId42"/>
    <p:sldId id="287" r:id="rId43"/>
  </p:sldIdLst>
  <p:sldSz cx="12192000" cy="6858000"/>
  <p:notesSz cx="6670675" cy="9875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90838"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8250" y="0"/>
            <a:ext cx="2890838" cy="495300"/>
          </a:xfrm>
          <a:prstGeom prst="rect">
            <a:avLst/>
          </a:prstGeom>
        </p:spPr>
        <p:txBody>
          <a:bodyPr vert="horz" lIns="91440" tIns="45720" rIns="91440" bIns="45720" rtlCol="0"/>
          <a:lstStyle>
            <a:lvl1pPr algn="r">
              <a:defRPr sz="1200"/>
            </a:lvl1pPr>
          </a:lstStyle>
          <a:p>
            <a:fld id="{24072202-44D5-4301-A81D-64EE41226795}" type="datetimeFigureOut">
              <a:rPr lang="it-IT" smtClean="0"/>
              <a:t>09/08/2021</a:t>
            </a:fld>
            <a:endParaRPr lang="it-IT"/>
          </a:p>
        </p:txBody>
      </p:sp>
      <p:sp>
        <p:nvSpPr>
          <p:cNvPr id="4" name="Segnaposto immagine diapositiva 3"/>
          <p:cNvSpPr>
            <a:spLocks noGrp="1" noRot="1" noChangeAspect="1"/>
          </p:cNvSpPr>
          <p:nvPr>
            <p:ph type="sldImg" idx="2"/>
          </p:nvPr>
        </p:nvSpPr>
        <p:spPr>
          <a:xfrm>
            <a:off x="374650" y="1235075"/>
            <a:ext cx="5921375" cy="33321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750" y="4752975"/>
            <a:ext cx="5337175" cy="3887788"/>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80538"/>
            <a:ext cx="2890838"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8250" y="9380538"/>
            <a:ext cx="2890838" cy="495300"/>
          </a:xfrm>
          <a:prstGeom prst="rect">
            <a:avLst/>
          </a:prstGeom>
        </p:spPr>
        <p:txBody>
          <a:bodyPr vert="horz" lIns="91440" tIns="45720" rIns="91440" bIns="45720" rtlCol="0" anchor="b"/>
          <a:lstStyle>
            <a:lvl1pPr algn="r">
              <a:defRPr sz="1200"/>
            </a:lvl1pPr>
          </a:lstStyle>
          <a:p>
            <a:fld id="{168AAF71-401A-4F6B-B85E-DE593AE231A3}" type="slidenum">
              <a:rPr lang="it-IT" smtClean="0"/>
              <a:t>‹N›</a:t>
            </a:fld>
            <a:endParaRPr lang="it-IT"/>
          </a:p>
        </p:txBody>
      </p:sp>
    </p:spTree>
    <p:extLst>
      <p:ext uri="{BB962C8B-B14F-4D97-AF65-F5344CB8AC3E}">
        <p14:creationId xmlns:p14="http://schemas.microsoft.com/office/powerpoint/2010/main" val="599152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2DBD537-CCA9-426C-B140-1480ED2BF364}" type="datetime1">
              <a:rPr lang="it-IT" smtClean="0"/>
              <a:t>09/08/2021</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E36EC92-457B-4976-8CA6-F566DD07AE41}" type="slidenum">
              <a:rPr lang="it-IT" smtClean="0"/>
              <a:t>‹N›</a:t>
            </a:fld>
            <a:endParaRPr lang="it-IT"/>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89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4758D27-0D3A-41E5-8CB0-85A6E2D61C86}" type="datetime1">
              <a:rPr lang="it-IT" smtClean="0"/>
              <a:t>09/08/2021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22437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CCD6413-2824-4E3F-BCB0-7C6A83FC7733}" type="datetime1">
              <a:rPr lang="it-IT" smtClean="0"/>
              <a:t>09/08/2021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65087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1350482-4915-418B-963F-2C09060DB7F7}" type="datetime1">
              <a:rPr lang="it-IT" smtClean="0"/>
              <a:t>09/08/2021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95642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06335AA-4DF1-407C-917F-DCB1A31BDB3F}" type="datetime1">
              <a:rPr lang="it-IT" smtClean="0"/>
              <a:t>09/08/2021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7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81D15C2-EC20-4A6C-BB49-55EB8F625F4B}" type="datetime1">
              <a:rPr lang="it-IT" smtClean="0"/>
              <a:t>09/08/2021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08737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434AA70-0160-4397-B377-9AC811F547C6}" type="datetime1">
              <a:rPr lang="it-IT" smtClean="0"/>
              <a:t>09/08/2021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01144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AAB2FC8-FE17-4DA1-8C45-C8CE801083CE}" type="datetime1">
              <a:rPr lang="it-IT" smtClean="0"/>
              <a:t>09/08/2021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20842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03509-7B6F-4BA2-AC02-3E0FD0E948AC}" type="datetime1">
              <a:rPr lang="it-IT" smtClean="0"/>
              <a:t>09/08/2021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74742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65DD0EB7-4FD5-44BD-9845-3CCBC594CB12}" type="datetime1">
              <a:rPr lang="it-IT" smtClean="0"/>
              <a:t>09/08/2021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48276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46FD606A-912C-4F64-AED8-3ED0C896E121}" type="datetime1">
              <a:rPr lang="it-IT" smtClean="0"/>
              <a:t>09/08/2021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440507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67F1441-A52D-4FAA-B449-8AEE5F1533C5}" type="datetime1">
              <a:rPr lang="it-IT" smtClean="0"/>
              <a:t>09/08/2021</a:t>
            </a:fld>
            <a:endParaRPr lang="it-IT"/>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E36EC92-457B-4976-8CA6-F566DD07AE41}" type="slidenum">
              <a:rPr lang="it-IT" smtClean="0"/>
              <a:t>‹N›</a:t>
            </a:fld>
            <a:endParaRPr lang="it-IT"/>
          </a:p>
        </p:txBody>
      </p:sp>
    </p:spTree>
    <p:extLst>
      <p:ext uri="{BB962C8B-B14F-4D97-AF65-F5344CB8AC3E}">
        <p14:creationId xmlns:p14="http://schemas.microsoft.com/office/powerpoint/2010/main" val="715801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it.wikipedia.org/wiki/Computer" TargetMode="External"/><Relationship Id="rId3" Type="http://schemas.openxmlformats.org/officeDocument/2006/relationships/hyperlink" Target="https://it.wikipedia.org/wiki/Software" TargetMode="External"/><Relationship Id="rId7" Type="http://schemas.openxmlformats.org/officeDocument/2006/relationships/hyperlink" Target="https://it.wikipedia.org/wiki/Programma_(informatica)" TargetMode="External"/><Relationship Id="rId2" Type="http://schemas.openxmlformats.org/officeDocument/2006/relationships/hyperlink" Target="https://it.wikipedia.org/wiki/Informatica" TargetMode="External"/><Relationship Id="rId1" Type="http://schemas.openxmlformats.org/officeDocument/2006/relationships/slideLayout" Target="../slideLayouts/slideLayout2.xml"/><Relationship Id="rId6" Type="http://schemas.openxmlformats.org/officeDocument/2006/relationships/hyperlink" Target="https://it.wikipedia.org/wiki/Utente" TargetMode="External"/><Relationship Id="rId5" Type="http://schemas.openxmlformats.org/officeDocument/2006/relationships/hyperlink" Target="https://it.wikipedia.org/wiki/File" TargetMode="External"/><Relationship Id="rId4" Type="http://schemas.openxmlformats.org/officeDocument/2006/relationships/hyperlink" Target="https://it.wikipedia.org/wiki/Malwar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it.wikipedia.org/wiki/Hardware" TargetMode="External"/><Relationship Id="rId2" Type="http://schemas.openxmlformats.org/officeDocument/2006/relationships/hyperlink" Target="https://it.wikipedia.org/wiki/Digitale_(informatica)" TargetMode="External"/><Relationship Id="rId1" Type="http://schemas.openxmlformats.org/officeDocument/2006/relationships/slideLayout" Target="../slideLayouts/slideLayout2.xml"/><Relationship Id="rId6" Type="http://schemas.openxmlformats.org/officeDocument/2006/relationships/hyperlink" Target="https://it.wikipedia.org/wiki/Driver" TargetMode="External"/><Relationship Id="rId5" Type="http://schemas.openxmlformats.org/officeDocument/2006/relationships/hyperlink" Target="https://it.wikipedia.org/wiki/Software" TargetMode="External"/><Relationship Id="rId4" Type="http://schemas.openxmlformats.org/officeDocument/2006/relationships/hyperlink" Target="https://it.wikipedia.org/wiki/Floppy_dis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protocollogenerale@ausl.pe.i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protocollogenerale@ausl.pe.i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protocollogenerale@ausl.pe.i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protocollogenerale@ausl.pe.it" TargetMode="External"/><Relationship Id="rId2" Type="http://schemas.openxmlformats.org/officeDocument/2006/relationships/hyperlink" Target="mailto:info.urp@ausl.pe.i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protocollo@gpdp.i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ausl.pe.it/Sezione.jsp?idSezione=33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hiweb.it/significato/h/hard_dis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7527" y="1122362"/>
            <a:ext cx="9670473" cy="4272597"/>
          </a:xfrm>
        </p:spPr>
        <p:txBody>
          <a:bodyPr>
            <a:normAutofit/>
          </a:bodyPr>
          <a:lstStyle/>
          <a:p>
            <a:r>
              <a:rPr lang="it-IT" sz="1800" dirty="0" smtClean="0"/>
              <a:t>Corso di Formazione in materia di trattamento dei dati personali ad uso dei </a:t>
            </a:r>
            <a:r>
              <a:rPr lang="it-IT" sz="1800" dirty="0" err="1" smtClean="0"/>
              <a:t>satd</a:t>
            </a:r>
            <a:r>
              <a:rPr lang="it-IT" sz="1800" dirty="0" smtClean="0"/>
              <a:t> e dei referenti privacy</a:t>
            </a:r>
            <a:br>
              <a:rPr lang="it-IT" sz="1800" dirty="0" smtClean="0"/>
            </a:br>
            <a:r>
              <a:rPr lang="it-IT" sz="1800" dirty="0" smtClean="0"/>
              <a:t/>
            </a:r>
            <a:br>
              <a:rPr lang="it-IT" sz="1800" dirty="0" smtClean="0"/>
            </a:br>
            <a:r>
              <a:rPr lang="it-IT" sz="1800" dirty="0"/>
              <a:t/>
            </a:r>
            <a:br>
              <a:rPr lang="it-IT" sz="1800" dirty="0"/>
            </a:br>
            <a:r>
              <a:rPr lang="it-IT" sz="4000" dirty="0" smtClean="0"/>
              <a:t>Procedura </a:t>
            </a:r>
            <a:r>
              <a:rPr lang="it-IT" sz="4000" dirty="0"/>
              <a:t>per la Gestione delle Violazioni di Dati Personali </a:t>
            </a:r>
            <a:r>
              <a:rPr lang="it-IT" sz="4000" dirty="0" smtClean="0"/>
              <a:t/>
            </a:r>
            <a:br>
              <a:rPr lang="it-IT" sz="4000" dirty="0" smtClean="0"/>
            </a:br>
            <a:r>
              <a:rPr lang="it-IT" sz="4000" dirty="0" smtClean="0"/>
              <a:t>(</a:t>
            </a:r>
            <a:r>
              <a:rPr lang="it-IT" sz="4000" dirty="0"/>
              <a:t>Data Breach).</a:t>
            </a:r>
            <a:br>
              <a:rPr lang="it-IT" sz="4000" dirty="0"/>
            </a:br>
            <a:r>
              <a:rPr lang="it-IT" dirty="0" smtClean="0"/>
              <a:t/>
            </a:r>
            <a:br>
              <a:rPr lang="it-IT" dirty="0" smtClean="0"/>
            </a:br>
            <a:r>
              <a:rPr lang="it-IT" sz="4000" dirty="0" smtClean="0"/>
              <a:t>Lezione n. 06</a:t>
            </a:r>
            <a:endParaRPr lang="it-IT" sz="4000" dirty="0"/>
          </a:p>
        </p:txBody>
      </p:sp>
      <p:sp>
        <p:nvSpPr>
          <p:cNvPr id="3" name="Sottotitolo 2"/>
          <p:cNvSpPr>
            <a:spLocks noGrp="1"/>
          </p:cNvSpPr>
          <p:nvPr>
            <p:ph type="subTitle" idx="1"/>
          </p:nvPr>
        </p:nvSpPr>
        <p:spPr>
          <a:xfrm>
            <a:off x="1524000" y="5710844"/>
            <a:ext cx="9144000" cy="714894"/>
          </a:xfrm>
        </p:spPr>
        <p:txBody>
          <a:bodyPr>
            <a:normAutofit fontScale="92500" lnSpcReduction="20000"/>
          </a:bodyPr>
          <a:lstStyle/>
          <a:p>
            <a:r>
              <a:rPr lang="it-IT" dirty="0" smtClean="0"/>
              <a:t>D.P.O. ASL Pescara</a:t>
            </a:r>
          </a:p>
          <a:p>
            <a:r>
              <a:rPr lang="it-IT" dirty="0" smtClean="0"/>
              <a:t>Dott. Giovanni Modesti</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a:t>
            </a:fld>
            <a:endParaRPr lang="it-IT"/>
          </a:p>
        </p:txBody>
      </p:sp>
    </p:spTree>
    <p:extLst>
      <p:ext uri="{BB962C8B-B14F-4D97-AF65-F5344CB8AC3E}">
        <p14:creationId xmlns:p14="http://schemas.microsoft.com/office/powerpoint/2010/main" val="266178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possibili cause di data </a:t>
            </a:r>
            <a:r>
              <a:rPr lang="it-IT" dirty="0" err="1" smtClean="0"/>
              <a:t>breach</a:t>
            </a:r>
            <a:r>
              <a:rPr lang="it-IT" dirty="0" smtClean="0"/>
              <a:t> </a:t>
            </a:r>
            <a:r>
              <a:rPr lang="it-IT" sz="2000" dirty="0" smtClean="0"/>
              <a:t>2/3</a:t>
            </a:r>
            <a:endParaRPr lang="it-IT" sz="2000" dirty="0"/>
          </a:p>
        </p:txBody>
      </p:sp>
      <p:sp>
        <p:nvSpPr>
          <p:cNvPr id="3" name="Segnaposto contenuto 2"/>
          <p:cNvSpPr>
            <a:spLocks noGrp="1"/>
          </p:cNvSpPr>
          <p:nvPr>
            <p:ph idx="1"/>
          </p:nvPr>
        </p:nvSpPr>
        <p:spPr>
          <a:xfrm>
            <a:off x="1143000" y="1604356"/>
            <a:ext cx="9872871" cy="4491644"/>
          </a:xfrm>
        </p:spPr>
        <p:txBody>
          <a:bodyPr>
            <a:normAutofit fontScale="92500" lnSpcReduction="10000"/>
          </a:bodyPr>
          <a:lstStyle/>
          <a:p>
            <a:pPr marL="45720" indent="0" algn="ctr">
              <a:buNone/>
            </a:pPr>
            <a:r>
              <a:rPr lang="it-IT" sz="2600" dirty="0" smtClean="0">
                <a:solidFill>
                  <a:srgbClr val="FF0000"/>
                </a:solidFill>
              </a:rPr>
              <a:t>Attacchi</a:t>
            </a:r>
          </a:p>
          <a:p>
            <a:r>
              <a:rPr lang="it-IT" dirty="0" smtClean="0">
                <a:solidFill>
                  <a:schemeClr val="tx1"/>
                </a:solidFill>
              </a:rPr>
              <a:t>Accessi abusivi </a:t>
            </a:r>
            <a:r>
              <a:rPr lang="it-IT" dirty="0">
                <a:solidFill>
                  <a:srgbClr val="002060"/>
                </a:solidFill>
              </a:rPr>
              <a:t>a un sistema informatico o telematico </a:t>
            </a:r>
            <a:r>
              <a:rPr lang="it-IT" dirty="0" smtClean="0">
                <a:solidFill>
                  <a:schemeClr val="tx1"/>
                </a:solidFill>
              </a:rPr>
              <a:t>esterni/interni (</a:t>
            </a:r>
            <a:r>
              <a:rPr lang="it-IT" dirty="0" smtClean="0"/>
              <a:t>è </a:t>
            </a:r>
            <a:r>
              <a:rPr lang="it-IT" dirty="0"/>
              <a:t>l'attività tipicamente posta in atto da un soggetto che si introduce senza autorizzazione in un computer o in un sistema di </a:t>
            </a:r>
            <a:r>
              <a:rPr lang="it-IT" dirty="0" smtClean="0"/>
              <a:t>computer)</a:t>
            </a:r>
          </a:p>
          <a:p>
            <a:pPr algn="just">
              <a:buFont typeface="Wingdings" panose="05000000000000000000" pitchFamily="2" charset="2"/>
              <a:buChar char="Ø"/>
            </a:pPr>
            <a:r>
              <a:rPr lang="it-IT" dirty="0" err="1" smtClean="0">
                <a:solidFill>
                  <a:schemeClr val="tx1"/>
                </a:solidFill>
              </a:rPr>
              <a:t>Leak</a:t>
            </a:r>
            <a:r>
              <a:rPr lang="it-IT" dirty="0" smtClean="0">
                <a:solidFill>
                  <a:schemeClr val="tx1"/>
                </a:solidFill>
              </a:rPr>
              <a:t> dei dati (</a:t>
            </a:r>
            <a:r>
              <a:rPr lang="it-IT" dirty="0"/>
              <a:t>trasferimento non autorizzato - volontario o involontario - </a:t>
            </a:r>
            <a:r>
              <a:rPr lang="it-IT" b="1" dirty="0"/>
              <a:t>di</a:t>
            </a:r>
            <a:r>
              <a:rPr lang="it-IT" dirty="0"/>
              <a:t> informazioni riservate</a:t>
            </a:r>
            <a:r>
              <a:rPr lang="it-IT" dirty="0" smtClean="0"/>
              <a:t>.)</a:t>
            </a:r>
            <a:endParaRPr lang="it-IT" dirty="0" smtClean="0">
              <a:solidFill>
                <a:schemeClr val="tx1"/>
              </a:solidFill>
            </a:endParaRPr>
          </a:p>
          <a:p>
            <a:pPr algn="just">
              <a:buFont typeface="Wingdings" panose="05000000000000000000" pitchFamily="2" charset="2"/>
              <a:buChar char="Ø"/>
            </a:pPr>
            <a:r>
              <a:rPr lang="it-IT" dirty="0" smtClean="0">
                <a:solidFill>
                  <a:schemeClr val="tx1"/>
                </a:solidFill>
              </a:rPr>
              <a:t>Virus (</a:t>
            </a:r>
            <a:r>
              <a:rPr lang="it-IT" dirty="0"/>
              <a:t>Un </a:t>
            </a:r>
            <a:r>
              <a:rPr lang="it-IT" b="1" dirty="0"/>
              <a:t>virus</a:t>
            </a:r>
            <a:r>
              <a:rPr lang="it-IT" dirty="0"/>
              <a:t>, in </a:t>
            </a:r>
            <a:r>
              <a:rPr lang="it-IT" dirty="0">
                <a:hlinkClick r:id="rId2" tooltip="Informatica"/>
              </a:rPr>
              <a:t>informatica</a:t>
            </a:r>
            <a:r>
              <a:rPr lang="it-IT" dirty="0"/>
              <a:t>, è un </a:t>
            </a:r>
            <a:r>
              <a:rPr lang="it-IT" dirty="0">
                <a:hlinkClick r:id="rId3"/>
              </a:rPr>
              <a:t>software</a:t>
            </a:r>
            <a:r>
              <a:rPr lang="it-IT" dirty="0"/>
              <a:t> appartenente alla categoria dei </a:t>
            </a:r>
            <a:r>
              <a:rPr lang="it-IT" dirty="0" err="1">
                <a:hlinkClick r:id="rId4" tooltip="Software"/>
              </a:rPr>
              <a:t>malware</a:t>
            </a:r>
            <a:r>
              <a:rPr lang="it-IT" dirty="0"/>
              <a:t> che, una volta eseguito, infetta dei </a:t>
            </a:r>
            <a:r>
              <a:rPr lang="it-IT" dirty="0">
                <a:hlinkClick r:id="rId5" tooltip="File"/>
              </a:rPr>
              <a:t>file</a:t>
            </a:r>
            <a:r>
              <a:rPr lang="it-IT" dirty="0"/>
              <a:t> in modo da fare copie di se stesso, generalmente senza farsi rilevare </a:t>
            </a:r>
            <a:r>
              <a:rPr lang="it-IT" dirty="0" smtClean="0"/>
              <a:t>dall'</a:t>
            </a:r>
            <a:r>
              <a:rPr lang="it-IT" dirty="0" smtClean="0">
                <a:hlinkClick r:id="rId6" tooltip="Utente"/>
              </a:rPr>
              <a:t>utente</a:t>
            </a:r>
            <a:r>
              <a:rPr lang="it-IT" dirty="0" smtClean="0"/>
              <a:t>). </a:t>
            </a:r>
            <a:r>
              <a:rPr lang="it-IT" dirty="0" smtClean="0">
                <a:solidFill>
                  <a:schemeClr val="tx1"/>
                </a:solidFill>
              </a:rPr>
              <a:t>e </a:t>
            </a:r>
            <a:r>
              <a:rPr lang="it-IT" dirty="0" err="1" smtClean="0">
                <a:solidFill>
                  <a:schemeClr val="tx1"/>
                </a:solidFill>
              </a:rPr>
              <a:t>malware</a:t>
            </a:r>
            <a:r>
              <a:rPr lang="it-IT" dirty="0" smtClean="0">
                <a:solidFill>
                  <a:schemeClr val="tx1"/>
                </a:solidFill>
              </a:rPr>
              <a:t> (</a:t>
            </a:r>
            <a:r>
              <a:rPr lang="it-IT" dirty="0" smtClean="0"/>
              <a:t>indica </a:t>
            </a:r>
            <a:r>
              <a:rPr lang="it-IT" dirty="0"/>
              <a:t>un qualsiasi </a:t>
            </a:r>
            <a:r>
              <a:rPr lang="it-IT" dirty="0">
                <a:hlinkClick r:id="rId7"/>
              </a:rPr>
              <a:t>programma</a:t>
            </a:r>
            <a:r>
              <a:rPr lang="it-IT" dirty="0"/>
              <a:t> informatico usato per disturbare le operazioni svolte da un </a:t>
            </a:r>
            <a:r>
              <a:rPr lang="it-IT" dirty="0">
                <a:hlinkClick r:id="rId6" tooltip="Programma (informatica)"/>
              </a:rPr>
              <a:t>utente</a:t>
            </a:r>
            <a:r>
              <a:rPr lang="it-IT" dirty="0"/>
              <a:t> di un </a:t>
            </a:r>
            <a:r>
              <a:rPr lang="it-IT" dirty="0" smtClean="0">
                <a:hlinkClick r:id="rId8"/>
              </a:rPr>
              <a:t>computer</a:t>
            </a:r>
            <a:r>
              <a:rPr lang="it-IT" dirty="0" smtClean="0"/>
              <a:t>)</a:t>
            </a:r>
            <a:endParaRPr lang="it-IT" dirty="0" smtClean="0">
              <a:solidFill>
                <a:schemeClr val="tx1"/>
              </a:solidFill>
            </a:endParaRPr>
          </a:p>
          <a:p>
            <a:r>
              <a:rPr lang="it-IT" dirty="0" smtClean="0">
                <a:solidFill>
                  <a:schemeClr val="tx1"/>
                </a:solidFill>
              </a:rPr>
              <a:t>Social </a:t>
            </a:r>
            <a:r>
              <a:rPr lang="it-IT" dirty="0" err="1" smtClean="0">
                <a:solidFill>
                  <a:schemeClr val="tx1"/>
                </a:solidFill>
              </a:rPr>
              <a:t>engineering</a:t>
            </a:r>
            <a:r>
              <a:rPr lang="it-IT" dirty="0" smtClean="0">
                <a:solidFill>
                  <a:schemeClr val="tx1"/>
                </a:solidFill>
              </a:rPr>
              <a:t> (</a:t>
            </a:r>
            <a:r>
              <a:rPr lang="it-IT" dirty="0" smtClean="0"/>
              <a:t>una </a:t>
            </a:r>
            <a:r>
              <a:rPr lang="it-IT" dirty="0"/>
              <a:t>serie di tecniche rivolte a spingere le persone a fornire informazioni personali come password o dati bancari o a consentire l'accesso a un computer al fine di installare segretamente software dannosi</a:t>
            </a:r>
            <a:r>
              <a:rPr lang="it-IT" dirty="0" smtClean="0"/>
              <a:t>.</a:t>
            </a:r>
            <a:r>
              <a:rPr lang="it-IT" dirty="0" smtClean="0">
                <a:solidFill>
                  <a:schemeClr val="tx1"/>
                </a:solidFill>
              </a:rPr>
              <a:t>)</a:t>
            </a:r>
          </a:p>
          <a:p>
            <a:pPr algn="just">
              <a:buFont typeface="Wingdings" panose="05000000000000000000" pitchFamily="2" charset="2"/>
              <a:buChar char="Ø"/>
            </a:pPr>
            <a:r>
              <a:rPr lang="it-IT" dirty="0" smtClean="0">
                <a:solidFill>
                  <a:schemeClr val="tx1"/>
                </a:solidFill>
              </a:rPr>
              <a:t>Furti e danneggiamenti </a:t>
            </a:r>
            <a:r>
              <a:rPr lang="it-IT" dirty="0" smtClean="0">
                <a:solidFill>
                  <a:srgbClr val="92D050"/>
                </a:solidFill>
              </a:rPr>
              <a:t>(sottrazione o rottura di sistemi HW e/o SW)</a:t>
            </a:r>
            <a:endParaRPr lang="it-IT" dirty="0">
              <a:solidFill>
                <a:srgbClr val="92D050"/>
              </a:solidFill>
            </a:endParaRP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10</a:t>
            </a:fld>
            <a:endParaRPr lang="it-IT"/>
          </a:p>
        </p:txBody>
      </p:sp>
    </p:spTree>
    <p:extLst>
      <p:ext uri="{BB962C8B-B14F-4D97-AF65-F5344CB8AC3E}">
        <p14:creationId xmlns:p14="http://schemas.microsoft.com/office/powerpoint/2010/main" val="1891500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possibili cause di data </a:t>
            </a:r>
            <a:r>
              <a:rPr lang="it-IT" dirty="0" err="1" smtClean="0"/>
              <a:t>breach</a:t>
            </a:r>
            <a:r>
              <a:rPr lang="it-IT" dirty="0" smtClean="0"/>
              <a:t> </a:t>
            </a:r>
            <a:r>
              <a:rPr lang="it-IT" sz="2000" dirty="0" smtClean="0"/>
              <a:t>3/3</a:t>
            </a:r>
            <a:endParaRPr lang="it-IT" sz="2000" dirty="0"/>
          </a:p>
        </p:txBody>
      </p:sp>
      <p:sp>
        <p:nvSpPr>
          <p:cNvPr id="3" name="Segnaposto contenuto 2"/>
          <p:cNvSpPr>
            <a:spLocks noGrp="1"/>
          </p:cNvSpPr>
          <p:nvPr>
            <p:ph idx="1"/>
          </p:nvPr>
        </p:nvSpPr>
        <p:spPr/>
        <p:txBody>
          <a:bodyPr/>
          <a:lstStyle/>
          <a:p>
            <a:pPr algn="ctr"/>
            <a:r>
              <a:rPr lang="it-IT" dirty="0" smtClean="0">
                <a:solidFill>
                  <a:srgbClr val="FF0000"/>
                </a:solidFill>
              </a:rPr>
              <a:t>Danni all’hardware</a:t>
            </a:r>
          </a:p>
          <a:p>
            <a:pPr algn="ctr"/>
            <a:r>
              <a:rPr lang="it-IT" dirty="0" smtClean="0">
                <a:solidFill>
                  <a:srgbClr val="FF0000"/>
                </a:solidFill>
              </a:rPr>
              <a:t>Fornitura di energia</a:t>
            </a:r>
          </a:p>
          <a:p>
            <a:pPr marL="45720" indent="0" algn="ctr">
              <a:buNone/>
            </a:pPr>
            <a:r>
              <a:rPr lang="it-IT" dirty="0" smtClean="0">
                <a:solidFill>
                  <a:srgbClr val="FF0000"/>
                </a:solidFill>
              </a:rPr>
              <a:t>Eventi naturali</a:t>
            </a:r>
            <a:r>
              <a:rPr lang="it-IT" dirty="0" smtClean="0"/>
              <a:t>: </a:t>
            </a:r>
            <a:r>
              <a:rPr lang="it-IT" dirty="0"/>
              <a:t>roditori, funghi, </a:t>
            </a:r>
            <a:r>
              <a:rPr lang="it-IT" dirty="0" err="1" smtClean="0"/>
              <a:t>ecc</a:t>
            </a:r>
            <a:r>
              <a:rPr lang="it-IT" dirty="0" smtClean="0"/>
              <a:t>; Incendi</a:t>
            </a:r>
            <a:r>
              <a:rPr lang="it-IT" dirty="0"/>
              <a:t>, allagamenti, terremoti, </a:t>
            </a:r>
            <a:r>
              <a:rPr lang="it-IT" dirty="0" err="1"/>
              <a:t>ecc</a:t>
            </a:r>
            <a:endParaRPr lang="it-IT" dirty="0"/>
          </a:p>
          <a:p>
            <a:pPr marL="45720" indent="0" algn="ctr">
              <a:buNone/>
            </a:pPr>
            <a:r>
              <a:rPr lang="it-IT" dirty="0" smtClean="0">
                <a:solidFill>
                  <a:srgbClr val="FF0000"/>
                </a:solidFill>
              </a:rPr>
              <a:t>Obsolescenza hardware e software (indica</a:t>
            </a:r>
            <a:r>
              <a:rPr lang="it-IT" dirty="0" smtClean="0"/>
              <a:t> </a:t>
            </a:r>
            <a:r>
              <a:rPr lang="it-IT" dirty="0"/>
              <a:t>una situazione in cui una risorsa </a:t>
            </a:r>
            <a:r>
              <a:rPr lang="it-IT" dirty="0">
                <a:hlinkClick r:id="rId2" tooltip="Digitale (informatica)"/>
              </a:rPr>
              <a:t>digitale</a:t>
            </a:r>
            <a:r>
              <a:rPr lang="it-IT" dirty="0"/>
              <a:t> </a:t>
            </a:r>
            <a:r>
              <a:rPr lang="it-IT" dirty="0" smtClean="0"/>
              <a:t>integra </a:t>
            </a:r>
            <a:r>
              <a:rPr lang="it-IT" dirty="0"/>
              <a:t>non è più accessibile: o a causa dell'impossibilità di interagire con il supporto fisico su cui è registrata </a:t>
            </a:r>
            <a:r>
              <a:rPr lang="it-IT" i="1" dirty="0"/>
              <a:t>(per la mancanza dell'</a:t>
            </a:r>
            <a:r>
              <a:rPr lang="it-IT" i="1" dirty="0">
                <a:hlinkClick r:id="rId3" tooltip="Hardware"/>
              </a:rPr>
              <a:t>hardware</a:t>
            </a:r>
            <a:r>
              <a:rPr lang="it-IT" i="1" dirty="0"/>
              <a:t> con cui leggere/scrivere il supporto - es: lettore </a:t>
            </a:r>
            <a:r>
              <a:rPr lang="it-IT" i="1" dirty="0">
                <a:hlinkClick r:id="rId4"/>
              </a:rPr>
              <a:t>floppy disk</a:t>
            </a:r>
            <a:r>
              <a:rPr lang="it-IT" i="1" dirty="0"/>
              <a:t> - come per la mancanza del </a:t>
            </a:r>
            <a:r>
              <a:rPr lang="it-IT" i="1" dirty="0">
                <a:hlinkClick r:id="rId5" tooltip="Software"/>
              </a:rPr>
              <a:t>software</a:t>
            </a:r>
            <a:r>
              <a:rPr lang="it-IT" i="1" dirty="0"/>
              <a:t> necessario a far funzionare tale hardware - </a:t>
            </a:r>
            <a:r>
              <a:rPr lang="it-IT" i="1" dirty="0">
                <a:hlinkClick r:id="rId6" tooltip="Driver"/>
              </a:rPr>
              <a:t>driver</a:t>
            </a:r>
            <a:r>
              <a:rPr lang="it-IT" i="1" dirty="0"/>
              <a:t>)</a:t>
            </a:r>
            <a:r>
              <a:rPr lang="it-IT" dirty="0"/>
              <a:t>, o per l'impossibilità di reperire e utilizzare il software con cui era stata originariamente creata </a:t>
            </a:r>
            <a:r>
              <a:rPr lang="it-IT" i="1" dirty="0"/>
              <a:t>(nel caso il suo utilizzo sia un requisito ineludibile per accedere alla risorsa)</a:t>
            </a:r>
            <a:r>
              <a:rPr lang="it-IT" dirty="0"/>
              <a:t>. </a:t>
            </a:r>
            <a:endParaRPr lang="it-IT" dirty="0">
              <a:solidFill>
                <a:srgbClr val="FF0000"/>
              </a:solidFill>
            </a:endParaRP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11</a:t>
            </a:fld>
            <a:endParaRPr lang="it-IT"/>
          </a:p>
        </p:txBody>
      </p:sp>
    </p:spTree>
    <p:extLst>
      <p:ext uri="{BB962C8B-B14F-4D97-AF65-F5344CB8AC3E}">
        <p14:creationId xmlns:p14="http://schemas.microsoft.com/office/powerpoint/2010/main" val="2348108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Esame di una violazione dei dati </a:t>
            </a:r>
            <a:br>
              <a:rPr lang="it-IT" dirty="0" smtClean="0"/>
            </a:br>
            <a:r>
              <a:rPr lang="it-IT" dirty="0" smtClean="0"/>
              <a:t>(data </a:t>
            </a:r>
            <a:r>
              <a:rPr lang="it-IT" dirty="0" err="1" smtClean="0"/>
              <a:t>breach</a:t>
            </a:r>
            <a:r>
              <a:rPr lang="it-IT" dirty="0" smtClean="0"/>
              <a:t>)</a:t>
            </a:r>
            <a:endParaRPr lang="it-IT" dirty="0"/>
          </a:p>
        </p:txBody>
      </p:sp>
      <p:sp>
        <p:nvSpPr>
          <p:cNvPr id="3" name="Segnaposto contenuto 2"/>
          <p:cNvSpPr>
            <a:spLocks noGrp="1"/>
          </p:cNvSpPr>
          <p:nvPr>
            <p:ph idx="1"/>
          </p:nvPr>
        </p:nvSpPr>
        <p:spPr/>
        <p:txBody>
          <a:bodyPr/>
          <a:lstStyle/>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12</a:t>
            </a:fld>
            <a:endParaRPr lang="it-IT"/>
          </a:p>
        </p:txBody>
      </p:sp>
      <p:sp>
        <p:nvSpPr>
          <p:cNvPr id="6" name="Rettangolo 5"/>
          <p:cNvSpPr/>
          <p:nvPr/>
        </p:nvSpPr>
        <p:spPr>
          <a:xfrm>
            <a:off x="1404851" y="3707476"/>
            <a:ext cx="113884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DATA BREACH</a:t>
            </a:r>
            <a:endParaRPr lang="it-IT" dirty="0"/>
          </a:p>
        </p:txBody>
      </p:sp>
      <p:sp>
        <p:nvSpPr>
          <p:cNvPr id="7" name="Rettangolo 6"/>
          <p:cNvSpPr/>
          <p:nvPr/>
        </p:nvSpPr>
        <p:spPr>
          <a:xfrm>
            <a:off x="3566160" y="2204604"/>
            <a:ext cx="2053244" cy="1141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Improbabile rischio per i diritti e le libertà degli interessati?</a:t>
            </a:r>
            <a:endParaRPr lang="it-IT" dirty="0"/>
          </a:p>
        </p:txBody>
      </p:sp>
      <p:sp>
        <p:nvSpPr>
          <p:cNvPr id="8" name="Rettangolo 7"/>
          <p:cNvSpPr/>
          <p:nvPr/>
        </p:nvSpPr>
        <p:spPr>
          <a:xfrm>
            <a:off x="3566159" y="3693102"/>
            <a:ext cx="197842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Rischio per i diritti e le libertà degli interessati</a:t>
            </a:r>
            <a:endParaRPr lang="it-IT" dirty="0"/>
          </a:p>
        </p:txBody>
      </p:sp>
      <p:sp>
        <p:nvSpPr>
          <p:cNvPr id="9" name="Rettangolo 8"/>
          <p:cNvSpPr/>
          <p:nvPr/>
        </p:nvSpPr>
        <p:spPr>
          <a:xfrm>
            <a:off x="3566159" y="4954732"/>
            <a:ext cx="1853739" cy="10138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Probabile rischio elevato per i diritti e le libertà degli interessati?</a:t>
            </a:r>
            <a:endParaRPr lang="it-IT" dirty="0"/>
          </a:p>
        </p:txBody>
      </p:sp>
      <p:sp>
        <p:nvSpPr>
          <p:cNvPr id="10" name="Rettangolo 9"/>
          <p:cNvSpPr/>
          <p:nvPr/>
        </p:nvSpPr>
        <p:spPr>
          <a:xfrm>
            <a:off x="8051779" y="2377440"/>
            <a:ext cx="252200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Nessuna segnalazione (l’evento va comunque documentato)</a:t>
            </a:r>
            <a:endParaRPr lang="it-IT" dirty="0"/>
          </a:p>
        </p:txBody>
      </p:sp>
      <p:sp>
        <p:nvSpPr>
          <p:cNvPr id="11" name="Rettangolo 10"/>
          <p:cNvSpPr/>
          <p:nvPr/>
        </p:nvSpPr>
        <p:spPr>
          <a:xfrm>
            <a:off x="8124183" y="3923607"/>
            <a:ext cx="231660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Garante </a:t>
            </a:r>
          </a:p>
          <a:p>
            <a:pPr algn="ctr"/>
            <a:r>
              <a:rPr lang="it-IT" dirty="0" smtClean="0"/>
              <a:t>(notifica)</a:t>
            </a:r>
            <a:endParaRPr lang="it-IT" dirty="0"/>
          </a:p>
        </p:txBody>
      </p:sp>
      <p:sp>
        <p:nvSpPr>
          <p:cNvPr id="12" name="Rettangolo 11"/>
          <p:cNvSpPr/>
          <p:nvPr/>
        </p:nvSpPr>
        <p:spPr>
          <a:xfrm>
            <a:off x="8209722" y="5158047"/>
            <a:ext cx="22310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Interessati (comunicazione)</a:t>
            </a:r>
            <a:endParaRPr lang="it-IT" dirty="0"/>
          </a:p>
        </p:txBody>
      </p:sp>
      <p:cxnSp>
        <p:nvCxnSpPr>
          <p:cNvPr id="14" name="Connettore 2 13"/>
          <p:cNvCxnSpPr/>
          <p:nvPr/>
        </p:nvCxnSpPr>
        <p:spPr>
          <a:xfrm>
            <a:off x="2543695" y="4131425"/>
            <a:ext cx="906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1812175" y="4621876"/>
            <a:ext cx="1679170" cy="748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5619404" y="4131425"/>
            <a:ext cx="2380089" cy="108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flipV="1">
            <a:off x="5419898" y="4505498"/>
            <a:ext cx="2547849" cy="864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5419898" y="5370022"/>
            <a:ext cx="2704285" cy="199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5661873" y="2809702"/>
            <a:ext cx="23058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p:cNvCxnSpPr/>
          <p:nvPr/>
        </p:nvCxnSpPr>
        <p:spPr>
          <a:xfrm flipH="1" flipV="1">
            <a:off x="4480560" y="3345872"/>
            <a:ext cx="8313" cy="286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1894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953193"/>
          </a:xfrm>
        </p:spPr>
        <p:txBody>
          <a:bodyPr>
            <a:normAutofit/>
          </a:bodyPr>
          <a:lstStyle/>
          <a:p>
            <a:pPr algn="ctr"/>
            <a:r>
              <a:rPr lang="it-IT" sz="2800" b="1" dirty="0"/>
              <a:t>Comitato Aziendale di Risposta alle Violazioni </a:t>
            </a:r>
            <a:r>
              <a:rPr lang="it-IT" sz="2800" b="1" dirty="0" smtClean="0"/>
              <a:t>1/2</a:t>
            </a:r>
            <a:r>
              <a:rPr lang="it-IT" sz="2800" b="1" dirty="0"/>
              <a:t/>
            </a:r>
            <a:br>
              <a:rPr lang="it-IT" sz="2800" b="1" dirty="0"/>
            </a:br>
            <a:endParaRPr lang="it-IT" sz="2800" dirty="0"/>
          </a:p>
        </p:txBody>
      </p:sp>
      <p:sp>
        <p:nvSpPr>
          <p:cNvPr id="3" name="Segnaposto contenuto 2"/>
          <p:cNvSpPr>
            <a:spLocks noGrp="1"/>
          </p:cNvSpPr>
          <p:nvPr>
            <p:ph idx="1"/>
          </p:nvPr>
        </p:nvSpPr>
        <p:spPr>
          <a:xfrm>
            <a:off x="640080" y="1562793"/>
            <a:ext cx="10375791" cy="4533207"/>
          </a:xfrm>
        </p:spPr>
        <p:txBody>
          <a:bodyPr>
            <a:normAutofit lnSpcReduction="10000"/>
          </a:bodyPr>
          <a:lstStyle/>
          <a:p>
            <a:r>
              <a:rPr lang="it-IT" sz="2800" dirty="0" smtClean="0"/>
              <a:t>La Asl di Pescara, in qualità di Titolare del trattamento dei dati personali, ha istituito il </a:t>
            </a:r>
            <a:r>
              <a:rPr lang="it-IT" sz="2800" b="1" dirty="0">
                <a:solidFill>
                  <a:srgbClr val="00B050"/>
                </a:solidFill>
              </a:rPr>
              <a:t>Team di Risposta alle </a:t>
            </a:r>
            <a:r>
              <a:rPr lang="it-IT" sz="2800" b="1" dirty="0" smtClean="0">
                <a:solidFill>
                  <a:srgbClr val="00B050"/>
                </a:solidFill>
              </a:rPr>
              <a:t>Violazioni</a:t>
            </a:r>
            <a:r>
              <a:rPr lang="it-IT" sz="2800" dirty="0" smtClean="0">
                <a:solidFill>
                  <a:srgbClr val="00B050"/>
                </a:solidFill>
              </a:rPr>
              <a:t>,</a:t>
            </a:r>
            <a:r>
              <a:rPr lang="it-IT" sz="2800" dirty="0" smtClean="0"/>
              <a:t> </a:t>
            </a:r>
            <a:r>
              <a:rPr lang="it-IT" sz="2800" dirty="0"/>
              <a:t>un gruppo multidisciplinare composto da soggetti che presentano conoscenze e competenze tali da assumersi la responsabilità per valutare e porre in essere le </a:t>
            </a:r>
            <a:r>
              <a:rPr lang="it-IT" sz="2800" u="sng" dirty="0"/>
              <a:t>misure di contenimento </a:t>
            </a:r>
            <a:r>
              <a:rPr lang="it-IT" sz="2800" dirty="0"/>
              <a:t>delle conseguenze negative della violazione. </a:t>
            </a:r>
          </a:p>
          <a:p>
            <a:r>
              <a:rPr lang="it-IT" sz="2800" dirty="0"/>
              <a:t>La composizione del Team è costituita in maniera fissa da referenti delle strutture organizzative direttamente coinvolte nella gestione della Protezione dei Dati Personali e opzionalmente, su richiesta da parte dei componenti di base del Team, da ulteriori referenti quali, ad esempio, un referente per la UOC Affari Generali e Legali o un referente per la comunicazione aziendale.</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13</a:t>
            </a:fld>
            <a:endParaRPr lang="it-IT"/>
          </a:p>
        </p:txBody>
      </p:sp>
    </p:spTree>
    <p:extLst>
      <p:ext uri="{BB962C8B-B14F-4D97-AF65-F5344CB8AC3E}">
        <p14:creationId xmlns:p14="http://schemas.microsoft.com/office/powerpoint/2010/main" val="103278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03564"/>
          </a:xfrm>
        </p:spPr>
        <p:txBody>
          <a:bodyPr>
            <a:normAutofit/>
          </a:bodyPr>
          <a:lstStyle/>
          <a:p>
            <a:pPr algn="ctr"/>
            <a:r>
              <a:rPr lang="it-IT" sz="2400" b="1" dirty="0"/>
              <a:t>Comitato Aziendale di Risposta alle Violazioni </a:t>
            </a:r>
            <a:r>
              <a:rPr lang="it-IT" sz="2400" b="1" dirty="0" smtClean="0"/>
              <a:t>2/2</a:t>
            </a:r>
            <a:r>
              <a:rPr lang="it-IT" sz="2400" b="1" dirty="0"/>
              <a:t/>
            </a:r>
            <a:br>
              <a:rPr lang="it-IT" sz="2400" b="1" dirty="0"/>
            </a:br>
            <a:endParaRPr lang="it-IT" sz="2400" dirty="0"/>
          </a:p>
        </p:txBody>
      </p:sp>
      <p:sp>
        <p:nvSpPr>
          <p:cNvPr id="3" name="Segnaposto contenuto 2"/>
          <p:cNvSpPr>
            <a:spLocks noGrp="1"/>
          </p:cNvSpPr>
          <p:nvPr>
            <p:ph idx="1"/>
          </p:nvPr>
        </p:nvSpPr>
        <p:spPr>
          <a:xfrm>
            <a:off x="789710" y="1413164"/>
            <a:ext cx="10226162" cy="4682836"/>
          </a:xfrm>
        </p:spPr>
        <p:txBody>
          <a:bodyPr>
            <a:normAutofit fontScale="92500"/>
          </a:bodyPr>
          <a:lstStyle/>
          <a:p>
            <a:r>
              <a:rPr lang="it-IT" dirty="0"/>
              <a:t>Il </a:t>
            </a:r>
            <a:r>
              <a:rPr lang="it-IT" b="1" dirty="0">
                <a:solidFill>
                  <a:srgbClr val="00B0F0"/>
                </a:solidFill>
              </a:rPr>
              <a:t>Responsabile della Transizione Digitale </a:t>
            </a:r>
            <a:r>
              <a:rPr lang="it-IT" dirty="0"/>
              <a:t>è il soggetto che </a:t>
            </a:r>
            <a:r>
              <a:rPr lang="it-IT" dirty="0">
                <a:solidFill>
                  <a:srgbClr val="00B0F0"/>
                </a:solidFill>
              </a:rPr>
              <a:t>coordina</a:t>
            </a:r>
            <a:r>
              <a:rPr lang="it-IT" dirty="0"/>
              <a:t> il Team di Risposta alle Violazioni con il supporto dell’Ufficio Privacy e la supervisione del Responsabile della Protezione dei Dati (DPO).</a:t>
            </a:r>
          </a:p>
          <a:p>
            <a:r>
              <a:rPr lang="it-IT" dirty="0"/>
              <a:t>Il team deve assicurare un’adeguata </a:t>
            </a:r>
            <a:r>
              <a:rPr lang="it-IT" u="sng" dirty="0"/>
              <a:t>tempestività</a:t>
            </a:r>
            <a:r>
              <a:rPr lang="it-IT" dirty="0"/>
              <a:t> nella risposta alle violazioni, oltre a fornire tutte le risorse necessarie per il contrasto dell’evento e la preparazione necessaria per la risposta.</a:t>
            </a:r>
          </a:p>
          <a:p>
            <a:r>
              <a:rPr lang="it-IT" dirty="0"/>
              <a:t>Se necessario, i membri del team possono farsi aiutare da team esterni, come ad esempio società che si occupano di sicurezza informatica, società di analisi forense dei dati etc.</a:t>
            </a:r>
          </a:p>
          <a:p>
            <a:r>
              <a:rPr lang="it-IT" dirty="0"/>
              <a:t>Opzionalmente, in base alle necessità, il coordinatore può integrare ulteriore personale nel team se utile al contrasto di una specifica violazione.</a:t>
            </a:r>
          </a:p>
          <a:p>
            <a:r>
              <a:rPr lang="it-IT" dirty="0"/>
              <a:t>Il Team di Risposta alle Violazioni (Data Breach </a:t>
            </a:r>
            <a:r>
              <a:rPr lang="it-IT" dirty="0" err="1"/>
              <a:t>Response</a:t>
            </a:r>
            <a:r>
              <a:rPr lang="it-IT" dirty="0"/>
              <a:t> Team) deve essere preparato alla risposta di presunti o accertate violazioni 24h/7g. A tal fine, è necessario avere a disposizione una lista dei numeri di contatto di ogni membro facente parte del team e l’autorizzazione per queste persone ad essere reperibili</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14</a:t>
            </a:fld>
            <a:endParaRPr lang="it-IT"/>
          </a:p>
        </p:txBody>
      </p:sp>
    </p:spTree>
    <p:extLst>
      <p:ext uri="{BB962C8B-B14F-4D97-AF65-F5344CB8AC3E}">
        <p14:creationId xmlns:p14="http://schemas.microsoft.com/office/powerpoint/2010/main" val="3349158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78625"/>
          </a:xfrm>
        </p:spPr>
        <p:txBody>
          <a:bodyPr>
            <a:normAutofit fontScale="90000"/>
          </a:bodyPr>
          <a:lstStyle/>
          <a:p>
            <a:pPr algn="ctr"/>
            <a:r>
              <a:rPr lang="it-IT" b="1" dirty="0"/>
              <a:t>Compiti del Team</a:t>
            </a:r>
            <a:r>
              <a:rPr lang="it-IT" b="1" u="sng" dirty="0"/>
              <a:t/>
            </a:r>
            <a:br>
              <a:rPr lang="it-IT" b="1" u="sng" dirty="0"/>
            </a:br>
            <a:endParaRPr lang="it-IT" dirty="0"/>
          </a:p>
        </p:txBody>
      </p:sp>
      <p:sp>
        <p:nvSpPr>
          <p:cNvPr id="3" name="Segnaposto contenuto 2"/>
          <p:cNvSpPr>
            <a:spLocks noGrp="1"/>
          </p:cNvSpPr>
          <p:nvPr>
            <p:ph idx="1"/>
          </p:nvPr>
        </p:nvSpPr>
        <p:spPr>
          <a:xfrm>
            <a:off x="1143000" y="1504604"/>
            <a:ext cx="9872871" cy="4591396"/>
          </a:xfrm>
        </p:spPr>
        <p:txBody>
          <a:bodyPr>
            <a:normAutofit lnSpcReduction="10000"/>
          </a:bodyPr>
          <a:lstStyle/>
          <a:p>
            <a:pPr marL="45720" indent="0">
              <a:buNone/>
            </a:pPr>
            <a:r>
              <a:rPr lang="it-IT" dirty="0"/>
              <a:t>A valle della segnalazione della violazione, il team dovrà:</a:t>
            </a:r>
          </a:p>
          <a:p>
            <a:pPr lvl="0"/>
            <a:r>
              <a:rPr lang="it-IT" dirty="0"/>
              <a:t>Validare/rispondere alla violazione</a:t>
            </a:r>
            <a:r>
              <a:rPr lang="it-IT" dirty="0" smtClean="0"/>
              <a:t>.</a:t>
            </a:r>
          </a:p>
          <a:p>
            <a:pPr lvl="0"/>
            <a:r>
              <a:rPr lang="it-IT" dirty="0"/>
              <a:t>Predisporre un’appropriata e imparziale investigazione, documentandola correttamente.</a:t>
            </a:r>
          </a:p>
          <a:p>
            <a:pPr lvl="0"/>
            <a:r>
              <a:rPr lang="it-IT" dirty="0"/>
              <a:t>Identificare gli eventuali </a:t>
            </a:r>
            <a:r>
              <a:rPr lang="it-IT" dirty="0" err="1"/>
              <a:t>asset</a:t>
            </a:r>
            <a:r>
              <a:rPr lang="it-IT" dirty="0"/>
              <a:t> </a:t>
            </a:r>
            <a:r>
              <a:rPr lang="it-IT" dirty="0" smtClean="0"/>
              <a:t>(</a:t>
            </a:r>
            <a:r>
              <a:rPr lang="it-IT" dirty="0" err="1" smtClean="0"/>
              <a:t>hw</a:t>
            </a:r>
            <a:r>
              <a:rPr lang="it-IT" dirty="0" smtClean="0"/>
              <a:t> e </a:t>
            </a:r>
            <a:r>
              <a:rPr lang="it-IT" dirty="0" err="1" smtClean="0"/>
              <a:t>sw</a:t>
            </a:r>
            <a:r>
              <a:rPr lang="it-IT" dirty="0" smtClean="0"/>
              <a:t>) da </a:t>
            </a:r>
            <a:r>
              <a:rPr lang="it-IT" dirty="0"/>
              <a:t>bonificare e tenere traccia delle misure da porre in essere per risolvere le vulnerabilità.</a:t>
            </a:r>
          </a:p>
          <a:p>
            <a:pPr lvl="0"/>
            <a:r>
              <a:rPr lang="it-IT" dirty="0"/>
              <a:t>Coordinarsi con le autorità se necessario.</a:t>
            </a:r>
          </a:p>
          <a:p>
            <a:pPr lvl="0"/>
            <a:r>
              <a:rPr lang="it-IT" dirty="0"/>
              <a:t>Coordinarsi </a:t>
            </a:r>
            <a:r>
              <a:rPr lang="it-IT" dirty="0" smtClean="0"/>
              <a:t>con la UO Relazioni istituzionali per </a:t>
            </a:r>
            <a:r>
              <a:rPr lang="it-IT" dirty="0"/>
              <a:t>la comunicazione verso l’interno e verso l’esterno.</a:t>
            </a:r>
          </a:p>
          <a:p>
            <a:pPr lvl="0"/>
            <a:r>
              <a:rPr lang="it-IT" dirty="0"/>
              <a:t>Preoccuparsi di rispettare gli obblighi di notifica e comunicazione.</a:t>
            </a:r>
          </a:p>
          <a:p>
            <a:pPr lvl="0"/>
            <a:r>
              <a:rPr lang="it-IT" dirty="0"/>
              <a:t>Analizzare ogni incidente e tenere traccia della Violazione nel </a:t>
            </a:r>
            <a:r>
              <a:rPr lang="it-IT" dirty="0" smtClean="0"/>
              <a:t>Registro delle violazioni. </a:t>
            </a:r>
            <a:endParaRPr lang="it-IT" dirty="0"/>
          </a:p>
          <a:p>
            <a:pPr lvl="0"/>
            <a:endParaRPr lang="it-IT" dirty="0"/>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15</a:t>
            </a:fld>
            <a:endParaRPr lang="it-IT"/>
          </a:p>
        </p:txBody>
      </p:sp>
    </p:spTree>
    <p:extLst>
      <p:ext uri="{BB962C8B-B14F-4D97-AF65-F5344CB8AC3E}">
        <p14:creationId xmlns:p14="http://schemas.microsoft.com/office/powerpoint/2010/main" val="156850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20436"/>
          </a:xfrm>
        </p:spPr>
        <p:txBody>
          <a:bodyPr>
            <a:normAutofit fontScale="90000"/>
          </a:bodyPr>
          <a:lstStyle/>
          <a:p>
            <a:pPr algn="ctr"/>
            <a:r>
              <a:rPr lang="it-IT" sz="2800" b="1" dirty="0"/>
              <a:t>Informazioni preliminari per la valutazione delle </a:t>
            </a:r>
            <a:r>
              <a:rPr lang="it-IT" sz="2800" b="1" dirty="0" smtClean="0"/>
              <a:t>violazioni 1/2</a:t>
            </a:r>
            <a:r>
              <a:rPr lang="it-IT" sz="2800" b="1" dirty="0"/>
              <a:t/>
            </a:r>
            <a:br>
              <a:rPr lang="it-IT" sz="2800" b="1" dirty="0"/>
            </a:br>
            <a:endParaRPr lang="it-IT" sz="2800" dirty="0"/>
          </a:p>
        </p:txBody>
      </p:sp>
      <p:sp>
        <p:nvSpPr>
          <p:cNvPr id="3" name="Segnaposto contenuto 2"/>
          <p:cNvSpPr>
            <a:spLocks noGrp="1"/>
          </p:cNvSpPr>
          <p:nvPr>
            <p:ph idx="1"/>
          </p:nvPr>
        </p:nvSpPr>
        <p:spPr>
          <a:xfrm>
            <a:off x="773084" y="1330036"/>
            <a:ext cx="10242787" cy="4765964"/>
          </a:xfrm>
        </p:spPr>
        <p:txBody>
          <a:bodyPr>
            <a:normAutofit fontScale="92500" lnSpcReduction="20000"/>
          </a:bodyPr>
          <a:lstStyle/>
          <a:p>
            <a:pPr marL="45720" indent="0">
              <a:buNone/>
            </a:pPr>
            <a:r>
              <a:rPr lang="it-IT" dirty="0"/>
              <a:t>Nell’ambito delle valutazioni relative alla gravità (</a:t>
            </a:r>
            <a:r>
              <a:rPr lang="it-IT" i="1" dirty="0" err="1"/>
              <a:t>severity</a:t>
            </a:r>
            <a:r>
              <a:rPr lang="it-IT" dirty="0"/>
              <a:t>) delle violazioni dovranno essere tenuti in considerazione i seguenti fattori di rischio per i diritti e le libertà dei soggetti interessati:</a:t>
            </a:r>
          </a:p>
          <a:p>
            <a:pPr lvl="0"/>
            <a:r>
              <a:rPr lang="it-IT" b="1" dirty="0">
                <a:solidFill>
                  <a:srgbClr val="00B0F0"/>
                </a:solidFill>
              </a:rPr>
              <a:t>Tipologia violazione</a:t>
            </a:r>
            <a:r>
              <a:rPr lang="it-IT" dirty="0"/>
              <a:t>: la tipologia di violazione si configura come parametro per la valutazione del rischio. (es. la violazione dei dati sanitari pazienti è più grave della </a:t>
            </a:r>
            <a:r>
              <a:rPr lang="it-IT" dirty="0" smtClean="0"/>
              <a:t>violazione dei dati personali; la </a:t>
            </a:r>
            <a:r>
              <a:rPr lang="it-IT" dirty="0"/>
              <a:t>violazione dei dati sanitari di tutti i pazienti è più grave della perdita dei dati sanitari di un </a:t>
            </a:r>
            <a:r>
              <a:rPr lang="it-IT" dirty="0" smtClean="0"/>
              <a:t>solo paziente</a:t>
            </a:r>
            <a:r>
              <a:rPr lang="it-IT" dirty="0"/>
              <a:t>);</a:t>
            </a:r>
          </a:p>
          <a:p>
            <a:pPr lvl="0"/>
            <a:r>
              <a:rPr lang="it-IT" b="1" dirty="0">
                <a:solidFill>
                  <a:srgbClr val="00B0F0"/>
                </a:solidFill>
              </a:rPr>
              <a:t>Natura, numero e grado di sensibilità dei dati personali violati </a:t>
            </a:r>
          </a:p>
          <a:p>
            <a:pPr lvl="0"/>
            <a:r>
              <a:rPr lang="it-IT" b="1" dirty="0">
                <a:solidFill>
                  <a:srgbClr val="00B0F0"/>
                </a:solidFill>
              </a:rPr>
              <a:t>Facilità di associazione dei dati violati all’interessato</a:t>
            </a:r>
            <a:r>
              <a:rPr lang="it-IT" dirty="0"/>
              <a:t>: facilità di associazione dei dati violati ad una determinata persona fisica;</a:t>
            </a:r>
          </a:p>
          <a:p>
            <a:pPr lvl="0"/>
            <a:r>
              <a:rPr lang="it-IT" b="1" dirty="0">
                <a:solidFill>
                  <a:srgbClr val="00B0F0"/>
                </a:solidFill>
              </a:rPr>
              <a:t>Gravità delle conseguenze per gli interessati</a:t>
            </a:r>
            <a:r>
              <a:rPr lang="it-IT" dirty="0"/>
              <a:t>: valutazione relativa al rischio che i dati personali violati rappresentino un rischio immediato per gli interessati, tale da porre in essere frodi o sostituzioni di persona; </a:t>
            </a:r>
          </a:p>
          <a:p>
            <a:pPr lvl="0"/>
            <a:r>
              <a:rPr lang="it-IT" dirty="0">
                <a:solidFill>
                  <a:srgbClr val="00B0F0"/>
                </a:solidFill>
              </a:rPr>
              <a:t>Numero di interessati esposti al rischio</a:t>
            </a:r>
          </a:p>
          <a:p>
            <a:pPr lvl="0"/>
            <a:r>
              <a:rPr lang="it-IT" b="1" dirty="0">
                <a:solidFill>
                  <a:srgbClr val="00B0F0"/>
                </a:solidFill>
              </a:rPr>
              <a:t>Caratteristiche del titolare del trattamento </a:t>
            </a:r>
            <a:r>
              <a:rPr lang="it-IT" dirty="0"/>
              <a:t>(in base al contesto </a:t>
            </a:r>
            <a:r>
              <a:rPr lang="it-IT" dirty="0" smtClean="0"/>
              <a:t>della ASL di Pescara)</a:t>
            </a:r>
            <a:endParaRPr lang="it-IT" dirty="0"/>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16</a:t>
            </a:fld>
            <a:endParaRPr lang="it-IT"/>
          </a:p>
        </p:txBody>
      </p:sp>
    </p:spTree>
    <p:extLst>
      <p:ext uri="{BB962C8B-B14F-4D97-AF65-F5344CB8AC3E}">
        <p14:creationId xmlns:p14="http://schemas.microsoft.com/office/powerpoint/2010/main" val="3837314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86691"/>
          </a:xfrm>
        </p:spPr>
        <p:txBody>
          <a:bodyPr>
            <a:normAutofit fontScale="90000"/>
          </a:bodyPr>
          <a:lstStyle/>
          <a:p>
            <a:pPr algn="ctr"/>
            <a:r>
              <a:rPr lang="it-IT" sz="3100" b="1" dirty="0"/>
              <a:t>Informazioni preliminari per la valutazione delle violazioni 2/2</a:t>
            </a:r>
            <a:r>
              <a:rPr lang="it-IT" b="1" dirty="0"/>
              <a:t/>
            </a:r>
            <a:br>
              <a:rPr lang="it-IT" b="1" dirty="0"/>
            </a:b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51113257"/>
              </p:ext>
            </p:extLst>
          </p:nvPr>
        </p:nvGraphicFramePr>
        <p:xfrm>
          <a:off x="1143000" y="1496292"/>
          <a:ext cx="9872665" cy="5132603"/>
        </p:xfrm>
        <a:graphic>
          <a:graphicData uri="http://schemas.openxmlformats.org/drawingml/2006/table">
            <a:tbl>
              <a:tblPr firstRow="1" bandRow="1">
                <a:tableStyleId>{5C22544A-7EE6-4342-B048-85BDC9FD1C3A}</a:tableStyleId>
              </a:tblPr>
              <a:tblGrid>
                <a:gridCol w="1974533">
                  <a:extLst>
                    <a:ext uri="{9D8B030D-6E8A-4147-A177-3AD203B41FA5}">
                      <a16:colId xmlns:a16="http://schemas.microsoft.com/office/drawing/2014/main" val="1903504302"/>
                    </a:ext>
                  </a:extLst>
                </a:gridCol>
                <a:gridCol w="7898132">
                  <a:extLst>
                    <a:ext uri="{9D8B030D-6E8A-4147-A177-3AD203B41FA5}">
                      <a16:colId xmlns:a16="http://schemas.microsoft.com/office/drawing/2014/main" val="2882887344"/>
                    </a:ext>
                  </a:extLst>
                </a:gridCol>
              </a:tblGrid>
              <a:tr h="1230254">
                <a:tc gridSpan="2">
                  <a:txBody>
                    <a:bodyPr/>
                    <a:lstStyle/>
                    <a:p>
                      <a:pPr algn="ctr"/>
                      <a:r>
                        <a:rPr lang="it-IT" sz="2800" dirty="0" smtClean="0"/>
                        <a:t>In particolare per </a:t>
                      </a:r>
                      <a:r>
                        <a:rPr lang="it-IT" sz="2800" dirty="0" smtClean="0">
                          <a:solidFill>
                            <a:schemeClr val="bg1"/>
                          </a:solidFill>
                        </a:rPr>
                        <a:t>Tipologie di Violazioni </a:t>
                      </a:r>
                      <a:r>
                        <a:rPr lang="it-IT" sz="2800" dirty="0" smtClean="0"/>
                        <a:t>si intende</a:t>
                      </a:r>
                      <a:endParaRPr lang="it-IT" sz="2800" dirty="0"/>
                    </a:p>
                  </a:txBody>
                  <a:tcPr/>
                </a:tc>
                <a:tc hMerge="1">
                  <a:txBody>
                    <a:bodyPr/>
                    <a:lstStyle/>
                    <a:p>
                      <a:endParaRPr lang="it-IT" dirty="0"/>
                    </a:p>
                  </a:txBody>
                  <a:tcPr/>
                </a:tc>
                <a:extLst>
                  <a:ext uri="{0D108BD9-81ED-4DB2-BD59-A6C34878D82A}">
                    <a16:rowId xmlns:a16="http://schemas.microsoft.com/office/drawing/2014/main" val="2914557924"/>
                  </a:ext>
                </a:extLst>
              </a:tr>
              <a:tr h="1537289">
                <a:tc>
                  <a:txBody>
                    <a:bodyPr/>
                    <a:lstStyle/>
                    <a:p>
                      <a:r>
                        <a:rPr lang="it-IT" sz="1800" dirty="0" smtClean="0"/>
                        <a:t>Violazione sulla Riservatezza (cd. </a:t>
                      </a:r>
                      <a:r>
                        <a:rPr lang="it-IT" sz="1800" i="1" dirty="0" err="1" smtClean="0"/>
                        <a:t>Confidentiality</a:t>
                      </a:r>
                      <a:r>
                        <a:rPr lang="it-IT" sz="1800" i="1" dirty="0" smtClean="0"/>
                        <a:t> Breach</a:t>
                      </a:r>
                      <a:r>
                        <a:rPr lang="it-IT" sz="1800" dirty="0" smtClean="0"/>
                        <a:t>): </a:t>
                      </a:r>
                      <a:endParaRPr lang="it-IT" dirty="0"/>
                    </a:p>
                  </a:txBody>
                  <a:tcPr/>
                </a:tc>
                <a:tc>
                  <a:txBody>
                    <a:bodyPr/>
                    <a:lstStyle/>
                    <a:p>
                      <a:pPr marL="285750" indent="-285750">
                        <a:buFontTx/>
                        <a:buChar char="-"/>
                      </a:pPr>
                      <a:r>
                        <a:rPr lang="it-IT" sz="1800" dirty="0" smtClean="0"/>
                        <a:t>accesso accidentale o illecito ai dati personali;</a:t>
                      </a:r>
                    </a:p>
                    <a:p>
                      <a:pPr marL="285750" indent="-285750">
                        <a:buFontTx/>
                        <a:buChar char="-"/>
                      </a:pPr>
                      <a:r>
                        <a:rPr lang="it-IT" sz="1800" dirty="0" smtClean="0"/>
                        <a:t>divulgazione dei dati personali.</a:t>
                      </a:r>
                      <a:endParaRPr lang="it-IT" dirty="0"/>
                    </a:p>
                  </a:txBody>
                  <a:tcPr/>
                </a:tc>
                <a:extLst>
                  <a:ext uri="{0D108BD9-81ED-4DB2-BD59-A6C34878D82A}">
                    <a16:rowId xmlns:a16="http://schemas.microsoft.com/office/drawing/2014/main" val="4271250509"/>
                  </a:ext>
                </a:extLst>
              </a:tr>
              <a:tr h="1182530">
                <a:tc>
                  <a:txBody>
                    <a:bodyPr/>
                    <a:lstStyle/>
                    <a:p>
                      <a:r>
                        <a:rPr lang="it-IT" sz="1800" dirty="0" smtClean="0"/>
                        <a:t>Violazione sulla Disponibilità (cd </a:t>
                      </a:r>
                      <a:r>
                        <a:rPr lang="it-IT" sz="1800" i="1" dirty="0" err="1" smtClean="0"/>
                        <a:t>Availibility</a:t>
                      </a:r>
                      <a:r>
                        <a:rPr lang="it-IT" sz="1800" i="1" dirty="0" smtClean="0"/>
                        <a:t> Breach</a:t>
                      </a:r>
                      <a:r>
                        <a:rPr lang="it-IT" sz="1800" dirty="0" smtClean="0"/>
                        <a:t>): </a:t>
                      </a:r>
                      <a:endParaRPr lang="it-IT" dirty="0"/>
                    </a:p>
                  </a:txBody>
                  <a:tcPr/>
                </a:tc>
                <a:tc>
                  <a:txBody>
                    <a:bodyPr/>
                    <a:lstStyle/>
                    <a:p>
                      <a:pPr marL="285750" indent="-285750">
                        <a:buFontTx/>
                        <a:buChar char="-"/>
                      </a:pPr>
                      <a:r>
                        <a:rPr lang="it-IT" sz="1800" dirty="0" smtClean="0"/>
                        <a:t>perdita del dato personale</a:t>
                      </a:r>
                    </a:p>
                    <a:p>
                      <a:pPr marL="285750" indent="-285750">
                        <a:buFontTx/>
                        <a:buChar char="-"/>
                      </a:pPr>
                      <a:r>
                        <a:rPr lang="it-IT" sz="1800" dirty="0" smtClean="0"/>
                        <a:t>distruzione accidentale del dato personale</a:t>
                      </a:r>
                    </a:p>
                    <a:p>
                      <a:pPr marL="285750" indent="-285750">
                        <a:buFontTx/>
                        <a:buChar char="-"/>
                      </a:pPr>
                      <a:r>
                        <a:rPr lang="it-IT" sz="1800" dirty="0" smtClean="0"/>
                        <a:t>distruzione illecita del dato personale</a:t>
                      </a:r>
                      <a:endParaRPr lang="it-IT" dirty="0"/>
                    </a:p>
                  </a:txBody>
                  <a:tcPr/>
                </a:tc>
                <a:extLst>
                  <a:ext uri="{0D108BD9-81ED-4DB2-BD59-A6C34878D82A}">
                    <a16:rowId xmlns:a16="http://schemas.microsoft.com/office/drawing/2014/main" val="582800583"/>
                  </a:ext>
                </a:extLst>
              </a:tr>
              <a:tr h="1182530">
                <a:tc>
                  <a:txBody>
                    <a:bodyPr/>
                    <a:lstStyle/>
                    <a:p>
                      <a:r>
                        <a:rPr lang="it-IT" sz="1800" dirty="0" smtClean="0"/>
                        <a:t>Violazione sull’Integrità (cd </a:t>
                      </a:r>
                      <a:r>
                        <a:rPr lang="it-IT" sz="1800" i="1" dirty="0" err="1" smtClean="0"/>
                        <a:t>Integrity</a:t>
                      </a:r>
                      <a:r>
                        <a:rPr lang="it-IT" sz="1800" i="1" dirty="0" smtClean="0"/>
                        <a:t> Breach</a:t>
                      </a:r>
                      <a:r>
                        <a:rPr lang="it-IT" sz="1800" dirty="0" smtClean="0"/>
                        <a:t>): </a:t>
                      </a:r>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smtClean="0"/>
                        <a:t>quando vi è una modifica accidentale o non autorizzata del dato personale.</a:t>
                      </a:r>
                    </a:p>
                    <a:p>
                      <a:endParaRPr lang="it-IT" dirty="0"/>
                    </a:p>
                  </a:txBody>
                  <a:tcPr/>
                </a:tc>
                <a:extLst>
                  <a:ext uri="{0D108BD9-81ED-4DB2-BD59-A6C34878D82A}">
                    <a16:rowId xmlns:a16="http://schemas.microsoft.com/office/drawing/2014/main" val="1847619192"/>
                  </a:ext>
                </a:extLst>
              </a:tr>
            </a:tbl>
          </a:graphicData>
        </a:graphic>
      </p:graphicFrame>
      <p:sp>
        <p:nvSpPr>
          <p:cNvPr id="3" name="Segnaposto piè di pagina 2"/>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17</a:t>
            </a:fld>
            <a:endParaRPr lang="it-IT"/>
          </a:p>
        </p:txBody>
      </p:sp>
    </p:spTree>
    <p:extLst>
      <p:ext uri="{BB962C8B-B14F-4D97-AF65-F5344CB8AC3E}">
        <p14:creationId xmlns:p14="http://schemas.microsoft.com/office/powerpoint/2010/main" val="4163012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400" b="1" dirty="0"/>
              <a:t>Descrizione del Processo</a:t>
            </a:r>
            <a:r>
              <a:rPr lang="it-IT" b="1" dirty="0"/>
              <a:t/>
            </a:r>
            <a:br>
              <a:rPr lang="it-IT" b="1" dirty="0"/>
            </a:br>
            <a:endParaRPr lang="it-IT" dirty="0"/>
          </a:p>
        </p:txBody>
      </p:sp>
      <p:sp>
        <p:nvSpPr>
          <p:cNvPr id="3" name="Segnaposto contenuto 2"/>
          <p:cNvSpPr>
            <a:spLocks noGrp="1"/>
          </p:cNvSpPr>
          <p:nvPr>
            <p:ph idx="1"/>
          </p:nvPr>
        </p:nvSpPr>
        <p:spPr>
          <a:xfrm>
            <a:off x="781396" y="1537855"/>
            <a:ext cx="10234475" cy="4558145"/>
          </a:xfrm>
        </p:spPr>
        <p:txBody>
          <a:bodyPr>
            <a:normAutofit/>
          </a:bodyPr>
          <a:lstStyle/>
          <a:p>
            <a:r>
              <a:rPr lang="it-IT" dirty="0" smtClean="0"/>
              <a:t>Con il termine «Processo» si intendono i </a:t>
            </a:r>
            <a:r>
              <a:rPr lang="it-IT" dirty="0"/>
              <a:t>passi da seguire nel caso si verifichi un evento di Violazione del Dati Personali in conformità con quanto stabilito dagli </a:t>
            </a:r>
            <a:r>
              <a:rPr lang="it-IT" dirty="0" smtClean="0"/>
              <a:t>Artt.33 e </a:t>
            </a:r>
            <a:r>
              <a:rPr lang="it-IT" dirty="0"/>
              <a:t>34 del Regolamento UE 679/2016.</a:t>
            </a:r>
          </a:p>
          <a:p>
            <a:pPr marL="45720" indent="0">
              <a:buNone/>
            </a:pPr>
            <a:r>
              <a:rPr lang="it-IT" dirty="0"/>
              <a:t>Il processo si articola nelle seguenti fasi:</a:t>
            </a:r>
          </a:p>
          <a:p>
            <a:pPr lvl="0"/>
            <a:r>
              <a:rPr lang="it-IT" dirty="0">
                <a:solidFill>
                  <a:srgbClr val="FFFF00"/>
                </a:solidFill>
              </a:rPr>
              <a:t>Rilevazione di una Violazione di Dati Personali</a:t>
            </a:r>
          </a:p>
          <a:p>
            <a:pPr lvl="0"/>
            <a:r>
              <a:rPr lang="it-IT" dirty="0">
                <a:solidFill>
                  <a:srgbClr val="92D050"/>
                </a:solidFill>
              </a:rPr>
              <a:t>Gestione della Violazione (Valutazione e Decisione)</a:t>
            </a:r>
          </a:p>
          <a:p>
            <a:pPr lvl="0"/>
            <a:r>
              <a:rPr lang="it-IT" dirty="0">
                <a:solidFill>
                  <a:srgbClr val="00B0F0"/>
                </a:solidFill>
              </a:rPr>
              <a:t>Risposta all’evento</a:t>
            </a:r>
          </a:p>
          <a:p>
            <a:pPr lvl="0"/>
            <a:r>
              <a:rPr lang="it-IT" dirty="0">
                <a:solidFill>
                  <a:srgbClr val="0070C0"/>
                </a:solidFill>
              </a:rPr>
              <a:t>Notifica all’Autorità Garante</a:t>
            </a:r>
          </a:p>
          <a:p>
            <a:pPr lvl="0"/>
            <a:r>
              <a:rPr lang="it-IT" dirty="0">
                <a:solidFill>
                  <a:srgbClr val="002060"/>
                </a:solidFill>
              </a:rPr>
              <a:t>Comunicazione agli Interessati</a:t>
            </a:r>
          </a:p>
          <a:p>
            <a:pPr lvl="0"/>
            <a:r>
              <a:rPr lang="it-IT" dirty="0">
                <a:solidFill>
                  <a:srgbClr val="7030A0"/>
                </a:solidFill>
              </a:rPr>
              <a:t>Documentazione della Violazione</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18</a:t>
            </a:fld>
            <a:endParaRPr lang="it-IT"/>
          </a:p>
        </p:txBody>
      </p:sp>
    </p:spTree>
    <p:extLst>
      <p:ext uri="{BB962C8B-B14F-4D97-AF65-F5344CB8AC3E}">
        <p14:creationId xmlns:p14="http://schemas.microsoft.com/office/powerpoint/2010/main" val="3140868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462742"/>
          </a:xfrm>
        </p:spPr>
        <p:txBody>
          <a:bodyPr>
            <a:normAutofit fontScale="90000"/>
          </a:bodyPr>
          <a:lstStyle/>
          <a:p>
            <a:pPr algn="ctr"/>
            <a:r>
              <a:rPr lang="it-IT" sz="2400" b="1" dirty="0"/>
              <a:t>Rilevazione della Violazione di Dati Personali </a:t>
            </a:r>
            <a:r>
              <a:rPr lang="it-IT" sz="2400" b="1" dirty="0" smtClean="0"/>
              <a:t>– Canali interni  1/5</a:t>
            </a:r>
            <a:r>
              <a:rPr lang="it-IT" sz="2400" b="1" dirty="0"/>
              <a:t/>
            </a:r>
            <a:br>
              <a:rPr lang="it-IT" sz="2400" b="1" dirty="0"/>
            </a:br>
            <a:endParaRPr lang="it-IT" sz="2400" dirty="0"/>
          </a:p>
        </p:txBody>
      </p:sp>
      <p:sp>
        <p:nvSpPr>
          <p:cNvPr id="3" name="Segnaposto contenuto 2"/>
          <p:cNvSpPr>
            <a:spLocks noGrp="1"/>
          </p:cNvSpPr>
          <p:nvPr>
            <p:ph idx="1"/>
          </p:nvPr>
        </p:nvSpPr>
        <p:spPr>
          <a:xfrm>
            <a:off x="723208" y="1138844"/>
            <a:ext cx="10292664" cy="4957156"/>
          </a:xfrm>
        </p:spPr>
        <p:txBody>
          <a:bodyPr>
            <a:normAutofit/>
          </a:bodyPr>
          <a:lstStyle/>
          <a:p>
            <a:r>
              <a:rPr lang="it-IT" sz="2800" dirty="0"/>
              <a:t>Le segnalazioni di eventi che portano a violazioni sui dati personali possono avvenire per canali interni ed esterni:</a:t>
            </a:r>
          </a:p>
          <a:p>
            <a:pPr marL="274320" lvl="1" indent="0">
              <a:buNone/>
            </a:pPr>
            <a:r>
              <a:rPr lang="it-IT" sz="2800" dirty="0" smtClean="0"/>
              <a:t>Le </a:t>
            </a:r>
            <a:r>
              <a:rPr lang="it-IT" sz="2800" dirty="0"/>
              <a:t>segnalazioni di eventi anomali possono provenire </a:t>
            </a:r>
            <a:r>
              <a:rPr lang="it-IT" sz="2800" u="sng" dirty="0"/>
              <a:t>internamente</a:t>
            </a:r>
            <a:r>
              <a:rPr lang="it-IT" sz="2800" dirty="0"/>
              <a:t> da:</a:t>
            </a:r>
          </a:p>
          <a:p>
            <a:pPr lvl="0"/>
            <a:r>
              <a:rPr lang="it-IT" sz="2800" dirty="0">
                <a:solidFill>
                  <a:srgbClr val="FF0000"/>
                </a:solidFill>
              </a:rPr>
              <a:t>Personale dell’organizzazione</a:t>
            </a:r>
            <a:r>
              <a:rPr lang="it-IT" sz="2800" dirty="0"/>
              <a:t>: Le violazioni di dati personali sono gestite dall’Ufficio </a:t>
            </a:r>
            <a:r>
              <a:rPr lang="it-IT" sz="2800" dirty="0" smtClean="0"/>
              <a:t>Privacy/Protezione Dati </a:t>
            </a:r>
            <a:r>
              <a:rPr lang="it-IT" sz="2800" dirty="0"/>
              <a:t>per conto del Titolare del trattamento, con il coordinamento del Direttore </a:t>
            </a:r>
            <a:r>
              <a:rPr lang="it-IT" sz="2800" dirty="0" smtClean="0"/>
              <a:t>dell’UOC S. I. </a:t>
            </a:r>
            <a:r>
              <a:rPr lang="it-IT" sz="2800" dirty="0"/>
              <a:t>e con il supporto del </a:t>
            </a:r>
            <a:r>
              <a:rPr lang="it-IT" sz="2800" dirty="0" smtClean="0"/>
              <a:t>DPO. </a:t>
            </a:r>
            <a:r>
              <a:rPr lang="it-IT" sz="2800" dirty="0"/>
              <a:t>In caso di concreta, sospetta e/o avvenuta violazione dei dati personali, è di estrema importanza assicurare che la stessa sia affrontata immediatamente e correttamente al fine di </a:t>
            </a:r>
            <a:r>
              <a:rPr lang="it-IT" sz="2800" dirty="0">
                <a:solidFill>
                  <a:srgbClr val="FF0000"/>
                </a:solidFill>
              </a:rPr>
              <a:t>minimizzare l’impatto della violazione </a:t>
            </a:r>
            <a:r>
              <a:rPr lang="it-IT" sz="2800" dirty="0"/>
              <a:t>e </a:t>
            </a:r>
            <a:r>
              <a:rPr lang="it-IT" sz="2800" dirty="0">
                <a:solidFill>
                  <a:srgbClr val="FF0000"/>
                </a:solidFill>
              </a:rPr>
              <a:t>prevenire che si ripeta</a:t>
            </a:r>
            <a:r>
              <a:rPr lang="it-IT" sz="2800" dirty="0"/>
              <a:t>. </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19</a:t>
            </a:fld>
            <a:endParaRPr lang="it-IT"/>
          </a:p>
        </p:txBody>
      </p:sp>
    </p:spTree>
    <p:extLst>
      <p:ext uri="{BB962C8B-B14F-4D97-AF65-F5344CB8AC3E}">
        <p14:creationId xmlns:p14="http://schemas.microsoft.com/office/powerpoint/2010/main" val="3794505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abbreviazioni</a:t>
            </a:r>
            <a:endParaRPr lang="it-IT" dirty="0"/>
          </a:p>
        </p:txBody>
      </p:sp>
      <p:sp>
        <p:nvSpPr>
          <p:cNvPr id="3" name="Segnaposto contenuto 2"/>
          <p:cNvSpPr>
            <a:spLocks noGrp="1"/>
          </p:cNvSpPr>
          <p:nvPr>
            <p:ph idx="1"/>
          </p:nvPr>
        </p:nvSpPr>
        <p:spPr>
          <a:xfrm>
            <a:off x="1143000" y="1753985"/>
            <a:ext cx="9872871" cy="4342015"/>
          </a:xfrm>
        </p:spPr>
        <p:txBody>
          <a:bodyPr>
            <a:normAutofit fontScale="92500" lnSpcReduction="10000"/>
          </a:bodyPr>
          <a:lstStyle/>
          <a:p>
            <a:r>
              <a:rPr lang="it-IT" b="1" dirty="0" smtClean="0"/>
              <a:t>GDPR = </a:t>
            </a:r>
            <a:r>
              <a:rPr lang="it-IT" dirty="0" smtClean="0"/>
              <a:t>Regolamento </a:t>
            </a:r>
            <a:r>
              <a:rPr lang="it-IT" dirty="0"/>
              <a:t>UE 679/2016 sulla Protezione dei </a:t>
            </a:r>
            <a:r>
              <a:rPr lang="it-IT" dirty="0" smtClean="0"/>
              <a:t>Dati del 27 aprile 2016, relativo alla protezione delle persone fisiche con riguardo al trattamento dei dati personali, nonché alla libera circolazione di tali dati e che abroga la Direttiva 95/46/CE – Regolamento Generale sulla Protezione dei dati</a:t>
            </a:r>
          </a:p>
          <a:p>
            <a:r>
              <a:rPr lang="it-IT" b="1" dirty="0" smtClean="0"/>
              <a:t>Codice = </a:t>
            </a:r>
            <a:r>
              <a:rPr lang="it-IT" dirty="0" smtClean="0"/>
              <a:t>D</a:t>
            </a:r>
            <a:r>
              <a:rPr lang="it-IT" dirty="0"/>
              <a:t>. </a:t>
            </a:r>
            <a:r>
              <a:rPr lang="it-IT" dirty="0" err="1"/>
              <a:t>Lgs</a:t>
            </a:r>
            <a:r>
              <a:rPr lang="it-IT" dirty="0"/>
              <a:t>. 196/03 Codice in Materia di Protezione dei Dati Personali </a:t>
            </a:r>
            <a:r>
              <a:rPr lang="it-IT" dirty="0" smtClean="0"/>
              <a:t>come modificato con D.lgs. n. 101/2018</a:t>
            </a:r>
          </a:p>
          <a:p>
            <a:r>
              <a:rPr lang="it-IT" b="1" dirty="0" smtClean="0"/>
              <a:t>«</a:t>
            </a:r>
            <a:r>
              <a:rPr lang="it-IT" b="1" dirty="0"/>
              <a:t>SAT»</a:t>
            </a:r>
            <a:r>
              <a:rPr lang="it-IT" dirty="0"/>
              <a:t>: Soggetto Autorizzato al Trattamento dei dati personali</a:t>
            </a:r>
          </a:p>
          <a:p>
            <a:r>
              <a:rPr lang="it-IT" b="1" dirty="0"/>
              <a:t>«SATD»</a:t>
            </a:r>
            <a:r>
              <a:rPr lang="it-IT" dirty="0"/>
              <a:t>: Soggetto Autorizzato al Trattamento dei dati personali con Delega</a:t>
            </a:r>
          </a:p>
          <a:p>
            <a:r>
              <a:rPr lang="it-IT" b="1" dirty="0" smtClean="0"/>
              <a:t>«</a:t>
            </a:r>
            <a:r>
              <a:rPr lang="it-IT" b="1" dirty="0"/>
              <a:t>UOC»</a:t>
            </a:r>
            <a:r>
              <a:rPr lang="it-IT" dirty="0"/>
              <a:t>: Unità Operativa Complessa</a:t>
            </a:r>
          </a:p>
          <a:p>
            <a:r>
              <a:rPr lang="it-IT" b="1" dirty="0"/>
              <a:t>«UOSD»</a:t>
            </a:r>
            <a:r>
              <a:rPr lang="it-IT" dirty="0"/>
              <a:t>: Unità Operativa Semplice </a:t>
            </a:r>
            <a:r>
              <a:rPr lang="it-IT" dirty="0" smtClean="0"/>
              <a:t>Dipartimentale</a:t>
            </a:r>
          </a:p>
          <a:p>
            <a:r>
              <a:rPr lang="it-IT" dirty="0" smtClean="0"/>
              <a:t>«</a:t>
            </a:r>
            <a:r>
              <a:rPr lang="it-IT" b="1" dirty="0" smtClean="0"/>
              <a:t>D.P.O. – R.P.D</a:t>
            </a:r>
            <a:r>
              <a:rPr lang="it-IT" dirty="0" smtClean="0"/>
              <a:t>.» = Responsabile Protezione dati</a:t>
            </a:r>
          </a:p>
          <a:p>
            <a:r>
              <a:rPr lang="it-IT" dirty="0" smtClean="0"/>
              <a:t>«</a:t>
            </a:r>
            <a:r>
              <a:rPr lang="it-IT" b="1" dirty="0" smtClean="0"/>
              <a:t>UPPD</a:t>
            </a:r>
            <a:r>
              <a:rPr lang="it-IT" dirty="0" smtClean="0"/>
              <a:t>» = Ufficio Privacy/Protezione Dati</a:t>
            </a:r>
            <a:endParaRPr lang="it-IT" dirty="0"/>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a:t>
            </a:fld>
            <a:endParaRPr lang="it-IT"/>
          </a:p>
        </p:txBody>
      </p:sp>
    </p:spTree>
    <p:extLst>
      <p:ext uri="{BB962C8B-B14F-4D97-AF65-F5344CB8AC3E}">
        <p14:creationId xmlns:p14="http://schemas.microsoft.com/office/powerpoint/2010/main" val="689254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t>Rilevazione della Violazione di Dati Personali – Canali interni  </a:t>
            </a:r>
            <a:r>
              <a:rPr lang="it-IT" sz="2400" b="1" dirty="0" smtClean="0"/>
              <a:t>2/5</a:t>
            </a:r>
            <a:r>
              <a:rPr lang="it-IT" sz="2400" b="1" dirty="0"/>
              <a:t/>
            </a:r>
            <a:br>
              <a:rPr lang="it-IT" sz="2400" b="1" dirty="0"/>
            </a:br>
            <a:r>
              <a:rPr lang="it-IT" sz="2400" b="1" dirty="0" smtClean="0"/>
              <a:t>ADEMPIMENTI A CARICO DEI SATD E DEI SAT</a:t>
            </a:r>
            <a:endParaRPr lang="it-IT" sz="2400" dirty="0"/>
          </a:p>
        </p:txBody>
      </p:sp>
      <p:sp>
        <p:nvSpPr>
          <p:cNvPr id="3" name="Segnaposto contenuto 2"/>
          <p:cNvSpPr>
            <a:spLocks noGrp="1"/>
          </p:cNvSpPr>
          <p:nvPr>
            <p:ph idx="1"/>
          </p:nvPr>
        </p:nvSpPr>
        <p:spPr/>
        <p:txBody>
          <a:bodyPr/>
          <a:lstStyle/>
          <a:p>
            <a:pPr marL="45720" indent="0">
              <a:buNone/>
            </a:pPr>
            <a:r>
              <a:rPr lang="it-IT" sz="2000" b="1" dirty="0"/>
              <a:t>ADEMPIMENTI A CARICO </a:t>
            </a:r>
            <a:r>
              <a:rPr lang="it-IT" sz="2000" b="1" dirty="0" smtClean="0"/>
              <a:t> </a:t>
            </a:r>
            <a:r>
              <a:rPr lang="it-IT" sz="2000" b="1" dirty="0"/>
              <a:t>DEI SAT</a:t>
            </a:r>
            <a:endParaRPr lang="it-IT" sz="2000" dirty="0"/>
          </a:p>
          <a:p>
            <a:pPr marL="45720" indent="0">
              <a:buNone/>
            </a:pPr>
            <a:r>
              <a:rPr lang="it-IT" sz="2000" dirty="0" smtClean="0"/>
              <a:t>Nel </a:t>
            </a:r>
            <a:r>
              <a:rPr lang="it-IT" sz="2000" dirty="0"/>
              <a:t>caso in cui un SAT si accorga di una concreta, potenziale o sospetta violazione dei dati personali, deve immediatamente informare il proprio responsabile (SATD) della possibile </a:t>
            </a:r>
            <a:r>
              <a:rPr lang="it-IT" sz="2000" dirty="0" smtClean="0"/>
              <a:t>violazione</a:t>
            </a:r>
          </a:p>
          <a:p>
            <a:pPr marL="45720" indent="0">
              <a:buNone/>
            </a:pPr>
            <a:r>
              <a:rPr lang="it-IT" sz="2400" b="1" dirty="0" smtClean="0"/>
              <a:t>ADEMPIMENTI </a:t>
            </a:r>
            <a:r>
              <a:rPr lang="it-IT" sz="2400" b="1" dirty="0"/>
              <a:t>A CARICO DEI </a:t>
            </a:r>
            <a:r>
              <a:rPr lang="it-IT" sz="2400" b="1" dirty="0" smtClean="0"/>
              <a:t>SATD</a:t>
            </a:r>
          </a:p>
          <a:p>
            <a:pPr marL="45720" indent="0">
              <a:buNone/>
            </a:pPr>
            <a:r>
              <a:rPr lang="it-IT" sz="2400" dirty="0" smtClean="0"/>
              <a:t>Quest’ultimo </a:t>
            </a:r>
            <a:r>
              <a:rPr lang="it-IT" sz="2400" dirty="0"/>
              <a:t>dovrà quindi informare l’Ufficio Privacy, l’UOC S. I. ed il DPO mediante la compilazione dell’Allegato 1 – Modulo di documentazione interna della Violazione da inviare all’indirizzo </a:t>
            </a:r>
            <a:r>
              <a:rPr lang="it-IT" sz="2400" dirty="0">
                <a:hlinkClick r:id="rId2"/>
              </a:rPr>
              <a:t>protocollogenerale@ausl.pe.it</a:t>
            </a:r>
            <a:endParaRPr lang="it-IT" sz="2400" dirty="0"/>
          </a:p>
          <a:p>
            <a:pPr marL="45720" indent="0">
              <a:buNone/>
            </a:pPr>
            <a:endParaRPr lang="it-IT" sz="2400" dirty="0"/>
          </a:p>
          <a:p>
            <a:pPr marL="4572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20</a:t>
            </a:fld>
            <a:endParaRPr lang="it-IT"/>
          </a:p>
        </p:txBody>
      </p:sp>
    </p:spTree>
    <p:extLst>
      <p:ext uri="{BB962C8B-B14F-4D97-AF65-F5344CB8AC3E}">
        <p14:creationId xmlns:p14="http://schemas.microsoft.com/office/powerpoint/2010/main" val="2136155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53440"/>
          </a:xfrm>
        </p:spPr>
        <p:txBody>
          <a:bodyPr>
            <a:normAutofit/>
          </a:bodyPr>
          <a:lstStyle/>
          <a:p>
            <a:pPr algn="ctr"/>
            <a:r>
              <a:rPr lang="it-IT" sz="2400" b="1" dirty="0"/>
              <a:t>Rilevazione della Violazione di Dati Personali – Canali interni  </a:t>
            </a:r>
            <a:r>
              <a:rPr lang="it-IT" sz="2400" b="1" dirty="0" smtClean="0"/>
              <a:t>3/5</a:t>
            </a:r>
            <a:r>
              <a:rPr lang="it-IT" sz="2400" b="1" dirty="0"/>
              <a:t/>
            </a:r>
            <a:br>
              <a:rPr lang="it-IT" sz="2400" b="1" dirty="0"/>
            </a:br>
            <a:endParaRPr lang="it-IT" sz="2400" dirty="0"/>
          </a:p>
        </p:txBody>
      </p:sp>
      <p:sp>
        <p:nvSpPr>
          <p:cNvPr id="3" name="Segnaposto contenuto 2"/>
          <p:cNvSpPr>
            <a:spLocks noGrp="1"/>
          </p:cNvSpPr>
          <p:nvPr>
            <p:ph idx="1"/>
          </p:nvPr>
        </p:nvSpPr>
        <p:spPr>
          <a:xfrm>
            <a:off x="939338" y="1612669"/>
            <a:ext cx="10076533" cy="4483331"/>
          </a:xfrm>
        </p:spPr>
        <p:txBody>
          <a:bodyPr>
            <a:normAutofit fontScale="92500" lnSpcReduction="20000"/>
          </a:bodyPr>
          <a:lstStyle/>
          <a:p>
            <a:r>
              <a:rPr lang="it-IT" dirty="0" smtClean="0">
                <a:solidFill>
                  <a:srgbClr val="FF0000"/>
                </a:solidFill>
              </a:rPr>
              <a:t>UOC </a:t>
            </a:r>
            <a:r>
              <a:rPr lang="it-IT" dirty="0">
                <a:solidFill>
                  <a:srgbClr val="FF0000"/>
                </a:solidFill>
              </a:rPr>
              <a:t>Sistemi Informativi </a:t>
            </a:r>
            <a:r>
              <a:rPr lang="it-IT" dirty="0"/>
              <a:t>mediante opportuni strumenti di monitoraggio di eventi di natura Software e ICT: tale monitoraggio include l’insieme delle attività di controllo finalizzate al rilevamento degli eventi tracciati dai sistemi informatici e dai sistemi di security ICT aziendale. Tali eventi relativi ai sistemi ICT sono sotto responsabilità e conseguentemente monitorati e gestiti </a:t>
            </a:r>
            <a:r>
              <a:rPr lang="it-IT" dirty="0" smtClean="0"/>
              <a:t>dall’UOC </a:t>
            </a:r>
            <a:r>
              <a:rPr lang="it-IT" dirty="0"/>
              <a:t>Sistemi Informativi e </a:t>
            </a:r>
            <a:r>
              <a:rPr lang="it-IT" dirty="0" smtClean="0"/>
              <a:t>dagli </a:t>
            </a:r>
            <a:r>
              <a:rPr lang="it-IT" dirty="0"/>
              <a:t>Amministratori di Sistema opportunamente incaricati.  In caso di rilievo di concreta, sospetta e/o avvenuta violazione dei dati personali relativi ai sistemi ICT aziendali, l'Amministratore di Sistema o il Soggetto Autorizzato al Trattamento dei Dati Personali autorizzato al monitoraggio degli eventi informatici deve immediatamente informare </a:t>
            </a:r>
            <a:r>
              <a:rPr lang="it-IT" dirty="0" smtClean="0"/>
              <a:t>l’UOC S. I., l’UPPD </a:t>
            </a:r>
            <a:r>
              <a:rPr lang="it-IT" dirty="0"/>
              <a:t>ed il </a:t>
            </a:r>
            <a:r>
              <a:rPr lang="it-IT" dirty="0" smtClean="0"/>
              <a:t>DPO </a:t>
            </a:r>
            <a:r>
              <a:rPr lang="it-IT" dirty="0"/>
              <a:t>mediante la compilazione dell’Allegato 1 – Modulo di documentazione interna della Violazione da inviare </a:t>
            </a:r>
            <a:r>
              <a:rPr lang="it-IT" dirty="0" smtClean="0"/>
              <a:t>all’indirizzo: </a:t>
            </a:r>
            <a:r>
              <a:rPr lang="it-IT" sz="2000" dirty="0" smtClean="0">
                <a:hlinkClick r:id="rId2"/>
              </a:rPr>
              <a:t>protocollogenerale@ausl.pe.it</a:t>
            </a:r>
            <a:endParaRPr lang="it-IT" dirty="0"/>
          </a:p>
          <a:p>
            <a:pPr lvl="0"/>
            <a:endParaRPr lang="it-IT" dirty="0"/>
          </a:p>
          <a:p>
            <a:pPr lvl="0"/>
            <a:r>
              <a:rPr lang="it-IT" dirty="0">
                <a:solidFill>
                  <a:srgbClr val="FF0000"/>
                </a:solidFill>
              </a:rPr>
              <a:t>UOC Ingegneria Clinica</a:t>
            </a:r>
            <a:r>
              <a:rPr lang="it-IT" dirty="0"/>
              <a:t>: in caso di rilievo di concreta, sospetta e/o avvenuta violazione dei dati personali trattati attraverso strumenti di ingegneria clinica, il SATD dell’Ingegneria Clinica deve immediatamente informare l’UOC </a:t>
            </a:r>
            <a:r>
              <a:rPr lang="it-IT" dirty="0" smtClean="0"/>
              <a:t>S.I</a:t>
            </a:r>
            <a:r>
              <a:rPr lang="it-IT" dirty="0"/>
              <a:t>, l’UPPD ed il </a:t>
            </a:r>
            <a:r>
              <a:rPr lang="it-IT" dirty="0" smtClean="0"/>
              <a:t>DPO </a:t>
            </a:r>
            <a:r>
              <a:rPr lang="it-IT" dirty="0"/>
              <a:t>mediante la compilazione dell’Allegato 1 – Modulo di documentazione - interna della Violazione da inviare all’indirizzo: </a:t>
            </a:r>
            <a:r>
              <a:rPr lang="it-IT" sz="2000" dirty="0">
                <a:hlinkClick r:id="rId2"/>
              </a:rPr>
              <a:t>protocollogenerale@ausl.pe.it</a:t>
            </a:r>
            <a:endParaRPr lang="it-IT" dirty="0"/>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21</a:t>
            </a:fld>
            <a:endParaRPr lang="it-IT"/>
          </a:p>
        </p:txBody>
      </p:sp>
    </p:spTree>
    <p:extLst>
      <p:ext uri="{BB962C8B-B14F-4D97-AF65-F5344CB8AC3E}">
        <p14:creationId xmlns:p14="http://schemas.microsoft.com/office/powerpoint/2010/main" val="2661171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200" b="1" dirty="0"/>
              <a:t>Rilevazione della Violazione di Dati Personali – Canali interni  </a:t>
            </a:r>
            <a:r>
              <a:rPr lang="it-IT" sz="2200" b="1" dirty="0" smtClean="0"/>
              <a:t>4/5</a:t>
            </a:r>
            <a:r>
              <a:rPr lang="it-IT" sz="2200" b="1" dirty="0"/>
              <a:t/>
            </a:r>
            <a:br>
              <a:rPr lang="it-IT" sz="2200" b="1" dirty="0"/>
            </a:br>
            <a:endParaRPr lang="it-IT" sz="2200" dirty="0"/>
          </a:p>
        </p:txBody>
      </p:sp>
      <p:sp>
        <p:nvSpPr>
          <p:cNvPr id="3" name="Segnaposto contenuto 2"/>
          <p:cNvSpPr>
            <a:spLocks noGrp="1"/>
          </p:cNvSpPr>
          <p:nvPr>
            <p:ph idx="1"/>
          </p:nvPr>
        </p:nvSpPr>
        <p:spPr/>
        <p:txBody>
          <a:bodyPr>
            <a:normAutofit fontScale="77500" lnSpcReduction="20000"/>
          </a:bodyPr>
          <a:lstStyle/>
          <a:p>
            <a:pPr lvl="0"/>
            <a:r>
              <a:rPr lang="it-IT" sz="4400" dirty="0">
                <a:solidFill>
                  <a:srgbClr val="FF0000"/>
                </a:solidFill>
              </a:rPr>
              <a:t>UOC Servizi Tecnici Manutentivi </a:t>
            </a:r>
            <a:r>
              <a:rPr lang="it-IT" sz="4400" dirty="0"/>
              <a:t>: in caso di rilievo di concreta, sospetta e/o avvenuta violazione dei dati personali trattati attraverso l’infrastruttura tecnica di supporto per il funzionamento delle attrezzature e dei servizi informatici, il SATD dei Servizi Tecnici Manutentivi deve immediatamente informare </a:t>
            </a:r>
            <a:r>
              <a:rPr lang="it-IT" sz="4400" dirty="0" smtClean="0"/>
              <a:t>l’UOC S. I., l’UPPD </a:t>
            </a:r>
            <a:r>
              <a:rPr lang="it-IT" sz="4400" dirty="0"/>
              <a:t>ed il </a:t>
            </a:r>
            <a:r>
              <a:rPr lang="it-IT" sz="4400" dirty="0" smtClean="0"/>
              <a:t>DPO </a:t>
            </a:r>
            <a:r>
              <a:rPr lang="it-IT" sz="4400" dirty="0"/>
              <a:t>mediante la compilazione dell’Allegato 1 – Modulo di documentazione interna della Violazione da inviare all’indirizzo: </a:t>
            </a:r>
            <a:r>
              <a:rPr lang="it-IT" sz="4400" dirty="0">
                <a:hlinkClick r:id="rId2"/>
              </a:rPr>
              <a:t>protocollogenerale@ausl.pe.it</a:t>
            </a:r>
            <a:endParaRPr lang="it-IT" sz="4400" dirty="0"/>
          </a:p>
          <a:p>
            <a:pPr marL="4572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22</a:t>
            </a:fld>
            <a:endParaRPr lang="it-IT"/>
          </a:p>
        </p:txBody>
      </p:sp>
    </p:spTree>
    <p:extLst>
      <p:ext uri="{BB962C8B-B14F-4D97-AF65-F5344CB8AC3E}">
        <p14:creationId xmlns:p14="http://schemas.microsoft.com/office/powerpoint/2010/main" val="3868073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t>Rilevazione della Violazione di Dati Personali – Canali interni  </a:t>
            </a:r>
            <a:r>
              <a:rPr lang="it-IT" sz="2400" b="1" dirty="0" smtClean="0"/>
              <a:t>5/5</a:t>
            </a:r>
            <a:r>
              <a:rPr lang="it-IT" sz="2400" b="1" dirty="0"/>
              <a:t/>
            </a:r>
            <a:br>
              <a:rPr lang="it-IT" sz="2400" b="1" dirty="0"/>
            </a:br>
            <a:endParaRPr lang="it-IT" sz="2400" dirty="0"/>
          </a:p>
        </p:txBody>
      </p:sp>
      <p:sp>
        <p:nvSpPr>
          <p:cNvPr id="3" name="Segnaposto contenuto 2"/>
          <p:cNvSpPr>
            <a:spLocks noGrp="1"/>
          </p:cNvSpPr>
          <p:nvPr>
            <p:ph idx="1"/>
          </p:nvPr>
        </p:nvSpPr>
        <p:spPr/>
        <p:txBody>
          <a:bodyPr/>
          <a:lstStyle/>
          <a:p>
            <a:pPr marL="45720" indent="0">
              <a:buNone/>
            </a:pPr>
            <a:r>
              <a:rPr lang="it-IT" b="1" dirty="0" smtClean="0">
                <a:solidFill>
                  <a:srgbClr val="FF0000"/>
                </a:solidFill>
              </a:rPr>
              <a:t>L’Ufficio Protocollo aziendale </a:t>
            </a:r>
            <a:r>
              <a:rPr lang="it-IT" dirty="0" smtClean="0"/>
              <a:t>una volta ricevuta la segnalazione dovrà provvedere a:</a:t>
            </a:r>
          </a:p>
          <a:p>
            <a:pPr marL="45720" indent="0">
              <a:buNone/>
            </a:pPr>
            <a:r>
              <a:rPr lang="it-IT" dirty="0" smtClean="0"/>
              <a:t>1. Acquisirla al Protocollo</a:t>
            </a:r>
          </a:p>
          <a:p>
            <a:pPr marL="45720" indent="0">
              <a:buNone/>
            </a:pPr>
            <a:r>
              <a:rPr lang="it-IT" dirty="0" smtClean="0"/>
              <a:t>2. Assegnarla alle seguenti U.O.:</a:t>
            </a:r>
          </a:p>
          <a:p>
            <a:pPr marL="731520" lvl="1" indent="-457200">
              <a:buFont typeface="+mj-lt"/>
              <a:buAutoNum type="alphaLcParenR"/>
            </a:pPr>
            <a:r>
              <a:rPr lang="it-IT" dirty="0" smtClean="0"/>
              <a:t>UOC Sistemi Informativi</a:t>
            </a:r>
          </a:p>
          <a:p>
            <a:pPr marL="731520" lvl="1" indent="-457200">
              <a:buFont typeface="+mj-lt"/>
              <a:buAutoNum type="alphaLcParenR"/>
            </a:pPr>
            <a:r>
              <a:rPr lang="it-IT" dirty="0" smtClean="0"/>
              <a:t>Ufficio Privacy e Protezione Dati</a:t>
            </a:r>
          </a:p>
          <a:p>
            <a:pPr marL="731520" lvl="1" indent="-457200">
              <a:buFont typeface="+mj-lt"/>
              <a:buAutoNum type="alphaLcParenR"/>
            </a:pPr>
            <a:r>
              <a:rPr lang="it-IT" dirty="0" smtClean="0"/>
              <a:t>Responsabile della protezione dei dati (DPO)</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23</a:t>
            </a:fld>
            <a:endParaRPr lang="it-IT"/>
          </a:p>
        </p:txBody>
      </p:sp>
    </p:spTree>
    <p:extLst>
      <p:ext uri="{BB962C8B-B14F-4D97-AF65-F5344CB8AC3E}">
        <p14:creationId xmlns:p14="http://schemas.microsoft.com/office/powerpoint/2010/main" val="3174257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87185"/>
          </a:xfrm>
        </p:spPr>
        <p:txBody>
          <a:bodyPr>
            <a:normAutofit fontScale="90000"/>
          </a:bodyPr>
          <a:lstStyle/>
          <a:p>
            <a:pPr algn="ctr"/>
            <a:r>
              <a:rPr lang="it-IT" sz="2200" b="1" dirty="0"/>
              <a:t>Rilevazione della Violazione di Dati Personali – Canali </a:t>
            </a:r>
            <a:r>
              <a:rPr lang="it-IT" sz="2200" b="1" dirty="0" smtClean="0"/>
              <a:t>esterni</a:t>
            </a:r>
            <a:r>
              <a:rPr lang="it-IT" sz="2200" b="1" dirty="0"/>
              <a:t/>
            </a:r>
            <a:br>
              <a:rPr lang="it-IT" sz="2200" b="1" dirty="0"/>
            </a:br>
            <a:endParaRPr lang="it-IT" sz="2200" dirty="0"/>
          </a:p>
        </p:txBody>
      </p:sp>
      <p:sp>
        <p:nvSpPr>
          <p:cNvPr id="3" name="Segnaposto contenuto 2"/>
          <p:cNvSpPr>
            <a:spLocks noGrp="1"/>
          </p:cNvSpPr>
          <p:nvPr>
            <p:ph idx="1"/>
          </p:nvPr>
        </p:nvSpPr>
        <p:spPr>
          <a:xfrm>
            <a:off x="1143000" y="1296785"/>
            <a:ext cx="9872871" cy="4799215"/>
          </a:xfrm>
        </p:spPr>
        <p:txBody>
          <a:bodyPr>
            <a:normAutofit lnSpcReduction="10000"/>
          </a:bodyPr>
          <a:lstStyle/>
          <a:p>
            <a:pPr marL="45720" indent="0">
              <a:buNone/>
            </a:pPr>
            <a:r>
              <a:rPr lang="it-IT" dirty="0"/>
              <a:t>Le segnalazioni di eventi anomali possono pervenire anche dell’esterno:</a:t>
            </a:r>
          </a:p>
          <a:p>
            <a:pPr lvl="0"/>
            <a:r>
              <a:rPr lang="it-IT" dirty="0">
                <a:solidFill>
                  <a:srgbClr val="FF0000"/>
                </a:solidFill>
              </a:rPr>
              <a:t>Segnalazione dall’interessato</a:t>
            </a:r>
            <a:r>
              <a:rPr lang="it-IT" dirty="0"/>
              <a:t>: l’interessato dal trattamento può effettuare una segnalazione anche in caso di semplice sospetto che i propri dati personali siano stati utilizzati in maniera fraudolenta da terzi o in generale che siano stati oggetto di violazione. In questi casi, l’interessato dovrà rivolgersi alla Asl  per la verifica di eventuali violazioni al seguente indirizzo di posta elettronica: </a:t>
            </a:r>
            <a:r>
              <a:rPr lang="it-IT" u="sng" dirty="0">
                <a:hlinkClick r:id="rId2"/>
              </a:rPr>
              <a:t>info.urp@ausl.pe.it</a:t>
            </a:r>
            <a:r>
              <a:rPr lang="it-IT" dirty="0"/>
              <a:t>  </a:t>
            </a:r>
          </a:p>
          <a:p>
            <a:pPr lvl="0"/>
            <a:r>
              <a:rPr lang="it-IT" dirty="0">
                <a:solidFill>
                  <a:srgbClr val="FF0000"/>
                </a:solidFill>
              </a:rPr>
              <a:t>Segnalazione dal Responsabile del Trattamento</a:t>
            </a:r>
            <a:r>
              <a:rPr lang="it-IT" dirty="0"/>
              <a:t>: il Responsabile del Trattamento, in caso si accorga di una concreta, potenziale o sospetta violazione dei dati personali, deve immediatamente informare la Asl di Pescara, nella persona del </a:t>
            </a:r>
            <a:r>
              <a:rPr lang="it-IT" dirty="0" smtClean="0"/>
              <a:t>SATD </a:t>
            </a:r>
            <a:r>
              <a:rPr lang="it-IT" dirty="0"/>
              <a:t>della possibile violazione; il Responsabile è tenuto ad assistere il SATD nell’informare le seguenti funzioni aziendali della Asl di Pescara: </a:t>
            </a:r>
            <a:r>
              <a:rPr lang="it-IT" dirty="0" smtClean="0"/>
              <a:t>UPPD, UOC S.I. </a:t>
            </a:r>
            <a:r>
              <a:rPr lang="it-IT" dirty="0"/>
              <a:t>ed il </a:t>
            </a:r>
            <a:r>
              <a:rPr lang="it-IT" dirty="0" smtClean="0"/>
              <a:t>DPO </a:t>
            </a:r>
            <a:r>
              <a:rPr lang="it-IT" dirty="0"/>
              <a:t>mediante la compilazione dell’Allegato 1 – Modulo di documentazione interna della Violazione da inviare all’indirizzo </a:t>
            </a:r>
            <a:r>
              <a:rPr lang="it-IT" sz="2000" dirty="0">
                <a:hlinkClick r:id="rId3"/>
              </a:rPr>
              <a:t>protocollogenerale@ausl.pe.it</a:t>
            </a:r>
            <a:endParaRPr lang="it-IT" dirty="0"/>
          </a:p>
          <a:p>
            <a:pPr lvl="0"/>
            <a:r>
              <a:rPr lang="it-IT" u="sng" dirty="0" smtClean="0"/>
              <a:t>Altri </a:t>
            </a:r>
            <a:r>
              <a:rPr lang="it-IT" u="sng" dirty="0"/>
              <a:t>canali di comunicazione: (es. media).</a:t>
            </a:r>
            <a:endParaRPr lang="it-IT" dirty="0"/>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24</a:t>
            </a:fld>
            <a:endParaRPr lang="it-IT"/>
          </a:p>
        </p:txBody>
      </p:sp>
    </p:spTree>
    <p:extLst>
      <p:ext uri="{BB962C8B-B14F-4D97-AF65-F5344CB8AC3E}">
        <p14:creationId xmlns:p14="http://schemas.microsoft.com/office/powerpoint/2010/main" val="1176194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dirty="0"/>
              <a:t>Gestione della violazione (Valutazione e Decisione)</a:t>
            </a:r>
            <a:r>
              <a:rPr lang="it-IT" sz="2800" dirty="0"/>
              <a:t/>
            </a:r>
            <a:br>
              <a:rPr lang="it-IT" sz="2800" dirty="0"/>
            </a:br>
            <a:endParaRPr lang="it-IT" sz="2800" dirty="0"/>
          </a:p>
        </p:txBody>
      </p:sp>
      <p:sp>
        <p:nvSpPr>
          <p:cNvPr id="3" name="Segnaposto contenuto 2"/>
          <p:cNvSpPr>
            <a:spLocks noGrp="1"/>
          </p:cNvSpPr>
          <p:nvPr>
            <p:ph idx="1"/>
          </p:nvPr>
        </p:nvSpPr>
        <p:spPr>
          <a:xfrm>
            <a:off x="1143000" y="1645920"/>
            <a:ext cx="9872871" cy="4450080"/>
          </a:xfrm>
        </p:spPr>
        <p:txBody>
          <a:bodyPr>
            <a:normAutofit lnSpcReduction="10000"/>
          </a:bodyPr>
          <a:lstStyle/>
          <a:p>
            <a:pPr marL="45720" indent="0">
              <a:buNone/>
            </a:pPr>
            <a:r>
              <a:rPr lang="it-IT" sz="3600" dirty="0" smtClean="0"/>
              <a:t>La </a:t>
            </a:r>
            <a:r>
              <a:rPr lang="it-IT" sz="3600" dirty="0"/>
              <a:t>gestione di una violazione dei dati personali è stata standardizzata in un processo suddiviso nelle seguenti quattro fasi:</a:t>
            </a:r>
          </a:p>
          <a:p>
            <a:pPr lvl="0"/>
            <a:r>
              <a:rPr lang="it-IT" sz="3600" dirty="0">
                <a:solidFill>
                  <a:srgbClr val="FFFF00"/>
                </a:solidFill>
              </a:rPr>
              <a:t>Analisi preliminare delle segnalazioni</a:t>
            </a:r>
            <a:r>
              <a:rPr lang="it-IT" sz="3600" dirty="0"/>
              <a:t>.</a:t>
            </a:r>
          </a:p>
          <a:p>
            <a:pPr lvl="0"/>
            <a:r>
              <a:rPr lang="it-IT" sz="3600" dirty="0" err="1">
                <a:solidFill>
                  <a:srgbClr val="C00000"/>
                </a:solidFill>
              </a:rPr>
              <a:t>Risk</a:t>
            </a:r>
            <a:r>
              <a:rPr lang="it-IT" sz="3600" dirty="0">
                <a:solidFill>
                  <a:srgbClr val="C00000"/>
                </a:solidFill>
              </a:rPr>
              <a:t> assessment, individuazione misure e contenimento della violazione</a:t>
            </a:r>
            <a:r>
              <a:rPr lang="it-IT" sz="3600" dirty="0"/>
              <a:t>.</a:t>
            </a:r>
          </a:p>
          <a:p>
            <a:pPr lvl="0"/>
            <a:r>
              <a:rPr lang="it-IT" sz="3600" dirty="0">
                <a:solidFill>
                  <a:srgbClr val="00B050"/>
                </a:solidFill>
              </a:rPr>
              <a:t>Notifica all’Autorità Garante</a:t>
            </a:r>
            <a:r>
              <a:rPr lang="it-IT" sz="3600" dirty="0"/>
              <a:t>.</a:t>
            </a:r>
          </a:p>
          <a:p>
            <a:pPr lvl="0"/>
            <a:r>
              <a:rPr lang="it-IT" sz="3600" dirty="0">
                <a:solidFill>
                  <a:srgbClr val="00B0F0"/>
                </a:solidFill>
              </a:rPr>
              <a:t>Comunicazione agli interessati</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25</a:t>
            </a:fld>
            <a:endParaRPr lang="it-IT"/>
          </a:p>
        </p:txBody>
      </p:sp>
    </p:spTree>
    <p:extLst>
      <p:ext uri="{BB962C8B-B14F-4D97-AF65-F5344CB8AC3E}">
        <p14:creationId xmlns:p14="http://schemas.microsoft.com/office/powerpoint/2010/main" val="25195896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Analisi preliminare delle segnalazioni 1/3</a:t>
            </a:r>
            <a:br>
              <a:rPr lang="it-IT" smtClean="0"/>
            </a:br>
            <a:endParaRPr lang="it-IT" dirty="0"/>
          </a:p>
        </p:txBody>
      </p:sp>
      <p:sp>
        <p:nvSpPr>
          <p:cNvPr id="3" name="Segnaposto contenuto 2"/>
          <p:cNvSpPr>
            <a:spLocks noGrp="1"/>
          </p:cNvSpPr>
          <p:nvPr>
            <p:ph idx="1"/>
          </p:nvPr>
        </p:nvSpPr>
        <p:spPr>
          <a:xfrm>
            <a:off x="1143000" y="1687484"/>
            <a:ext cx="9872871" cy="4408516"/>
          </a:xfrm>
        </p:spPr>
        <p:txBody>
          <a:bodyPr>
            <a:normAutofit fontScale="92500" lnSpcReduction="10000"/>
          </a:bodyPr>
          <a:lstStyle/>
          <a:p>
            <a:r>
              <a:rPr lang="it-IT" dirty="0" smtClean="0"/>
              <a:t>La struttura incaricata della valutazione delle segnalazioni di Violazioni di Dati Personali è il cosiddetto Team di Risposta alle Violazioni che effettuerà una </a:t>
            </a:r>
            <a:r>
              <a:rPr lang="it-IT" u="sng" dirty="0" smtClean="0"/>
              <a:t>analisi preliminare sulle informazioni</a:t>
            </a:r>
            <a:r>
              <a:rPr lang="it-IT" dirty="0" smtClean="0"/>
              <a:t> relative alla presunta violazione, raccolte attraverso l’apposito modulo (Allegato 1), avendo in tal modo un quadro strutturato sull’anomalia segnalata.</a:t>
            </a:r>
          </a:p>
          <a:p>
            <a:r>
              <a:rPr lang="it-IT" dirty="0" smtClean="0"/>
              <a:t>A seguito della ricezione della segnalazione, compilata utilizzando l’Allegato 1, il Titolare del trattamento, per il tramite dell’Ufficio Privacy, effettua la </a:t>
            </a:r>
            <a:r>
              <a:rPr lang="it-IT" u="sng" dirty="0" smtClean="0"/>
              <a:t>registrazione e l'identificazione univoca della segnalazione</a:t>
            </a:r>
            <a:r>
              <a:rPr lang="it-IT" dirty="0" smtClean="0"/>
              <a:t>, quindi, con il supporto del DPO, effettuerà una valutazione preliminare riguardante la possibile violazione occorsa, ciò al fine di stabilire se si sia effettivamente verificata un’ipotesi di Violazione (Data Breach) e se sia necessaria un’indagine più approfondita dell’accaduto, richiedendo il coinvolgimento diretto del Responsabile della Protezione Dati che avvierà la fase di </a:t>
            </a:r>
            <a:r>
              <a:rPr lang="it-IT" dirty="0" err="1" smtClean="0"/>
              <a:t>risk</a:t>
            </a:r>
            <a:r>
              <a:rPr lang="it-IT" dirty="0" smtClean="0"/>
              <a:t> assessment.</a:t>
            </a:r>
          </a:p>
          <a:p>
            <a:r>
              <a:rPr lang="it-IT" dirty="0" smtClean="0"/>
              <a:t>Nel caso in cui l’evento venga accertato come “falso positivo”, la procedura di verifica viene chiusa e l’evento viene comunque iscritto all’interno del Registro delle Violazioni (a cura del DPO con il supporto dell’Ufficio Privacy) nell’apposita sezione relativa agli eventi falsi positivi.</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26</a:t>
            </a:fld>
            <a:endParaRPr lang="it-IT"/>
          </a:p>
        </p:txBody>
      </p:sp>
    </p:spTree>
    <p:extLst>
      <p:ext uri="{BB962C8B-B14F-4D97-AF65-F5344CB8AC3E}">
        <p14:creationId xmlns:p14="http://schemas.microsoft.com/office/powerpoint/2010/main" val="36631739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Analisi preliminare delle segnalazioni </a:t>
            </a:r>
            <a:r>
              <a:rPr lang="it-IT" b="1" dirty="0" smtClean="0"/>
              <a:t>2/3</a:t>
            </a:r>
            <a:r>
              <a:rPr lang="it-IT" b="1" u="sng" dirty="0"/>
              <a:t/>
            </a:r>
            <a:br>
              <a:rPr lang="it-IT" b="1" u="sng" dirty="0"/>
            </a:br>
            <a:endParaRPr lang="it-IT" dirty="0"/>
          </a:p>
        </p:txBody>
      </p:sp>
      <p:sp>
        <p:nvSpPr>
          <p:cNvPr id="3" name="Segnaposto contenuto 2"/>
          <p:cNvSpPr>
            <a:spLocks noGrp="1"/>
          </p:cNvSpPr>
          <p:nvPr>
            <p:ph idx="1"/>
          </p:nvPr>
        </p:nvSpPr>
        <p:spPr/>
        <p:txBody>
          <a:bodyPr/>
          <a:lstStyle/>
          <a:p>
            <a:r>
              <a:rPr lang="it-IT" dirty="0"/>
              <a:t>Nel caso in cui la violazione venga accertata, il Team procede al recupero di quante più informazioni possibili relative alla violazione per la gestione dell’evento ed informa il Titolare del trattamento senza ingiustificato ritardo dopo essere venuto a conoscenza della violazione.</a:t>
            </a:r>
          </a:p>
          <a:p>
            <a:r>
              <a:rPr lang="it-IT" dirty="0" smtClean="0"/>
              <a:t>Al </a:t>
            </a:r>
            <a:r>
              <a:rPr lang="it-IT" dirty="0"/>
              <a:t>fine di una migliore valutazione in termini di impatto per i soggetti interessati, le valutazioni dovranno tenere conto di tali condizioni:</a:t>
            </a:r>
          </a:p>
          <a:p>
            <a:pPr lvl="0">
              <a:buFont typeface="Wingdings" panose="05000000000000000000" pitchFamily="2" charset="2"/>
              <a:buChar char="q"/>
            </a:pPr>
            <a:r>
              <a:rPr lang="it-IT" dirty="0" smtClean="0"/>
              <a:t> che </a:t>
            </a:r>
            <a:r>
              <a:rPr lang="it-IT" dirty="0"/>
              <a:t>si tratti di dati idonei a rivelare l’origine razziale o etnica, le opinioni politiche, le convinzioni religiose o filosofiche, l'appartenenza sindacale, nonché  dati genetici, dati relativi alla salute o dati relativi alla vita sessuale o a condanne penali e a reati o alle relative misure di sicurezza;</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27</a:t>
            </a:fld>
            <a:endParaRPr lang="it-IT"/>
          </a:p>
        </p:txBody>
      </p:sp>
    </p:spTree>
    <p:extLst>
      <p:ext uri="{BB962C8B-B14F-4D97-AF65-F5344CB8AC3E}">
        <p14:creationId xmlns:p14="http://schemas.microsoft.com/office/powerpoint/2010/main" val="1491495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37309"/>
          </a:xfrm>
        </p:spPr>
        <p:txBody>
          <a:bodyPr>
            <a:normAutofit fontScale="90000"/>
          </a:bodyPr>
          <a:lstStyle/>
          <a:p>
            <a:pPr algn="ctr"/>
            <a:r>
              <a:rPr lang="it-IT" sz="2400" b="1" dirty="0"/>
              <a:t>Analisi preliminare delle segnalazioni </a:t>
            </a:r>
            <a:r>
              <a:rPr lang="it-IT" sz="2400" b="1" dirty="0" smtClean="0"/>
              <a:t>3/3</a:t>
            </a:r>
            <a:r>
              <a:rPr lang="it-IT" sz="2400" b="1" u="sng" dirty="0"/>
              <a:t/>
            </a:r>
            <a:br>
              <a:rPr lang="it-IT" sz="2400" b="1" u="sng" dirty="0"/>
            </a:br>
            <a:endParaRPr lang="it-IT" sz="2400" dirty="0"/>
          </a:p>
        </p:txBody>
      </p:sp>
      <p:sp>
        <p:nvSpPr>
          <p:cNvPr id="3" name="Segnaposto contenuto 2"/>
          <p:cNvSpPr>
            <a:spLocks noGrp="1"/>
          </p:cNvSpPr>
          <p:nvPr>
            <p:ph idx="1"/>
          </p:nvPr>
        </p:nvSpPr>
        <p:spPr>
          <a:xfrm>
            <a:off x="490452" y="1363287"/>
            <a:ext cx="10525420" cy="4732713"/>
          </a:xfrm>
        </p:spPr>
        <p:txBody>
          <a:bodyPr>
            <a:normAutofit fontScale="62500" lnSpcReduction="20000"/>
          </a:bodyPr>
          <a:lstStyle/>
          <a:p>
            <a:pPr lvl="0">
              <a:buFont typeface="Wingdings" panose="05000000000000000000" pitchFamily="2" charset="2"/>
              <a:buChar char="q"/>
            </a:pPr>
            <a:r>
              <a:rPr lang="it-IT" sz="2600" dirty="0"/>
              <a:t>che si tratti di dati relativi a valutazione di aspetti personali, in particolare mediante l'analisi o la previsione di aspetti riguardanti il rendimento professionale, la situazione economica, la salute, le preferenze o gli interessi personali, l'affidabilità o il comportamento, l'ubicazione o gli spostamenti, al fine di creare o utilizzare profili personali;</a:t>
            </a:r>
          </a:p>
          <a:p>
            <a:pPr lvl="0">
              <a:buFont typeface="Wingdings" panose="05000000000000000000" pitchFamily="2" charset="2"/>
              <a:buChar char="q"/>
            </a:pPr>
            <a:r>
              <a:rPr lang="it-IT" sz="2600" dirty="0"/>
              <a:t>che si tratti di dati di persone fisiche vulnerabili, in particolare minori;</a:t>
            </a:r>
          </a:p>
          <a:p>
            <a:pPr lvl="0">
              <a:buFont typeface="Wingdings" panose="05000000000000000000" pitchFamily="2" charset="2"/>
              <a:buChar char="q"/>
            </a:pPr>
            <a:r>
              <a:rPr lang="it-IT" sz="2600" dirty="0"/>
              <a:t>che il trattamento riguardi una notevole quantità di Dati Personali;</a:t>
            </a:r>
          </a:p>
          <a:p>
            <a:pPr lvl="0">
              <a:buFont typeface="Wingdings" panose="05000000000000000000" pitchFamily="2" charset="2"/>
              <a:buChar char="q"/>
            </a:pPr>
            <a:r>
              <a:rPr lang="it-IT" sz="2600" dirty="0"/>
              <a:t>che il trattamento riguardi un vasto numero di Interessati.</a:t>
            </a:r>
          </a:p>
          <a:p>
            <a:pPr>
              <a:buFont typeface="Wingdings" panose="05000000000000000000" pitchFamily="2" charset="2"/>
              <a:buChar char="q"/>
            </a:pPr>
            <a:r>
              <a:rPr lang="it-IT" sz="2600" dirty="0"/>
              <a:t> </a:t>
            </a:r>
            <a:r>
              <a:rPr lang="it-IT" sz="2600" dirty="0" smtClean="0"/>
              <a:t>Nel </a:t>
            </a:r>
            <a:r>
              <a:rPr lang="it-IT" sz="2600" dirty="0"/>
              <a:t>caso in cui si individuasse una possibile violazione di dati contenuti in un sistema informatico (ICT), </a:t>
            </a:r>
            <a:r>
              <a:rPr lang="it-IT" sz="2600" dirty="0" smtClean="0"/>
              <a:t>il Responsabile dell’UOC S.I. </a:t>
            </a:r>
            <a:r>
              <a:rPr lang="it-IT" sz="2600" dirty="0"/>
              <a:t>inoltrerà la segnalazione, oltre al </a:t>
            </a:r>
            <a:r>
              <a:rPr lang="it-IT" sz="2600" dirty="0" smtClean="0"/>
              <a:t>DPO, </a:t>
            </a:r>
            <a:r>
              <a:rPr lang="it-IT" sz="2600" dirty="0"/>
              <a:t>anche all'Amministratore di Sistema di competenza per effettuare una istruttoria e le valutazioni in merito all'accaduto.</a:t>
            </a:r>
          </a:p>
          <a:p>
            <a:pPr marL="45720" indent="0">
              <a:buNone/>
            </a:pPr>
            <a:r>
              <a:rPr lang="it-IT" sz="2600" dirty="0"/>
              <a:t>Detta valutazione iniziale sarà effettuata attraverso l’esame delle informazioni riportate nell’Allegato 1, quali:</a:t>
            </a:r>
          </a:p>
          <a:p>
            <a:pPr>
              <a:buFont typeface="Wingdings" panose="05000000000000000000" pitchFamily="2" charset="2"/>
              <a:buChar char="q"/>
            </a:pPr>
            <a:r>
              <a:rPr lang="it-IT" sz="2600" dirty="0" smtClean="0"/>
              <a:t>la </a:t>
            </a:r>
            <a:r>
              <a:rPr lang="it-IT" sz="2600" dirty="0"/>
              <a:t>data di scoperta della violazione (tempestività);</a:t>
            </a:r>
          </a:p>
          <a:p>
            <a:pPr>
              <a:buFont typeface="Wingdings" panose="05000000000000000000" pitchFamily="2" charset="2"/>
              <a:buChar char="q"/>
            </a:pPr>
            <a:r>
              <a:rPr lang="it-IT" sz="2600" dirty="0" smtClean="0"/>
              <a:t>il </a:t>
            </a:r>
            <a:r>
              <a:rPr lang="it-IT" sz="2600" dirty="0"/>
              <a:t>soggetto che è venuto a conoscenza della violazione;</a:t>
            </a:r>
          </a:p>
          <a:p>
            <a:pPr>
              <a:buFont typeface="Wingdings" panose="05000000000000000000" pitchFamily="2" charset="2"/>
              <a:buChar char="q"/>
            </a:pPr>
            <a:r>
              <a:rPr lang="it-IT" sz="2600" dirty="0" smtClean="0"/>
              <a:t>la </a:t>
            </a:r>
            <a:r>
              <a:rPr lang="it-IT" sz="2600" dirty="0"/>
              <a:t>descrizione dell’incidente (natura della violazione e dei dati coinvolti);</a:t>
            </a:r>
          </a:p>
          <a:p>
            <a:pPr>
              <a:buFont typeface="Wingdings" panose="05000000000000000000" pitchFamily="2" charset="2"/>
              <a:buChar char="q"/>
            </a:pPr>
            <a:r>
              <a:rPr lang="it-IT" sz="2600" dirty="0" smtClean="0"/>
              <a:t> </a:t>
            </a:r>
            <a:r>
              <a:rPr lang="it-IT" sz="2600" dirty="0"/>
              <a:t>le categorie e il numero approssimativo degli interessati coinvolti nella violazione;</a:t>
            </a:r>
          </a:p>
          <a:p>
            <a:pPr>
              <a:buFont typeface="Wingdings" panose="05000000000000000000" pitchFamily="2" charset="2"/>
              <a:buChar char="q"/>
            </a:pPr>
            <a:r>
              <a:rPr lang="it-IT" sz="2600" dirty="0" smtClean="0"/>
              <a:t> </a:t>
            </a:r>
            <a:r>
              <a:rPr lang="it-IT" sz="2600" dirty="0"/>
              <a:t>la descrizione di eventuali azioni già poste in essere.</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28</a:t>
            </a:fld>
            <a:endParaRPr lang="it-IT"/>
          </a:p>
        </p:txBody>
      </p:sp>
    </p:spTree>
    <p:extLst>
      <p:ext uri="{BB962C8B-B14F-4D97-AF65-F5344CB8AC3E}">
        <p14:creationId xmlns:p14="http://schemas.microsoft.com/office/powerpoint/2010/main" val="26768844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95498"/>
          </a:xfrm>
        </p:spPr>
        <p:txBody>
          <a:bodyPr>
            <a:normAutofit fontScale="90000"/>
          </a:bodyPr>
          <a:lstStyle/>
          <a:p>
            <a:pPr algn="ctr"/>
            <a:r>
              <a:rPr lang="it-IT" sz="2800" b="1" dirty="0"/>
              <a:t>Azioni di Contenimento</a:t>
            </a:r>
            <a:r>
              <a:rPr lang="it-IT" b="1" i="1" dirty="0"/>
              <a:t/>
            </a:r>
            <a:br>
              <a:rPr lang="it-IT" b="1" i="1" dirty="0"/>
            </a:br>
            <a:endParaRPr lang="it-IT" dirty="0"/>
          </a:p>
        </p:txBody>
      </p:sp>
      <p:sp>
        <p:nvSpPr>
          <p:cNvPr id="3" name="Segnaposto contenuto 2"/>
          <p:cNvSpPr>
            <a:spLocks noGrp="1"/>
          </p:cNvSpPr>
          <p:nvPr>
            <p:ph idx="1"/>
          </p:nvPr>
        </p:nvSpPr>
        <p:spPr>
          <a:xfrm>
            <a:off x="1143000" y="1305098"/>
            <a:ext cx="9872871" cy="4790902"/>
          </a:xfrm>
        </p:spPr>
        <p:txBody>
          <a:bodyPr>
            <a:normAutofit lnSpcReduction="10000"/>
          </a:bodyPr>
          <a:lstStyle/>
          <a:p>
            <a:pPr marL="45720" indent="0">
              <a:buNone/>
            </a:pPr>
            <a:r>
              <a:rPr lang="it-IT" dirty="0"/>
              <a:t>Alcune best </a:t>
            </a:r>
            <a:r>
              <a:rPr lang="it-IT" dirty="0" err="1"/>
              <a:t>practices</a:t>
            </a:r>
            <a:r>
              <a:rPr lang="it-IT" dirty="0"/>
              <a:t> da attuare come primo approccio alle violazioni sono quelle elencate di seguito (nel caso di eventi che coinvolgano sistemi ICT); tali best </a:t>
            </a:r>
            <a:r>
              <a:rPr lang="it-IT" dirty="0" err="1"/>
              <a:t>practices</a:t>
            </a:r>
            <a:r>
              <a:rPr lang="it-IT" dirty="0"/>
              <a:t> non sono esaustive dell’attività da mettere in pratica ma costituiscono un buon punto di partenza:</a:t>
            </a:r>
          </a:p>
          <a:p>
            <a:pPr lvl="0"/>
            <a:r>
              <a:rPr lang="it-IT" dirty="0">
                <a:solidFill>
                  <a:srgbClr val="FFFF00"/>
                </a:solidFill>
              </a:rPr>
              <a:t>Contenere i dispositivi compromessi mettendoli offline</a:t>
            </a:r>
            <a:r>
              <a:rPr lang="it-IT" dirty="0"/>
              <a:t>.</a:t>
            </a:r>
          </a:p>
          <a:p>
            <a:pPr lvl="0"/>
            <a:r>
              <a:rPr lang="it-IT" dirty="0">
                <a:solidFill>
                  <a:srgbClr val="00B050"/>
                </a:solidFill>
              </a:rPr>
              <a:t>Censire i dispositivi (informatici e/o di ingegneria clinica) che sono state violati</a:t>
            </a:r>
            <a:r>
              <a:rPr lang="it-IT" dirty="0"/>
              <a:t>. </a:t>
            </a:r>
          </a:p>
          <a:p>
            <a:pPr lvl="0"/>
            <a:r>
              <a:rPr lang="it-IT" dirty="0">
                <a:solidFill>
                  <a:srgbClr val="00B0F0"/>
                </a:solidFill>
              </a:rPr>
              <a:t>Individuare quali vulnerabilità siano state sfruttate per violare i dispositivi ed eventualmente gli apparati di rete</a:t>
            </a:r>
            <a:r>
              <a:rPr lang="it-IT" dirty="0"/>
              <a:t>.</a:t>
            </a:r>
          </a:p>
          <a:p>
            <a:pPr lvl="0"/>
            <a:r>
              <a:rPr lang="it-IT" dirty="0">
                <a:solidFill>
                  <a:srgbClr val="0070C0"/>
                </a:solidFill>
              </a:rPr>
              <a:t>Raccogliere evidenze per il Garante in modo tale da dimostrare quali misure siano state impiegate e quali azioni siano state attuate durante l’evento</a:t>
            </a:r>
            <a:r>
              <a:rPr lang="it-IT" dirty="0"/>
              <a:t>.</a:t>
            </a:r>
          </a:p>
          <a:p>
            <a:pPr lvl="0"/>
            <a:r>
              <a:rPr lang="it-IT" dirty="0">
                <a:solidFill>
                  <a:srgbClr val="002060"/>
                </a:solidFill>
              </a:rPr>
              <a:t>Ripristinare i sistemi e le reti</a:t>
            </a:r>
            <a:r>
              <a:rPr lang="it-IT" dirty="0"/>
              <a:t>.</a:t>
            </a:r>
          </a:p>
          <a:p>
            <a:r>
              <a:rPr lang="it-IT" dirty="0">
                <a:solidFill>
                  <a:srgbClr val="7030A0"/>
                </a:solidFill>
              </a:rPr>
              <a:t>Integrare le informazioni raccolte per individuare nuove misure al fine di stabilire un nuovo piano per far sì che l’incidente non avvenga in futuro</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29</a:t>
            </a:fld>
            <a:endParaRPr lang="it-IT"/>
          </a:p>
        </p:txBody>
      </p:sp>
    </p:spTree>
    <p:extLst>
      <p:ext uri="{BB962C8B-B14F-4D97-AF65-F5344CB8AC3E}">
        <p14:creationId xmlns:p14="http://schemas.microsoft.com/office/powerpoint/2010/main" val="398999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99061" y="307570"/>
            <a:ext cx="9144000" cy="349135"/>
          </a:xfrm>
        </p:spPr>
        <p:txBody>
          <a:bodyPr>
            <a:normAutofit fontScale="90000"/>
          </a:bodyPr>
          <a:lstStyle/>
          <a:p>
            <a:r>
              <a:rPr lang="it-IT" sz="3200" cap="none" dirty="0" smtClean="0"/>
              <a:t>definizioni</a:t>
            </a:r>
            <a:endParaRPr lang="it-IT" sz="3200" cap="none" dirty="0"/>
          </a:p>
        </p:txBody>
      </p:sp>
      <p:sp>
        <p:nvSpPr>
          <p:cNvPr id="3" name="Sottotitolo 2"/>
          <p:cNvSpPr>
            <a:spLocks noGrp="1"/>
          </p:cNvSpPr>
          <p:nvPr>
            <p:ph type="subTitle" idx="1"/>
          </p:nvPr>
        </p:nvSpPr>
        <p:spPr>
          <a:xfrm>
            <a:off x="847899" y="656706"/>
            <a:ext cx="10260676" cy="5636028"/>
          </a:xfrm>
        </p:spPr>
        <p:txBody>
          <a:bodyPr>
            <a:normAutofit fontScale="92500" lnSpcReduction="20000"/>
          </a:bodyPr>
          <a:lstStyle/>
          <a:p>
            <a:r>
              <a:rPr lang="it-IT" b="1" dirty="0"/>
              <a:t>«</a:t>
            </a:r>
            <a:r>
              <a:rPr lang="it-IT" b="1" dirty="0">
                <a:solidFill>
                  <a:srgbClr val="FFFF00"/>
                </a:solidFill>
              </a:rPr>
              <a:t>dato personale</a:t>
            </a:r>
            <a:r>
              <a:rPr lang="it-IT" b="1" dirty="0"/>
              <a:t>»</a:t>
            </a:r>
            <a:r>
              <a:rPr lang="it-IT" dirty="0"/>
              <a:t>: qualsiasi informazione riguardante una persona fisica identificata o identificabile («interessato»); si considera identificabile la persona fisica che può essere identificata, direttamente o indirettamente, con particolare riferimento a un identificativo come il nome, un numero di identificazione, dati relativi all'ubicazione, un identificativo online o a uno o più elementi caratteristici della sua identità fisica, fisiologica, genetica, psichica, economica, culturale o sociale;</a:t>
            </a:r>
          </a:p>
          <a:p>
            <a:r>
              <a:rPr lang="it-IT" b="1" dirty="0"/>
              <a:t>«</a:t>
            </a:r>
            <a:r>
              <a:rPr lang="it-IT" b="1" dirty="0">
                <a:solidFill>
                  <a:srgbClr val="FFFF00"/>
                </a:solidFill>
              </a:rPr>
              <a:t>trattamento</a:t>
            </a:r>
            <a:r>
              <a:rPr lang="it-IT" b="1" dirty="0"/>
              <a:t>»</a:t>
            </a:r>
            <a:r>
              <a:rPr lang="it-IT" dirty="0"/>
              <a:t>: qualsiasi operazione o insieme di operazioni, compiute con o senza l'ausilio di processi automatizzati e applicate a dati personali o insiemi di dati personali, come la raccolta, la registrazione, l'organizzazione, la strutturazione, la conservazione, l'adattamento o la modifica, l'estrazione, la consultazione, l'uso, la comunicazione mediante trasmissione, diffusione o qualsiasi altra forma di messa a disposizione, il raffronto o l'interconnessione, la limitazione, la cancellazione o la </a:t>
            </a:r>
            <a:r>
              <a:rPr lang="it-IT" dirty="0" smtClean="0"/>
              <a:t>distruzione;</a:t>
            </a:r>
          </a:p>
          <a:p>
            <a:r>
              <a:rPr lang="it-IT" dirty="0" smtClean="0"/>
              <a:t>Per  «</a:t>
            </a:r>
            <a:r>
              <a:rPr lang="it-IT" b="1" dirty="0" smtClean="0">
                <a:solidFill>
                  <a:srgbClr val="FFFF00"/>
                </a:solidFill>
              </a:rPr>
              <a:t>Violazione di Dati Personali</a:t>
            </a:r>
            <a:r>
              <a:rPr lang="it-IT" dirty="0" smtClean="0"/>
              <a:t>» ( “Data Breach”) si intende </a:t>
            </a:r>
            <a:r>
              <a:rPr lang="it-IT" i="1" dirty="0" smtClean="0"/>
              <a:t>la violazione di sicurezza che comporta accidentalmente o in modo illecito:</a:t>
            </a:r>
          </a:p>
          <a:p>
            <a:pPr marL="342900" indent="-342900" algn="just">
              <a:buFontTx/>
              <a:buChar char="-"/>
            </a:pPr>
            <a:r>
              <a:rPr lang="it-IT" i="1" dirty="0" smtClean="0"/>
              <a:t>la </a:t>
            </a:r>
            <a:r>
              <a:rPr lang="it-IT" i="1" dirty="0"/>
              <a:t>distruzione, </a:t>
            </a:r>
            <a:endParaRPr lang="it-IT" i="1" dirty="0" smtClean="0"/>
          </a:p>
          <a:p>
            <a:pPr marL="342900" indent="-342900" algn="just">
              <a:buFontTx/>
              <a:buChar char="-"/>
            </a:pPr>
            <a:r>
              <a:rPr lang="it-IT" i="1" dirty="0" smtClean="0"/>
              <a:t>- la </a:t>
            </a:r>
            <a:r>
              <a:rPr lang="it-IT" i="1" dirty="0"/>
              <a:t>perdita, </a:t>
            </a:r>
            <a:endParaRPr lang="it-IT" i="1" dirty="0" smtClean="0"/>
          </a:p>
          <a:p>
            <a:pPr marL="342900" indent="-342900" algn="just">
              <a:buFontTx/>
              <a:buChar char="-"/>
            </a:pPr>
            <a:r>
              <a:rPr lang="it-IT" i="1" dirty="0" smtClean="0"/>
              <a:t>la </a:t>
            </a:r>
            <a:r>
              <a:rPr lang="it-IT" i="1" dirty="0"/>
              <a:t>modifica, </a:t>
            </a:r>
            <a:endParaRPr lang="it-IT" i="1" dirty="0" smtClean="0"/>
          </a:p>
          <a:p>
            <a:pPr marL="342900" indent="-342900" algn="just">
              <a:buFontTx/>
              <a:buChar char="-"/>
            </a:pPr>
            <a:r>
              <a:rPr lang="it-IT" i="1" dirty="0" smtClean="0"/>
              <a:t>la </a:t>
            </a:r>
            <a:r>
              <a:rPr lang="it-IT" i="1" dirty="0"/>
              <a:t>divulgazione non autorizzata o </a:t>
            </a:r>
            <a:endParaRPr lang="it-IT" i="1" dirty="0" smtClean="0"/>
          </a:p>
          <a:p>
            <a:pPr marL="342900" indent="-342900" algn="just">
              <a:buFontTx/>
              <a:buChar char="-"/>
            </a:pPr>
            <a:r>
              <a:rPr lang="it-IT" i="1" dirty="0" smtClean="0"/>
              <a:t>l'accesso </a:t>
            </a:r>
            <a:r>
              <a:rPr lang="it-IT" i="1" dirty="0"/>
              <a:t>ai dati personali trasmessi, conservati o comunque trattati</a:t>
            </a:r>
            <a:r>
              <a:rPr lang="it-IT" dirty="0"/>
              <a:t>.</a:t>
            </a:r>
          </a:p>
          <a:p>
            <a:pPr algn="just"/>
            <a:endParaRPr lang="it-IT" dirty="0"/>
          </a:p>
          <a:p>
            <a:pPr algn="just"/>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a:t>
            </a:fld>
            <a:endParaRPr lang="it-IT"/>
          </a:p>
        </p:txBody>
      </p:sp>
    </p:spTree>
    <p:extLst>
      <p:ext uri="{BB962C8B-B14F-4D97-AF65-F5344CB8AC3E}">
        <p14:creationId xmlns:p14="http://schemas.microsoft.com/office/powerpoint/2010/main" val="38856516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86938"/>
          </a:xfrm>
        </p:spPr>
        <p:txBody>
          <a:bodyPr>
            <a:normAutofit fontScale="90000"/>
          </a:bodyPr>
          <a:lstStyle/>
          <a:p>
            <a:pPr algn="ctr"/>
            <a:r>
              <a:rPr lang="it-IT" sz="2800" b="1" dirty="0" err="1"/>
              <a:t>Risk</a:t>
            </a:r>
            <a:r>
              <a:rPr lang="it-IT" sz="2800" b="1" dirty="0"/>
              <a:t> assessment e individuazione delle </a:t>
            </a:r>
            <a:r>
              <a:rPr lang="it-IT" sz="2800" b="1" dirty="0" smtClean="0"/>
              <a:t>misure 1/2</a:t>
            </a:r>
            <a:r>
              <a:rPr lang="it-IT" sz="2800" b="1" dirty="0"/>
              <a:t/>
            </a:r>
            <a:br>
              <a:rPr lang="it-IT" sz="2800" b="1" dirty="0"/>
            </a:br>
            <a:endParaRPr lang="it-IT" sz="2800" dirty="0"/>
          </a:p>
        </p:txBody>
      </p:sp>
      <p:sp>
        <p:nvSpPr>
          <p:cNvPr id="3" name="Segnaposto contenuto 2"/>
          <p:cNvSpPr>
            <a:spLocks noGrp="1"/>
          </p:cNvSpPr>
          <p:nvPr>
            <p:ph idx="1"/>
          </p:nvPr>
        </p:nvSpPr>
        <p:spPr>
          <a:xfrm>
            <a:off x="847898" y="1396538"/>
            <a:ext cx="10167973" cy="4699462"/>
          </a:xfrm>
        </p:spPr>
        <p:txBody>
          <a:bodyPr>
            <a:normAutofit lnSpcReduction="10000"/>
          </a:bodyPr>
          <a:lstStyle/>
          <a:p>
            <a:pPr marL="45720" indent="0">
              <a:buNone/>
            </a:pPr>
            <a:r>
              <a:rPr lang="it-IT" sz="2800" dirty="0"/>
              <a:t>A termine della fase di valutazione preliminare, nel caso si stabilisca che una possibile violazione è effettivamente avvenuta, l’Ufficio Privacy unitamente al </a:t>
            </a:r>
            <a:r>
              <a:rPr lang="it-IT" sz="2800" dirty="0" smtClean="0"/>
              <a:t>DPO </a:t>
            </a:r>
            <a:r>
              <a:rPr lang="it-IT" sz="2800" dirty="0"/>
              <a:t>ed al Direttore </a:t>
            </a:r>
            <a:r>
              <a:rPr lang="it-IT" sz="2800" dirty="0" smtClean="0"/>
              <a:t>dell’UOC S.I., </a:t>
            </a:r>
            <a:r>
              <a:rPr lang="it-IT" sz="2800" dirty="0"/>
              <a:t>(in caso di </a:t>
            </a:r>
            <a:r>
              <a:rPr lang="it-IT" sz="2800" i="1" dirty="0"/>
              <a:t>violazioni informatiche</a:t>
            </a:r>
            <a:r>
              <a:rPr lang="it-IT" sz="2800" dirty="0"/>
              <a:t> anche all'Amministratore di sistema di competenza), stabiliscono congiuntamente:</a:t>
            </a:r>
          </a:p>
          <a:p>
            <a:pPr lvl="0"/>
            <a:r>
              <a:rPr lang="it-IT" sz="2800" u="sng" dirty="0"/>
              <a:t>le opportune misure correttive e di protezione che possano limitare i danni che la violazione potrebbe causare </a:t>
            </a:r>
            <a:r>
              <a:rPr lang="it-IT" sz="2800" dirty="0"/>
              <a:t>(i.e. riparazione fisica di strumentazione; utilizzo dei file di back up per recuperare dati persi o danneggiati; isolamento/chiusura di un settore compromesso della rete; cambio dei codici di accesso, </a:t>
            </a:r>
            <a:r>
              <a:rPr lang="it-IT" sz="2800" i="1" dirty="0"/>
              <a:t>ecc.</a:t>
            </a:r>
            <a:r>
              <a:rPr lang="it-IT" sz="2800" dirty="0"/>
              <a:t>);</a:t>
            </a:r>
          </a:p>
          <a:p>
            <a:pPr lvl="0"/>
            <a:r>
              <a:rPr lang="it-IT" sz="2800" u="sng" dirty="0"/>
              <a:t>le modalità e le tempistiche di suddette misure, individuando gli attori e i compiti per limitare la violazione</a:t>
            </a:r>
            <a:r>
              <a:rPr lang="it-IT" sz="2800" dirty="0"/>
              <a:t>;</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30</a:t>
            </a:fld>
            <a:endParaRPr lang="it-IT"/>
          </a:p>
        </p:txBody>
      </p:sp>
    </p:spTree>
    <p:extLst>
      <p:ext uri="{BB962C8B-B14F-4D97-AF65-F5344CB8AC3E}">
        <p14:creationId xmlns:p14="http://schemas.microsoft.com/office/powerpoint/2010/main" val="1362926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62247"/>
          </a:xfrm>
        </p:spPr>
        <p:txBody>
          <a:bodyPr>
            <a:normAutofit fontScale="90000"/>
          </a:bodyPr>
          <a:lstStyle/>
          <a:p>
            <a:pPr algn="ctr"/>
            <a:r>
              <a:rPr lang="it-IT" sz="2800" b="1" dirty="0" err="1"/>
              <a:t>Risk</a:t>
            </a:r>
            <a:r>
              <a:rPr lang="it-IT" sz="2800" b="1" dirty="0"/>
              <a:t> assessment e individuazione delle </a:t>
            </a:r>
            <a:r>
              <a:rPr lang="it-IT" sz="2800" b="1" dirty="0" smtClean="0"/>
              <a:t>misure 2/2</a:t>
            </a:r>
            <a:r>
              <a:rPr lang="it-IT" sz="2800" b="1" u="sng" dirty="0"/>
              <a:t/>
            </a:r>
            <a:br>
              <a:rPr lang="it-IT" sz="2800" b="1" u="sng" dirty="0"/>
            </a:br>
            <a:endParaRPr lang="it-IT" sz="2800" dirty="0"/>
          </a:p>
        </p:txBody>
      </p:sp>
      <p:sp>
        <p:nvSpPr>
          <p:cNvPr id="3" name="Segnaposto contenuto 2"/>
          <p:cNvSpPr>
            <a:spLocks noGrp="1"/>
          </p:cNvSpPr>
          <p:nvPr>
            <p:ph idx="1"/>
          </p:nvPr>
        </p:nvSpPr>
        <p:spPr>
          <a:xfrm>
            <a:off x="897776" y="1354975"/>
            <a:ext cx="10118096" cy="4741025"/>
          </a:xfrm>
        </p:spPr>
        <p:txBody>
          <a:bodyPr>
            <a:normAutofit fontScale="92500" lnSpcReduction="10000"/>
          </a:bodyPr>
          <a:lstStyle/>
          <a:p>
            <a:pPr lvl="0"/>
            <a:r>
              <a:rPr lang="it-IT" u="sng" dirty="0"/>
              <a:t>se la violazione ricade nei casi in cui è necessario notificare all’Autorità Garante per la Protezione dei dati personali </a:t>
            </a:r>
            <a:r>
              <a:rPr lang="it-IT" dirty="0"/>
              <a:t>(ove sia probabile che la violazione presenti un rischio per i diritti e le libertà delle persone fisiche);</a:t>
            </a:r>
          </a:p>
          <a:p>
            <a:pPr lvl="0"/>
            <a:r>
              <a:rPr lang="it-IT" u="sng" dirty="0"/>
              <a:t>se l'entità della violazione necessiti di comunicare l'accadimento agli interessati </a:t>
            </a:r>
            <a:r>
              <a:rPr lang="it-IT" dirty="0"/>
              <a:t>(ove la violazione presenti un elevato rischio per i diritti e le libertà delle persone fisiche).</a:t>
            </a:r>
          </a:p>
          <a:p>
            <a:pPr>
              <a:buFont typeface="Wingdings" panose="05000000000000000000" pitchFamily="2" charset="2"/>
              <a:buChar char="ü"/>
            </a:pPr>
            <a:r>
              <a:rPr lang="it-IT" dirty="0" smtClean="0"/>
              <a:t>Al </a:t>
            </a:r>
            <a:r>
              <a:rPr lang="it-IT" dirty="0"/>
              <a:t>fine di individuare la necessità di notificazione all’Autorità Garante e di comunicazione agli interessati, il Responsabile delle Protezione dati, l’Ufficio Privacy ed il Direttore </a:t>
            </a:r>
            <a:r>
              <a:rPr lang="it-IT" dirty="0" smtClean="0"/>
              <a:t>dell’UOC S. I. </a:t>
            </a:r>
            <a:r>
              <a:rPr lang="it-IT" dirty="0"/>
              <a:t>valuteranno la gravità della violazione utilizzando un modello standardizzato, come da Modulo di valutazione del Rischio connesso al Data </a:t>
            </a:r>
            <a:r>
              <a:rPr lang="it-IT" dirty="0" smtClean="0"/>
              <a:t>Breach, </a:t>
            </a:r>
            <a:r>
              <a:rPr lang="it-IT" dirty="0"/>
              <a:t>secondo le indicazioni di cui all’art. 33 GDPR </a:t>
            </a:r>
          </a:p>
          <a:p>
            <a:pPr>
              <a:buFont typeface="Wingdings" panose="05000000000000000000" pitchFamily="2" charset="2"/>
              <a:buChar char="ü"/>
            </a:pPr>
            <a:r>
              <a:rPr lang="it-IT" dirty="0"/>
              <a:t>Si precisa che gli obblighi di notifica all’Autorità di Controllo scaturiscono dal superamento di una soglia di rischio tale da risultare </a:t>
            </a:r>
            <a:r>
              <a:rPr lang="it-IT" i="1" dirty="0"/>
              <a:t>non trascurabile</a:t>
            </a:r>
            <a:r>
              <a:rPr lang="it-IT" dirty="0"/>
              <a:t> ( ...</a:t>
            </a:r>
            <a:r>
              <a:rPr lang="it-IT" i="1" dirty="0"/>
              <a:t>improbabile che la violazione presenti un rischio</a:t>
            </a:r>
            <a:r>
              <a:rPr lang="it-IT" dirty="0"/>
              <a:t>... ); l’art. 34 GDPR prevede, invece, che l’obbligo di comunicazione agli interessati sia innescato dal superamento di un rischio elevato</a:t>
            </a:r>
            <a:r>
              <a:rPr lang="it-IT" dirty="0" smtClean="0"/>
              <a:t>.</a:t>
            </a:r>
          </a:p>
          <a:p>
            <a:pPr>
              <a:buFont typeface="Wingdings" panose="05000000000000000000" pitchFamily="2" charset="2"/>
              <a:buChar char="ü"/>
            </a:pPr>
            <a:r>
              <a:rPr lang="it-IT" dirty="0" smtClean="0">
                <a:solidFill>
                  <a:srgbClr val="FF0000"/>
                </a:solidFill>
              </a:rPr>
              <a:t>La decisione se notificare o meno la violazione al Garante compete esclusivamente al titolare (ASL Pescara).</a:t>
            </a:r>
            <a:endParaRPr lang="it-IT" dirty="0">
              <a:solidFill>
                <a:srgbClr val="FF0000"/>
              </a:solidFill>
            </a:endParaRP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31</a:t>
            </a:fld>
            <a:endParaRPr lang="it-IT"/>
          </a:p>
        </p:txBody>
      </p:sp>
    </p:spTree>
    <p:extLst>
      <p:ext uri="{BB962C8B-B14F-4D97-AF65-F5344CB8AC3E}">
        <p14:creationId xmlns:p14="http://schemas.microsoft.com/office/powerpoint/2010/main" val="3691755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100" b="1" dirty="0"/>
              <a:t>Notifica all’Autorità Garante competente</a:t>
            </a:r>
            <a:r>
              <a:rPr lang="it-IT" b="1" u="sng" dirty="0"/>
              <a:t/>
            </a:r>
            <a:br>
              <a:rPr lang="it-IT" b="1" u="sng" dirty="0"/>
            </a:br>
            <a:endParaRPr lang="it-IT" dirty="0"/>
          </a:p>
        </p:txBody>
      </p:sp>
      <p:sp>
        <p:nvSpPr>
          <p:cNvPr id="3" name="Segnaposto contenuto 2"/>
          <p:cNvSpPr>
            <a:spLocks noGrp="1"/>
          </p:cNvSpPr>
          <p:nvPr>
            <p:ph idx="1"/>
          </p:nvPr>
        </p:nvSpPr>
        <p:spPr>
          <a:xfrm>
            <a:off x="723208" y="1388225"/>
            <a:ext cx="10292664" cy="4707775"/>
          </a:xfrm>
        </p:spPr>
        <p:txBody>
          <a:bodyPr>
            <a:normAutofit fontScale="77500" lnSpcReduction="20000"/>
          </a:bodyPr>
          <a:lstStyle/>
          <a:p>
            <a:r>
              <a:rPr lang="it-IT" dirty="0"/>
              <a:t>Se a seguito delle valutazioni preliminari e del </a:t>
            </a:r>
            <a:r>
              <a:rPr lang="it-IT" dirty="0" err="1"/>
              <a:t>risk</a:t>
            </a:r>
            <a:r>
              <a:rPr lang="it-IT" dirty="0"/>
              <a:t> assessment effettuato nel rispetto della presente procedura, è stata verificata la necessità di effettuare la notifica della </a:t>
            </a:r>
            <a:r>
              <a:rPr lang="it-IT" i="1" dirty="0"/>
              <a:t>violazione dei dati</a:t>
            </a:r>
            <a:r>
              <a:rPr lang="it-IT" dirty="0"/>
              <a:t>, secondo quanto prescritto dal Regolamento (UE) 2016/679, </a:t>
            </a:r>
            <a:r>
              <a:rPr lang="it-IT" dirty="0">
                <a:solidFill>
                  <a:srgbClr val="00B0F0"/>
                </a:solidFill>
              </a:rPr>
              <a:t>il Titolare del trattamento della ASL di Pescara</a:t>
            </a:r>
            <a:r>
              <a:rPr lang="it-IT" dirty="0"/>
              <a:t>, con il supporto del Responsabile Protezione Dati e dell’Ufficio Privacy, </a:t>
            </a:r>
            <a:r>
              <a:rPr lang="it-IT" dirty="0">
                <a:solidFill>
                  <a:srgbClr val="00B0F0"/>
                </a:solidFill>
              </a:rPr>
              <a:t>provvederà alla notifica all'Autorità Garante </a:t>
            </a:r>
            <a:r>
              <a:rPr lang="it-IT" dirty="0"/>
              <a:t>senza ingiustificato ritardo e, ove possibile entro 72 ore dal momento in cui ne è venuta a conoscenza.</a:t>
            </a:r>
          </a:p>
          <a:p>
            <a:r>
              <a:rPr lang="it-IT" dirty="0"/>
              <a:t>La notifica al Garante (come di seguito strutturata), da inviare a mezzo </a:t>
            </a:r>
            <a:r>
              <a:rPr lang="it-IT" dirty="0" err="1"/>
              <a:t>pec</a:t>
            </a:r>
            <a:r>
              <a:rPr lang="it-IT" dirty="0"/>
              <a:t> al seguente indirizzo </a:t>
            </a:r>
            <a:r>
              <a:rPr lang="it-IT" u="sng" dirty="0">
                <a:hlinkClick r:id="rId2"/>
              </a:rPr>
              <a:t>protocollo@gpdp.it</a:t>
            </a:r>
            <a:r>
              <a:rPr lang="it-IT" dirty="0"/>
              <a:t> , deve almeno:</a:t>
            </a:r>
          </a:p>
          <a:p>
            <a:pPr lvl="0"/>
            <a:r>
              <a:rPr lang="it-IT" dirty="0"/>
              <a:t>descrivere la natura della violazione dei dati personali compresi, ove possibile, le categorie e il numero approssimativo di interessati in questione nonché le categorie e il numero approssimativo di registrazioni dei dati personali oggetto della violazione;</a:t>
            </a:r>
          </a:p>
          <a:p>
            <a:pPr lvl="0"/>
            <a:r>
              <a:rPr lang="it-IT" dirty="0"/>
              <a:t>comunicare il nome e i dati di contatto del responsabile della protezione dei dati o di altro punto di contatto presso cui ottenere più informazioni;</a:t>
            </a:r>
          </a:p>
          <a:p>
            <a:pPr lvl="0"/>
            <a:r>
              <a:rPr lang="it-IT" dirty="0"/>
              <a:t>descrivere le probabili conseguenze della violazione dei dati personali;</a:t>
            </a:r>
          </a:p>
          <a:p>
            <a:pPr lvl="0"/>
            <a:r>
              <a:rPr lang="it-IT" dirty="0"/>
              <a:t>descrivere le misure adottate o di cui si propone l'adozione da parte del titolare del trattamento per porre rimedio alla violazione dei dati personali e anche, se del caso, per attenuarne i possibili effetti negativi;</a:t>
            </a:r>
          </a:p>
          <a:p>
            <a:r>
              <a:rPr lang="it-IT" dirty="0"/>
              <a:t>Qualora e nella misura in cui non sia possibile fornire le informazioni contestualmente, le informazioni saranno fornite in fasi successive senza ulteriore ingiustificato ritardo;</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32</a:t>
            </a:fld>
            <a:endParaRPr lang="it-IT"/>
          </a:p>
        </p:txBody>
      </p:sp>
    </p:spTree>
    <p:extLst>
      <p:ext uri="{BB962C8B-B14F-4D97-AF65-F5344CB8AC3E}">
        <p14:creationId xmlns:p14="http://schemas.microsoft.com/office/powerpoint/2010/main" val="222362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529244"/>
          </a:xfrm>
        </p:spPr>
        <p:txBody>
          <a:bodyPr>
            <a:normAutofit fontScale="90000"/>
          </a:bodyPr>
          <a:lstStyle/>
          <a:p>
            <a:pPr algn="ctr"/>
            <a:r>
              <a:rPr lang="it-IT" sz="3200" b="1" dirty="0"/>
              <a:t>Comunicazione agli interessati</a:t>
            </a:r>
            <a:r>
              <a:rPr lang="it-IT" b="1" u="sng" dirty="0"/>
              <a:t/>
            </a:r>
            <a:br>
              <a:rPr lang="it-IT" b="1" u="sng" dirty="0"/>
            </a:br>
            <a:endParaRPr lang="it-IT" dirty="0"/>
          </a:p>
        </p:txBody>
      </p:sp>
      <p:sp>
        <p:nvSpPr>
          <p:cNvPr id="3" name="Segnaposto contenuto 2"/>
          <p:cNvSpPr>
            <a:spLocks noGrp="1"/>
          </p:cNvSpPr>
          <p:nvPr>
            <p:ph idx="1"/>
          </p:nvPr>
        </p:nvSpPr>
        <p:spPr>
          <a:xfrm>
            <a:off x="773084" y="1138844"/>
            <a:ext cx="10242787" cy="4957156"/>
          </a:xfrm>
        </p:spPr>
        <p:txBody>
          <a:bodyPr>
            <a:normAutofit fontScale="70000" lnSpcReduction="20000"/>
          </a:bodyPr>
          <a:lstStyle/>
          <a:p>
            <a:r>
              <a:rPr lang="it-IT" dirty="0"/>
              <a:t>Se a seguito delle valutazioni preliminari e del </a:t>
            </a:r>
            <a:r>
              <a:rPr lang="it-IT" dirty="0" err="1"/>
              <a:t>risk</a:t>
            </a:r>
            <a:r>
              <a:rPr lang="it-IT" dirty="0"/>
              <a:t> assessment effettuato nel rispetto della presente procedura, è stata valutata la necessità di effettuare la comunicazione della violazione dei dati agli interessati, in quanto è stato riscontrato un rischio elevato per i diritti e le libertà delle persone fisiche, secondo quanto prescritto dal </a:t>
            </a:r>
            <a:r>
              <a:rPr lang="it-IT" dirty="0" smtClean="0"/>
              <a:t>GDPR, </a:t>
            </a:r>
            <a:r>
              <a:rPr lang="it-IT" dirty="0"/>
              <a:t>il Titolare del trattamento, con il supporto del Responsabile Protezione Dati e dell’Ufficio Privacy, per il tramite dell’UOC Ufficio Relazioni con il Pubblico (URP), provvederà alla comunicazione all'Interessato senza ingiustificato ritardo.</a:t>
            </a:r>
          </a:p>
          <a:p>
            <a:r>
              <a:rPr lang="it-IT" dirty="0"/>
              <a:t>Il contenuto della comunicazione prevede:</a:t>
            </a:r>
          </a:p>
          <a:p>
            <a:pPr marL="502920" lvl="0" indent="-457200">
              <a:buFont typeface="+mj-lt"/>
              <a:buAutoNum type="alphaLcParenR"/>
            </a:pPr>
            <a:r>
              <a:rPr lang="it-IT" dirty="0"/>
              <a:t>il nome e i dati di contatto del Responsabile della protezione dei dati (DPO);</a:t>
            </a:r>
          </a:p>
          <a:p>
            <a:pPr marL="502920" lvl="0" indent="-457200">
              <a:buFont typeface="+mj-lt"/>
              <a:buAutoNum type="alphaLcParenR"/>
            </a:pPr>
            <a:r>
              <a:rPr lang="it-IT" dirty="0"/>
              <a:t>la descrizione delle probabili conseguenze della violazione dei dati personali;</a:t>
            </a:r>
          </a:p>
          <a:p>
            <a:pPr marL="502920" lvl="0" indent="-457200">
              <a:buFont typeface="+mj-lt"/>
              <a:buAutoNum type="alphaLcParenR"/>
            </a:pPr>
            <a:r>
              <a:rPr lang="it-IT" dirty="0"/>
              <a:t>la descrizione delle misure adottate o di cui si propone l’adozione da parte del Titolare del trattamento per porre rimedio alla violazione dei dati personali e, se del caso, per attenuarne i possibili effetti negativi.</a:t>
            </a:r>
          </a:p>
          <a:p>
            <a:pPr marL="502920" lvl="0" indent="-457200">
              <a:buFont typeface="+mj-lt"/>
              <a:buAutoNum type="alphaLcParenR"/>
            </a:pPr>
            <a:r>
              <a:rPr lang="it-IT" dirty="0"/>
              <a:t>quanto alle modalità di comunicazione, caso per caso, il Titolare del trattamento dovrà sempre privilegiare la modalità di comunicazione diretta con i soggetti interessati (quali mail o comunicazioni dirette).</a:t>
            </a:r>
          </a:p>
          <a:p>
            <a:r>
              <a:rPr lang="it-IT" dirty="0"/>
              <a:t>Il messaggio dovrà essere comunicato in maniera evidente e trasparente, evitando quindi di inviare le informazioni nel contesto di aggiornamenti o newsletter, che potrebbero essere facilmente fraintesi dai lettori. Nel caso in cui la segnalazione diretta richieda uno sforzo ritenuto sproporzionato, si potrà utilizzare una comunicazione pubblica, che dovrà essere ugualmente efficace nel contatto diretto con l’interessato.</a:t>
            </a:r>
          </a:p>
          <a:p>
            <a:r>
              <a:rPr lang="it-IT" dirty="0"/>
              <a:t>La comunicazione all'interessato di cui al paragrafo 1 dell’art. 34 del GDPR dovrà descrivere con un linguaggio semplice e chiaro la natura della violazione dei dati personali e conterrà almeno le informazioni e le misure di cui all'articolo 33, paragrafo 3, lettere b), c) e d) del Regolamento UE 679/2016.</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33</a:t>
            </a:fld>
            <a:endParaRPr lang="it-IT"/>
          </a:p>
        </p:txBody>
      </p:sp>
    </p:spTree>
    <p:extLst>
      <p:ext uri="{BB962C8B-B14F-4D97-AF65-F5344CB8AC3E}">
        <p14:creationId xmlns:p14="http://schemas.microsoft.com/office/powerpoint/2010/main" val="4095094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04058"/>
          </a:xfrm>
        </p:spPr>
        <p:txBody>
          <a:bodyPr>
            <a:normAutofit fontScale="90000"/>
          </a:bodyPr>
          <a:lstStyle/>
          <a:p>
            <a:pPr algn="ctr"/>
            <a:r>
              <a:rPr lang="it-IT" sz="2800" b="1" dirty="0"/>
              <a:t>Documentazione della violazione</a:t>
            </a:r>
            <a:r>
              <a:rPr lang="it-IT" b="1" dirty="0"/>
              <a:t/>
            </a:r>
            <a:br>
              <a:rPr lang="it-IT" b="1" dirty="0"/>
            </a:br>
            <a:endParaRPr lang="it-IT" dirty="0"/>
          </a:p>
        </p:txBody>
      </p:sp>
      <p:sp>
        <p:nvSpPr>
          <p:cNvPr id="3" name="Segnaposto contenuto 2"/>
          <p:cNvSpPr>
            <a:spLocks noGrp="1"/>
          </p:cNvSpPr>
          <p:nvPr>
            <p:ph idx="1"/>
          </p:nvPr>
        </p:nvSpPr>
        <p:spPr>
          <a:xfrm>
            <a:off x="1143000" y="1213658"/>
            <a:ext cx="9872871" cy="4882342"/>
          </a:xfrm>
        </p:spPr>
        <p:txBody>
          <a:bodyPr>
            <a:normAutofit lnSpcReduction="10000"/>
          </a:bodyPr>
          <a:lstStyle/>
          <a:p>
            <a:r>
              <a:rPr lang="it-IT" dirty="0"/>
              <a:t>Indipendentemente dalla valutazione circa la necessità di procedere alla notificazione e/o comunicazione della violazione di Data Breach, </a:t>
            </a:r>
            <a:r>
              <a:rPr lang="it-IT" u="sng" dirty="0"/>
              <a:t>ogni qualvolta si verifichi un incidente comunicato dagli attori che partecipano al trattamento attraverso l’Allegato 1, la ASL sarà tenuta a documentarlo</a:t>
            </a:r>
            <a:r>
              <a:rPr lang="it-IT" dirty="0"/>
              <a:t>.</a:t>
            </a:r>
          </a:p>
          <a:p>
            <a:r>
              <a:rPr lang="it-IT" dirty="0"/>
              <a:t>Tale documentazione sarà affidata al Responsabile della Protezione Dati con l’ausilio dell’Ufficio Privacy e del Direttore </a:t>
            </a:r>
            <a:r>
              <a:rPr lang="it-IT" dirty="0" smtClean="0"/>
              <a:t>dell’UOC S. I.</a:t>
            </a:r>
            <a:endParaRPr lang="it-IT" dirty="0"/>
          </a:p>
          <a:p>
            <a:r>
              <a:rPr lang="it-IT" dirty="0"/>
              <a:t>Il Responsabile della Protezione Dati provvederà alla tenuta di un apposito Registro delle Violazioni, in </a:t>
            </a:r>
            <a:r>
              <a:rPr lang="it-IT" dirty="0" smtClean="0"/>
              <a:t>cui saranno </a:t>
            </a:r>
            <a:r>
              <a:rPr lang="it-IT" dirty="0"/>
              <a:t>riportate le seguenti informazioni:</a:t>
            </a:r>
          </a:p>
          <a:p>
            <a:pPr lvl="1">
              <a:buFont typeface="Wingdings" panose="05000000000000000000" pitchFamily="2" charset="2"/>
              <a:buChar char="Ø"/>
            </a:pPr>
            <a:r>
              <a:rPr lang="it-IT" dirty="0"/>
              <a:t>numerazione </a:t>
            </a:r>
            <a:r>
              <a:rPr lang="it-IT" dirty="0" smtClean="0"/>
              <a:t>della </a:t>
            </a:r>
            <a:r>
              <a:rPr lang="it-IT" dirty="0"/>
              <a:t>segnalazione;</a:t>
            </a:r>
          </a:p>
          <a:p>
            <a:pPr lvl="1">
              <a:buFont typeface="Wingdings" panose="05000000000000000000" pitchFamily="2" charset="2"/>
              <a:buChar char="Ø"/>
            </a:pPr>
            <a:r>
              <a:rPr lang="it-IT" dirty="0"/>
              <a:t>data </a:t>
            </a:r>
            <a:r>
              <a:rPr lang="it-IT" dirty="0" smtClean="0"/>
              <a:t>della segnalazione</a:t>
            </a:r>
            <a:r>
              <a:rPr lang="it-IT" dirty="0"/>
              <a:t>;</a:t>
            </a:r>
          </a:p>
          <a:p>
            <a:pPr lvl="1">
              <a:buFont typeface="Wingdings" panose="05000000000000000000" pitchFamily="2" charset="2"/>
              <a:buChar char="Ø"/>
            </a:pPr>
            <a:r>
              <a:rPr lang="it-IT" dirty="0"/>
              <a:t>segnalatore;</a:t>
            </a:r>
          </a:p>
          <a:p>
            <a:pPr lvl="1">
              <a:buFont typeface="Wingdings" panose="05000000000000000000" pitchFamily="2" charset="2"/>
              <a:buChar char="Ø"/>
            </a:pPr>
            <a:r>
              <a:rPr lang="it-IT" dirty="0"/>
              <a:t>valutazione</a:t>
            </a:r>
            <a:r>
              <a:rPr lang="it-IT" dirty="0" smtClean="0"/>
              <a:t>;</a:t>
            </a:r>
          </a:p>
          <a:p>
            <a:pPr lvl="1">
              <a:buFont typeface="Wingdings" panose="05000000000000000000" pitchFamily="2" charset="2"/>
              <a:buChar char="Ø"/>
            </a:pPr>
            <a:r>
              <a:rPr lang="it-IT" dirty="0"/>
              <a:t>notifica all'Autorità Garante Privacy;</a:t>
            </a:r>
          </a:p>
          <a:p>
            <a:pPr lvl="1">
              <a:buFont typeface="Wingdings" panose="05000000000000000000" pitchFamily="2" charset="2"/>
              <a:buChar char="Ø"/>
            </a:pPr>
            <a:r>
              <a:rPr lang="it-IT" dirty="0"/>
              <a:t>comunicazione agli interessati</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34</a:t>
            </a:fld>
            <a:endParaRPr lang="it-IT"/>
          </a:p>
        </p:txBody>
      </p:sp>
    </p:spTree>
    <p:extLst>
      <p:ext uri="{BB962C8B-B14F-4D97-AF65-F5344CB8AC3E}">
        <p14:creationId xmlns:p14="http://schemas.microsoft.com/office/powerpoint/2010/main" val="1297195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dirty="0"/>
              <a:t>Analisi post violazione</a:t>
            </a:r>
            <a:br>
              <a:rPr lang="it-IT" sz="2800" b="1" dirty="0"/>
            </a:br>
            <a:endParaRPr lang="it-IT" sz="2800" dirty="0"/>
          </a:p>
        </p:txBody>
      </p:sp>
      <p:sp>
        <p:nvSpPr>
          <p:cNvPr id="3" name="Segnaposto contenuto 2"/>
          <p:cNvSpPr>
            <a:spLocks noGrp="1"/>
          </p:cNvSpPr>
          <p:nvPr>
            <p:ph idx="1"/>
          </p:nvPr>
        </p:nvSpPr>
        <p:spPr>
          <a:xfrm>
            <a:off x="1143000" y="1737360"/>
            <a:ext cx="9872871" cy="4358640"/>
          </a:xfrm>
        </p:spPr>
        <p:txBody>
          <a:bodyPr>
            <a:normAutofit fontScale="92500"/>
          </a:bodyPr>
          <a:lstStyle/>
          <a:p>
            <a:r>
              <a:rPr lang="it-IT" sz="3600" dirty="0"/>
              <a:t>Dopo aver posto in essere i precedenti adempimenti, è necessaria la raccolta finale delle evidenze, l'analisi delle informazioni giunte sul contesto di violazione osservato, e la valutazione delle stesse al fine di effettuare un’analisi post-incidente, per verificare l’efficacia e l’efficienza delle azioni intraprese durante la gestione dell’evento ed identificare possibili aree di miglioramento che svilupperanno ulteriormente l’efficacia del piano di gestione delle violazioni.</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35</a:t>
            </a:fld>
            <a:endParaRPr lang="it-IT"/>
          </a:p>
        </p:txBody>
      </p:sp>
    </p:spTree>
    <p:extLst>
      <p:ext uri="{BB962C8B-B14F-4D97-AF65-F5344CB8AC3E}">
        <p14:creationId xmlns:p14="http://schemas.microsoft.com/office/powerpoint/2010/main" val="18881039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dirty="0"/>
              <a:t>Data Breach presso l’Azienda quando opera in qualità di Responsabile del Trattamento</a:t>
            </a:r>
            <a:br>
              <a:rPr lang="it-IT" sz="2800" b="1" dirty="0"/>
            </a:br>
            <a:endParaRPr lang="it-IT" sz="2800" dirty="0"/>
          </a:p>
        </p:txBody>
      </p:sp>
      <p:sp>
        <p:nvSpPr>
          <p:cNvPr id="3" name="Segnaposto contenuto 2"/>
          <p:cNvSpPr>
            <a:spLocks noGrp="1"/>
          </p:cNvSpPr>
          <p:nvPr>
            <p:ph idx="1"/>
          </p:nvPr>
        </p:nvSpPr>
        <p:spPr>
          <a:xfrm>
            <a:off x="1143000" y="1712422"/>
            <a:ext cx="9872871" cy="4383578"/>
          </a:xfrm>
        </p:spPr>
        <p:txBody>
          <a:bodyPr>
            <a:normAutofit fontScale="92500" lnSpcReduction="20000"/>
          </a:bodyPr>
          <a:lstStyle/>
          <a:p>
            <a:pPr marL="274320" lvl="1" indent="0">
              <a:buNone/>
            </a:pPr>
            <a:r>
              <a:rPr lang="it-IT" sz="3600" b="1" dirty="0"/>
              <a:t>Obblighi di comunicazione dell’Azienda quando opera in qualità di responsabile</a:t>
            </a:r>
          </a:p>
          <a:p>
            <a:r>
              <a:rPr lang="it-IT" sz="3600" dirty="0"/>
              <a:t>Qualora l’Azienda agisca in qualità Responsabile del Trattamento, in caso di Violazione dei Dati Personali, sarà tenuta ad informare il Titolare del trattamento senza ingiustificato ritardo secondo i tempi e i modi concordati nel contratto per il trattamento dei dati personali trasmesso da quest’ultimo</a:t>
            </a:r>
            <a:r>
              <a:rPr lang="it-IT" sz="3600" dirty="0" smtClean="0"/>
              <a:t>.</a:t>
            </a:r>
          </a:p>
          <a:p>
            <a:r>
              <a:rPr lang="it-IT" sz="3600" dirty="0" smtClean="0"/>
              <a:t>La comunicazione avverrà a cura del DPO con il supporto dell’UPPD.</a:t>
            </a:r>
            <a:endParaRPr lang="it-IT" sz="3600" dirty="0"/>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36</a:t>
            </a:fld>
            <a:endParaRPr lang="it-IT"/>
          </a:p>
        </p:txBody>
      </p:sp>
    </p:spTree>
    <p:extLst>
      <p:ext uri="{BB962C8B-B14F-4D97-AF65-F5344CB8AC3E}">
        <p14:creationId xmlns:p14="http://schemas.microsoft.com/office/powerpoint/2010/main" val="16364733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315884"/>
            <a:ext cx="9875520" cy="454178"/>
          </a:xfrm>
        </p:spPr>
        <p:txBody>
          <a:bodyPr>
            <a:normAutofit fontScale="90000"/>
          </a:bodyPr>
          <a:lstStyle/>
          <a:p>
            <a:pPr algn="ctr">
              <a:lnSpc>
                <a:spcPct val="115000"/>
              </a:lnSpc>
              <a:spcAft>
                <a:spcPts val="0"/>
              </a:spcAft>
            </a:pPr>
            <a:r>
              <a:rPr lang="it-IT" dirty="0"/>
              <a:t> </a:t>
            </a:r>
            <a:r>
              <a:rPr lang="it-IT" sz="800" dirty="0"/>
              <a:t/>
            </a:r>
            <a:br>
              <a:rPr lang="it-IT" sz="800" dirty="0"/>
            </a:br>
            <a:r>
              <a:rPr lang="it-IT" sz="2700" dirty="0"/>
              <a:t>Modulo di documentazione interna della Violazione di Dati </a:t>
            </a:r>
            <a:r>
              <a:rPr lang="it-IT" sz="2700" dirty="0" smtClean="0"/>
              <a:t>Personali (</a:t>
            </a:r>
            <a:r>
              <a:rPr lang="it-IT" sz="2700" dirty="0" err="1" smtClean="0"/>
              <a:t>all</a:t>
            </a:r>
            <a:r>
              <a:rPr lang="it-IT" sz="2700" dirty="0" smtClean="0"/>
              <a:t>. n. 1) 1/2</a:t>
            </a:r>
            <a:r>
              <a:rPr lang="it-IT" sz="2700" dirty="0">
                <a:latin typeface="Calibri" panose="020F0502020204030204" pitchFamily="34" charset="0"/>
                <a:ea typeface="Times New Roman" panose="02020603050405020304" pitchFamily="18" charset="0"/>
                <a:cs typeface="Times New Roman" panose="02020603050405020304" pitchFamily="18" charset="0"/>
              </a:rPr>
              <a:t/>
            </a:r>
            <a:br>
              <a:rPr lang="it-IT" sz="2700" dirty="0">
                <a:latin typeface="Calibri" panose="020F0502020204030204" pitchFamily="34" charset="0"/>
                <a:ea typeface="Times New Roman" panose="02020603050405020304" pitchFamily="18" charset="0"/>
                <a:cs typeface="Times New Roman" panose="02020603050405020304" pitchFamily="18" charset="0"/>
              </a:rPr>
            </a:br>
            <a:endParaRPr lang="it-IT" sz="2700" dirty="0"/>
          </a:p>
        </p:txBody>
      </p:sp>
      <p:sp>
        <p:nvSpPr>
          <p:cNvPr id="3" name="Segnaposto contenuto 2"/>
          <p:cNvSpPr>
            <a:spLocks noGrp="1"/>
          </p:cNvSpPr>
          <p:nvPr>
            <p:ph idx="1"/>
          </p:nvPr>
        </p:nvSpPr>
        <p:spPr/>
        <p:txBody>
          <a:bodyPr/>
          <a:lstStyle/>
          <a:p>
            <a:endParaRPr lang="it-IT" dirty="0" smtClean="0"/>
          </a:p>
          <a:p>
            <a:endParaRPr lang="it-IT" dirty="0"/>
          </a:p>
        </p:txBody>
      </p:sp>
      <p:graphicFrame>
        <p:nvGraphicFramePr>
          <p:cNvPr id="18" name="Tabella 17"/>
          <p:cNvGraphicFramePr>
            <a:graphicFrameLocks noGrp="1"/>
          </p:cNvGraphicFramePr>
          <p:nvPr>
            <p:extLst>
              <p:ext uri="{D42A27DB-BD31-4B8C-83A1-F6EECF244321}">
                <p14:modId xmlns:p14="http://schemas.microsoft.com/office/powerpoint/2010/main" val="1411638114"/>
              </p:ext>
            </p:extLst>
          </p:nvPr>
        </p:nvGraphicFramePr>
        <p:xfrm>
          <a:off x="731520" y="706584"/>
          <a:ext cx="10515030" cy="5732054"/>
        </p:xfrm>
        <a:graphic>
          <a:graphicData uri="http://schemas.openxmlformats.org/drawingml/2006/table">
            <a:tbl>
              <a:tblPr firstRow="1" firstCol="1" bandRow="1">
                <a:tableStyleId>{5C22544A-7EE6-4342-B048-85BDC9FD1C3A}</a:tableStyleId>
              </a:tblPr>
              <a:tblGrid>
                <a:gridCol w="6991256">
                  <a:extLst>
                    <a:ext uri="{9D8B030D-6E8A-4147-A177-3AD203B41FA5}">
                      <a16:colId xmlns:a16="http://schemas.microsoft.com/office/drawing/2014/main" val="1491428176"/>
                    </a:ext>
                  </a:extLst>
                </a:gridCol>
                <a:gridCol w="3523774">
                  <a:extLst>
                    <a:ext uri="{9D8B030D-6E8A-4147-A177-3AD203B41FA5}">
                      <a16:colId xmlns:a16="http://schemas.microsoft.com/office/drawing/2014/main" val="898085863"/>
                    </a:ext>
                  </a:extLst>
                </a:gridCol>
              </a:tblGrid>
              <a:tr h="773081">
                <a:tc>
                  <a:txBody>
                    <a:bodyPr/>
                    <a:lstStyle/>
                    <a:p>
                      <a:pPr>
                        <a:lnSpc>
                          <a:spcPct val="115000"/>
                        </a:lnSpc>
                        <a:spcAft>
                          <a:spcPts val="0"/>
                        </a:spcAft>
                      </a:pPr>
                      <a:r>
                        <a:rPr lang="it-IT" sz="1800" dirty="0">
                          <a:effectLst/>
                        </a:rPr>
                        <a:t> </a:t>
                      </a:r>
                    </a:p>
                    <a:p>
                      <a:pPr>
                        <a:lnSpc>
                          <a:spcPct val="115000"/>
                        </a:lnSpc>
                        <a:spcAft>
                          <a:spcPts val="0"/>
                        </a:spcAft>
                      </a:pPr>
                      <a:r>
                        <a:rPr lang="it-IT" sz="1800" dirty="0">
                          <a:effectLst/>
                        </a:rPr>
                        <a:t>Nome soggetto che riporta l’incidente </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it-IT" sz="900" dirty="0">
                          <a:effectLst/>
                        </a:rPr>
                        <a:t> </a:t>
                      </a:r>
                      <a:endParaRPr lang="it-IT"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tc>
                  <a:txBody>
                    <a:bodyPr/>
                    <a:lstStyle/>
                    <a:p>
                      <a:endParaRPr lang="it-IT"/>
                    </a:p>
                  </a:txBody>
                  <a:tcPr marL="42600" marR="42600" marT="0" marB="0"/>
                </a:tc>
                <a:extLst>
                  <a:ext uri="{0D108BD9-81ED-4DB2-BD59-A6C34878D82A}">
                    <a16:rowId xmlns:a16="http://schemas.microsoft.com/office/drawing/2014/main" val="3157642113"/>
                  </a:ext>
                </a:extLst>
              </a:tr>
              <a:tr h="483837">
                <a:tc>
                  <a:txBody>
                    <a:bodyPr/>
                    <a:lstStyle/>
                    <a:p>
                      <a:pPr>
                        <a:lnSpc>
                          <a:spcPct val="115000"/>
                        </a:lnSpc>
                        <a:spcAft>
                          <a:spcPts val="0"/>
                        </a:spcAft>
                      </a:pPr>
                      <a:r>
                        <a:rPr lang="it-IT" sz="1800" dirty="0">
                          <a:effectLst/>
                        </a:rPr>
                        <a:t>Unità Operativa di appartenenza</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nchor="ctr"/>
                </a:tc>
                <a:tc>
                  <a:txBody>
                    <a:bodyPr/>
                    <a:lstStyle/>
                    <a:p>
                      <a:pPr algn="ctr">
                        <a:lnSpc>
                          <a:spcPct val="115000"/>
                        </a:lnSpc>
                        <a:spcAft>
                          <a:spcPts val="0"/>
                        </a:spcAft>
                      </a:pPr>
                      <a:r>
                        <a:rPr lang="it-IT" sz="900">
                          <a:effectLst/>
                        </a:rPr>
                        <a:t> </a:t>
                      </a:r>
                      <a:endParaRPr lang="it-IT"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extLst>
                  <a:ext uri="{0D108BD9-81ED-4DB2-BD59-A6C34878D82A}">
                    <a16:rowId xmlns:a16="http://schemas.microsoft.com/office/drawing/2014/main" val="515319651"/>
                  </a:ext>
                </a:extLst>
              </a:tr>
              <a:tr h="1160106">
                <a:tc>
                  <a:txBody>
                    <a:bodyPr/>
                    <a:lstStyle/>
                    <a:p>
                      <a:pPr algn="just">
                        <a:lnSpc>
                          <a:spcPct val="115000"/>
                        </a:lnSpc>
                        <a:spcAft>
                          <a:spcPts val="0"/>
                        </a:spcAft>
                      </a:pPr>
                      <a:r>
                        <a:rPr lang="it-IT" sz="1800" dirty="0">
                          <a:effectLst/>
                        </a:rPr>
                        <a:t> </a:t>
                      </a:r>
                    </a:p>
                    <a:p>
                      <a:pPr algn="just">
                        <a:lnSpc>
                          <a:spcPct val="115000"/>
                        </a:lnSpc>
                        <a:spcAft>
                          <a:spcPts val="0"/>
                        </a:spcAft>
                      </a:pPr>
                      <a:r>
                        <a:rPr lang="it-IT" sz="1800" dirty="0">
                          <a:effectLst/>
                        </a:rPr>
                        <a:t>Numero di contatto del soggetto che riporta l’incidente e proprio indirizzo di posta elettronica</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tc>
                  <a:txBody>
                    <a:bodyPr/>
                    <a:lstStyle/>
                    <a:p>
                      <a:pPr algn="ctr">
                        <a:lnSpc>
                          <a:spcPct val="115000"/>
                        </a:lnSpc>
                        <a:spcAft>
                          <a:spcPts val="0"/>
                        </a:spcAft>
                      </a:pPr>
                      <a:r>
                        <a:rPr lang="it-IT" sz="900">
                          <a:effectLst/>
                        </a:rPr>
                        <a:t> </a:t>
                      </a:r>
                      <a:endParaRPr lang="it-IT"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extLst>
                  <a:ext uri="{0D108BD9-81ED-4DB2-BD59-A6C34878D82A}">
                    <a16:rowId xmlns:a16="http://schemas.microsoft.com/office/drawing/2014/main" val="1031658590"/>
                  </a:ext>
                </a:extLst>
              </a:tr>
              <a:tr h="490761">
                <a:tc>
                  <a:txBody>
                    <a:bodyPr/>
                    <a:lstStyle/>
                    <a:p>
                      <a:pPr algn="just">
                        <a:lnSpc>
                          <a:spcPct val="115000"/>
                        </a:lnSpc>
                        <a:spcAft>
                          <a:spcPts val="0"/>
                        </a:spcAft>
                      </a:pPr>
                      <a:r>
                        <a:rPr lang="it-IT" sz="1800" dirty="0">
                          <a:effectLst/>
                        </a:rPr>
                        <a:t>Data dell’evento ed orario (anche approssimativo)</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tc>
                  <a:txBody>
                    <a:bodyPr/>
                    <a:lstStyle/>
                    <a:p>
                      <a:pPr>
                        <a:lnSpc>
                          <a:spcPct val="115000"/>
                        </a:lnSpc>
                        <a:spcAft>
                          <a:spcPts val="0"/>
                        </a:spcAft>
                      </a:pPr>
                      <a:r>
                        <a:rPr lang="it-IT" sz="700">
                          <a:effectLst/>
                        </a:rPr>
                        <a:t> </a:t>
                      </a:r>
                      <a:endParaRPr lang="it-IT"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extLst>
                  <a:ext uri="{0D108BD9-81ED-4DB2-BD59-A6C34878D82A}">
                    <a16:rowId xmlns:a16="http://schemas.microsoft.com/office/drawing/2014/main" val="781909107"/>
                  </a:ext>
                </a:extLst>
              </a:tr>
              <a:tr h="773404">
                <a:tc>
                  <a:txBody>
                    <a:bodyPr/>
                    <a:lstStyle/>
                    <a:p>
                      <a:pPr algn="just">
                        <a:lnSpc>
                          <a:spcPct val="115000"/>
                        </a:lnSpc>
                        <a:spcAft>
                          <a:spcPts val="0"/>
                        </a:spcAft>
                      </a:pPr>
                      <a:r>
                        <a:rPr lang="it-IT" sz="1800" dirty="0">
                          <a:effectLst/>
                        </a:rPr>
                        <a:t> </a:t>
                      </a:r>
                    </a:p>
                    <a:p>
                      <a:pPr algn="just">
                        <a:lnSpc>
                          <a:spcPct val="115000"/>
                        </a:lnSpc>
                        <a:spcAft>
                          <a:spcPts val="0"/>
                        </a:spcAft>
                      </a:pPr>
                      <a:r>
                        <a:rPr lang="it-IT" sz="1800" dirty="0">
                          <a:effectLst/>
                        </a:rPr>
                        <a:t>Data e ora in cui è venuto a conoscenza della violazione</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tc>
                  <a:txBody>
                    <a:bodyPr/>
                    <a:lstStyle/>
                    <a:p>
                      <a:pPr>
                        <a:lnSpc>
                          <a:spcPct val="115000"/>
                        </a:lnSpc>
                        <a:spcAft>
                          <a:spcPts val="0"/>
                        </a:spcAft>
                      </a:pPr>
                      <a:r>
                        <a:rPr lang="it-IT" sz="700">
                          <a:effectLst/>
                        </a:rPr>
                        <a:t> </a:t>
                      </a:r>
                      <a:endParaRPr lang="it-IT"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extLst>
                  <a:ext uri="{0D108BD9-81ED-4DB2-BD59-A6C34878D82A}">
                    <a16:rowId xmlns:a16="http://schemas.microsoft.com/office/drawing/2014/main" val="1196115841"/>
                  </a:ext>
                </a:extLst>
              </a:tr>
              <a:tr h="485480">
                <a:tc>
                  <a:txBody>
                    <a:bodyPr/>
                    <a:lstStyle/>
                    <a:p>
                      <a:pPr>
                        <a:lnSpc>
                          <a:spcPct val="115000"/>
                        </a:lnSpc>
                        <a:spcAft>
                          <a:spcPts val="0"/>
                        </a:spcAft>
                      </a:pPr>
                      <a:r>
                        <a:rPr lang="it-IT" sz="1800" dirty="0">
                          <a:effectLst/>
                        </a:rPr>
                        <a:t> </a:t>
                      </a:r>
                    </a:p>
                    <a:p>
                      <a:pPr>
                        <a:lnSpc>
                          <a:spcPct val="115000"/>
                        </a:lnSpc>
                        <a:spcAft>
                          <a:spcPts val="0"/>
                        </a:spcAft>
                      </a:pPr>
                      <a:r>
                        <a:rPr lang="it-IT" sz="1800" dirty="0">
                          <a:effectLst/>
                        </a:rPr>
                        <a:t>Fonte della segnalazione</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tc>
                  <a:txBody>
                    <a:bodyPr/>
                    <a:lstStyle/>
                    <a:p>
                      <a:pPr>
                        <a:lnSpc>
                          <a:spcPct val="115000"/>
                        </a:lnSpc>
                        <a:spcAft>
                          <a:spcPts val="0"/>
                        </a:spcAft>
                      </a:pPr>
                      <a:r>
                        <a:rPr lang="it-IT" sz="700">
                          <a:effectLst/>
                        </a:rPr>
                        <a:t> </a:t>
                      </a:r>
                      <a:endParaRPr lang="it-IT"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extLst>
                  <a:ext uri="{0D108BD9-81ED-4DB2-BD59-A6C34878D82A}">
                    <a16:rowId xmlns:a16="http://schemas.microsoft.com/office/drawing/2014/main" val="2298184541"/>
                  </a:ext>
                </a:extLst>
              </a:tr>
              <a:tr h="368974">
                <a:tc>
                  <a:txBody>
                    <a:bodyPr/>
                    <a:lstStyle/>
                    <a:p>
                      <a:pPr>
                        <a:lnSpc>
                          <a:spcPct val="115000"/>
                        </a:lnSpc>
                        <a:spcAft>
                          <a:spcPts val="0"/>
                        </a:spcAft>
                      </a:pPr>
                      <a:r>
                        <a:rPr lang="it-IT" sz="1800" dirty="0">
                          <a:effectLst/>
                        </a:rPr>
                        <a:t> </a:t>
                      </a:r>
                    </a:p>
                    <a:p>
                      <a:pPr>
                        <a:lnSpc>
                          <a:spcPct val="115000"/>
                        </a:lnSpc>
                        <a:spcAft>
                          <a:spcPts val="0"/>
                        </a:spcAft>
                      </a:pPr>
                      <a:r>
                        <a:rPr lang="it-IT" sz="1800" dirty="0">
                          <a:effectLst/>
                        </a:rPr>
                        <a:t>Tipologia di anomalia riscontrata</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tc>
                  <a:txBody>
                    <a:bodyPr/>
                    <a:lstStyle/>
                    <a:p>
                      <a:pPr>
                        <a:lnSpc>
                          <a:spcPct val="115000"/>
                        </a:lnSpc>
                        <a:spcAft>
                          <a:spcPts val="0"/>
                        </a:spcAft>
                      </a:pPr>
                      <a:r>
                        <a:rPr lang="it-IT" sz="700">
                          <a:effectLst/>
                        </a:rPr>
                        <a:t> </a:t>
                      </a:r>
                      <a:endParaRPr lang="it-IT"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extLst>
                  <a:ext uri="{0D108BD9-81ED-4DB2-BD59-A6C34878D82A}">
                    <a16:rowId xmlns:a16="http://schemas.microsoft.com/office/drawing/2014/main" val="922592994"/>
                  </a:ext>
                </a:extLst>
              </a:tr>
              <a:tr h="773404">
                <a:tc>
                  <a:txBody>
                    <a:bodyPr/>
                    <a:lstStyle/>
                    <a:p>
                      <a:pPr>
                        <a:lnSpc>
                          <a:spcPct val="115000"/>
                        </a:lnSpc>
                        <a:spcAft>
                          <a:spcPts val="0"/>
                        </a:spcAft>
                      </a:pPr>
                      <a:r>
                        <a:rPr lang="it-IT" sz="1800" dirty="0">
                          <a:effectLst/>
                        </a:rPr>
                        <a:t> </a:t>
                      </a:r>
                    </a:p>
                    <a:p>
                      <a:pPr>
                        <a:lnSpc>
                          <a:spcPct val="115000"/>
                        </a:lnSpc>
                        <a:spcAft>
                          <a:spcPts val="0"/>
                        </a:spcAft>
                      </a:pPr>
                      <a:r>
                        <a:rPr lang="it-IT" sz="1800" dirty="0">
                          <a:effectLst/>
                        </a:rPr>
                        <a:t>Descrizione dell’anomalia</a:t>
                      </a:r>
                      <a:endParaRPr lang="it-IT"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tc>
                  <a:txBody>
                    <a:bodyPr/>
                    <a:lstStyle/>
                    <a:p>
                      <a:pPr>
                        <a:lnSpc>
                          <a:spcPct val="115000"/>
                        </a:lnSpc>
                        <a:spcAft>
                          <a:spcPts val="0"/>
                        </a:spcAft>
                      </a:pPr>
                      <a:r>
                        <a:rPr lang="it-IT" sz="700" dirty="0">
                          <a:effectLst/>
                        </a:rPr>
                        <a:t> </a:t>
                      </a:r>
                      <a:endParaRPr lang="it-IT"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2600" marR="42600" marT="0" marB="0"/>
                </a:tc>
                <a:extLst>
                  <a:ext uri="{0D108BD9-81ED-4DB2-BD59-A6C34878D82A}">
                    <a16:rowId xmlns:a16="http://schemas.microsoft.com/office/drawing/2014/main" val="1361715694"/>
                  </a:ext>
                </a:extLst>
              </a:tr>
            </a:tbl>
          </a:graphicData>
        </a:graphic>
      </p:graphicFrame>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37</a:t>
            </a:fld>
            <a:endParaRPr lang="it-IT"/>
          </a:p>
        </p:txBody>
      </p:sp>
    </p:spTree>
    <p:extLst>
      <p:ext uri="{BB962C8B-B14F-4D97-AF65-F5344CB8AC3E}">
        <p14:creationId xmlns:p14="http://schemas.microsoft.com/office/powerpoint/2010/main" val="222544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423950"/>
            <a:ext cx="9875520" cy="457199"/>
          </a:xfrm>
        </p:spPr>
        <p:txBody>
          <a:bodyPr>
            <a:normAutofit fontScale="90000"/>
          </a:bodyPr>
          <a:lstStyle/>
          <a:p>
            <a:pPr algn="ctr"/>
            <a:r>
              <a:rPr lang="it-IT" sz="2700" dirty="0"/>
              <a:t>Modulo di documentazione interna della Violazione di Dati Personali </a:t>
            </a:r>
            <a:r>
              <a:rPr lang="it-IT" sz="2700" dirty="0" smtClean="0"/>
              <a:t>2/2</a:t>
            </a:r>
            <a:r>
              <a:rPr lang="it-IT" sz="1100" dirty="0">
                <a:latin typeface="Calibri" panose="020F0502020204030204" pitchFamily="34" charset="0"/>
                <a:ea typeface="Times New Roman" panose="02020603050405020304" pitchFamily="18" charset="0"/>
                <a:cs typeface="Times New Roman" panose="02020603050405020304" pitchFamily="18" charset="0"/>
              </a:rPr>
              <a:t/>
            </a:r>
            <a:br>
              <a:rPr lang="it-IT" sz="1100" dirty="0">
                <a:latin typeface="Calibri" panose="020F0502020204030204" pitchFamily="34" charset="0"/>
                <a:ea typeface="Times New Roman" panose="02020603050405020304" pitchFamily="18" charset="0"/>
                <a:cs typeface="Times New Roman" panose="02020603050405020304" pitchFamily="18" charset="0"/>
              </a:rPr>
            </a:b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593069442"/>
              </p:ext>
            </p:extLst>
          </p:nvPr>
        </p:nvGraphicFramePr>
        <p:xfrm>
          <a:off x="423950" y="540328"/>
          <a:ext cx="10594571" cy="6541015"/>
        </p:xfrm>
        <a:graphic>
          <a:graphicData uri="http://schemas.openxmlformats.org/drawingml/2006/table">
            <a:tbl>
              <a:tblPr firstRow="1" firstCol="1" bandRow="1">
                <a:tableStyleId>{5C22544A-7EE6-4342-B048-85BDC9FD1C3A}</a:tableStyleId>
              </a:tblPr>
              <a:tblGrid>
                <a:gridCol w="7622770">
                  <a:extLst>
                    <a:ext uri="{9D8B030D-6E8A-4147-A177-3AD203B41FA5}">
                      <a16:colId xmlns:a16="http://schemas.microsoft.com/office/drawing/2014/main" val="786347009"/>
                    </a:ext>
                  </a:extLst>
                </a:gridCol>
                <a:gridCol w="2971801">
                  <a:extLst>
                    <a:ext uri="{9D8B030D-6E8A-4147-A177-3AD203B41FA5}">
                      <a16:colId xmlns:a16="http://schemas.microsoft.com/office/drawing/2014/main" val="174795238"/>
                    </a:ext>
                  </a:extLst>
                </a:gridCol>
              </a:tblGrid>
              <a:tr h="423698">
                <a:tc>
                  <a:txBody>
                    <a:bodyPr/>
                    <a:lstStyle/>
                    <a:p>
                      <a:pPr>
                        <a:lnSpc>
                          <a:spcPct val="115000"/>
                        </a:lnSpc>
                        <a:spcAft>
                          <a:spcPts val="0"/>
                        </a:spcAft>
                      </a:pPr>
                      <a:r>
                        <a:rPr lang="it-IT" sz="1200" dirty="0">
                          <a:effectLst/>
                        </a:rPr>
                        <a:t> </a:t>
                      </a:r>
                    </a:p>
                    <a:p>
                      <a:pPr>
                        <a:lnSpc>
                          <a:spcPct val="115000"/>
                        </a:lnSpc>
                        <a:spcAft>
                          <a:spcPts val="0"/>
                        </a:spcAft>
                      </a:pPr>
                      <a:r>
                        <a:rPr lang="it-IT" sz="1400" dirty="0">
                          <a:effectLst/>
                        </a:rPr>
                        <a:t>Numero di soggetti coinvolti</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tc>
                  <a:txBody>
                    <a:bodyPr/>
                    <a:lstStyle/>
                    <a:p>
                      <a:pPr>
                        <a:lnSpc>
                          <a:spcPct val="115000"/>
                        </a:lnSpc>
                        <a:spcAft>
                          <a:spcPts val="0"/>
                        </a:spcAft>
                      </a:pPr>
                      <a:r>
                        <a:rPr lang="it-IT" sz="1200">
                          <a:effectLst/>
                        </a:rPr>
                        <a:t> </a:t>
                      </a:r>
                      <a:endParaRPr lang="it-I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extLst>
                  <a:ext uri="{0D108BD9-81ED-4DB2-BD59-A6C34878D82A}">
                    <a16:rowId xmlns:a16="http://schemas.microsoft.com/office/drawing/2014/main" val="371600990"/>
                  </a:ext>
                </a:extLst>
              </a:tr>
              <a:tr h="423698">
                <a:tc>
                  <a:txBody>
                    <a:bodyPr/>
                    <a:lstStyle/>
                    <a:p>
                      <a:pPr>
                        <a:lnSpc>
                          <a:spcPct val="115000"/>
                        </a:lnSpc>
                        <a:spcAft>
                          <a:spcPts val="0"/>
                        </a:spcAft>
                      </a:pPr>
                      <a:r>
                        <a:rPr lang="it-IT" sz="1200" dirty="0">
                          <a:effectLst/>
                        </a:rPr>
                        <a:t> </a:t>
                      </a:r>
                    </a:p>
                    <a:p>
                      <a:pPr algn="just">
                        <a:lnSpc>
                          <a:spcPct val="115000"/>
                        </a:lnSpc>
                        <a:spcAft>
                          <a:spcPts val="0"/>
                        </a:spcAft>
                      </a:pPr>
                      <a:r>
                        <a:rPr lang="it-IT" sz="1400" dirty="0">
                          <a:effectLst/>
                        </a:rPr>
                        <a:t>Numero dei dati personali di cui si presume il coinvolgimento</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tc>
                  <a:txBody>
                    <a:bodyPr/>
                    <a:lstStyle/>
                    <a:p>
                      <a:pPr>
                        <a:lnSpc>
                          <a:spcPct val="115000"/>
                        </a:lnSpc>
                        <a:spcAft>
                          <a:spcPts val="0"/>
                        </a:spcAft>
                      </a:pPr>
                      <a:r>
                        <a:rPr lang="it-IT" sz="1200" dirty="0">
                          <a:effectLst/>
                        </a:rPr>
                        <a:t> </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extLst>
                  <a:ext uri="{0D108BD9-81ED-4DB2-BD59-A6C34878D82A}">
                    <a16:rowId xmlns:a16="http://schemas.microsoft.com/office/drawing/2014/main" val="90752055"/>
                  </a:ext>
                </a:extLst>
              </a:tr>
              <a:tr h="315097">
                <a:tc rowSpan="2">
                  <a:txBody>
                    <a:bodyPr/>
                    <a:lstStyle/>
                    <a:p>
                      <a:pPr algn="just">
                        <a:lnSpc>
                          <a:spcPct val="115000"/>
                        </a:lnSpc>
                        <a:spcAft>
                          <a:spcPts val="0"/>
                        </a:spcAft>
                      </a:pPr>
                      <a:r>
                        <a:rPr lang="it-IT" sz="1200" dirty="0">
                          <a:effectLst/>
                        </a:rPr>
                        <a:t> </a:t>
                      </a:r>
                    </a:p>
                    <a:p>
                      <a:pPr algn="just">
                        <a:lnSpc>
                          <a:spcPct val="115000"/>
                        </a:lnSpc>
                        <a:spcAft>
                          <a:spcPts val="0"/>
                        </a:spcAft>
                      </a:pPr>
                      <a:r>
                        <a:rPr lang="it-IT" sz="1400" dirty="0">
                          <a:effectLst/>
                        </a:rPr>
                        <a:t>Tipologia di dati personali che si ritiene essere stati coinvolti</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tc>
                  <a:txBody>
                    <a:bodyPr/>
                    <a:lstStyle/>
                    <a:p>
                      <a:pPr>
                        <a:lnSpc>
                          <a:spcPct val="115000"/>
                        </a:lnSpc>
                        <a:spcAft>
                          <a:spcPts val="0"/>
                        </a:spcAft>
                      </a:pPr>
                      <a:r>
                        <a:rPr lang="it-IT" sz="1200">
                          <a:effectLst/>
                        </a:rPr>
                        <a:t>Basso Rischio:</a:t>
                      </a:r>
                      <a:endParaRPr lang="it-I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extLst>
                  <a:ext uri="{0D108BD9-81ED-4DB2-BD59-A6C34878D82A}">
                    <a16:rowId xmlns:a16="http://schemas.microsoft.com/office/drawing/2014/main" val="1297450634"/>
                  </a:ext>
                </a:extLst>
              </a:tr>
              <a:tr h="3440740">
                <a:tc vMerge="1">
                  <a:txBody>
                    <a:bodyPr/>
                    <a:lstStyle/>
                    <a:p>
                      <a:endParaRPr lang="it-IT"/>
                    </a:p>
                  </a:txBody>
                  <a:tcPr/>
                </a:tc>
                <a:tc>
                  <a:txBody>
                    <a:bodyPr/>
                    <a:lstStyle/>
                    <a:p>
                      <a:pPr>
                        <a:lnSpc>
                          <a:spcPct val="115000"/>
                        </a:lnSpc>
                        <a:spcAft>
                          <a:spcPts val="0"/>
                        </a:spcAft>
                      </a:pPr>
                      <a:r>
                        <a:rPr lang="it-IT" sz="1400" dirty="0">
                          <a:effectLst/>
                        </a:rPr>
                        <a:t>Alto Rischio:</a:t>
                      </a:r>
                    </a:p>
                    <a:p>
                      <a:pPr>
                        <a:lnSpc>
                          <a:spcPct val="115000"/>
                        </a:lnSpc>
                        <a:spcAft>
                          <a:spcPts val="0"/>
                        </a:spcAft>
                      </a:pPr>
                      <a:r>
                        <a:rPr lang="it-IT" sz="1400" dirty="0">
                          <a:effectLst/>
                        </a:rPr>
                        <a:t>i dati identificano</a:t>
                      </a:r>
                    </a:p>
                    <a:p>
                      <a:pPr>
                        <a:lnSpc>
                          <a:spcPct val="115000"/>
                        </a:lnSpc>
                        <a:spcAft>
                          <a:spcPts val="0"/>
                        </a:spcAft>
                      </a:pPr>
                      <a:r>
                        <a:rPr lang="it-IT" sz="1400" dirty="0">
                          <a:effectLst/>
                        </a:rPr>
                        <a:t>(barrare con X)</a:t>
                      </a:r>
                    </a:p>
                    <a:p>
                      <a:pPr marL="342900" lvl="0" indent="-342900">
                        <a:lnSpc>
                          <a:spcPct val="150000"/>
                        </a:lnSpc>
                        <a:spcAft>
                          <a:spcPts val="0"/>
                        </a:spcAft>
                        <a:buFont typeface="Courier New" panose="02070309020205020404" pitchFamily="49" charset="0"/>
                        <a:buChar char="o"/>
                      </a:pPr>
                      <a:r>
                        <a:rPr lang="it-IT" sz="1400" dirty="0">
                          <a:effectLst/>
                        </a:rPr>
                        <a:t>razza o origine etnica</a:t>
                      </a:r>
                    </a:p>
                    <a:p>
                      <a:pPr marL="342900" lvl="0" indent="-342900">
                        <a:lnSpc>
                          <a:spcPct val="150000"/>
                        </a:lnSpc>
                        <a:spcAft>
                          <a:spcPts val="0"/>
                        </a:spcAft>
                        <a:buFont typeface="Courier New" panose="02070309020205020404" pitchFamily="49" charset="0"/>
                        <a:buChar char="o"/>
                      </a:pPr>
                      <a:r>
                        <a:rPr lang="it-IT" sz="1400" dirty="0">
                          <a:effectLst/>
                        </a:rPr>
                        <a:t>opinioni politiche, religiose </a:t>
                      </a:r>
                    </a:p>
                    <a:p>
                      <a:pPr marL="342900" lvl="0" indent="-342900">
                        <a:lnSpc>
                          <a:spcPct val="150000"/>
                        </a:lnSpc>
                        <a:spcAft>
                          <a:spcPts val="0"/>
                        </a:spcAft>
                        <a:buFont typeface="Courier New" panose="02070309020205020404" pitchFamily="49" charset="0"/>
                        <a:buChar char="o"/>
                      </a:pPr>
                      <a:r>
                        <a:rPr lang="it-IT" sz="1400" dirty="0">
                          <a:effectLst/>
                        </a:rPr>
                        <a:t>filosofiche</a:t>
                      </a:r>
                    </a:p>
                    <a:p>
                      <a:pPr marL="342900" lvl="0" indent="-342900">
                        <a:lnSpc>
                          <a:spcPct val="150000"/>
                        </a:lnSpc>
                        <a:spcAft>
                          <a:spcPts val="0"/>
                        </a:spcAft>
                        <a:buFont typeface="Courier New" panose="02070309020205020404" pitchFamily="49" charset="0"/>
                        <a:buChar char="o"/>
                      </a:pPr>
                      <a:r>
                        <a:rPr lang="it-IT" sz="1400" dirty="0">
                          <a:effectLst/>
                        </a:rPr>
                        <a:t>appartenenza a sindacati</a:t>
                      </a:r>
                    </a:p>
                    <a:p>
                      <a:pPr marL="342900" lvl="0" indent="-342900">
                        <a:lnSpc>
                          <a:spcPct val="150000"/>
                        </a:lnSpc>
                        <a:spcAft>
                          <a:spcPts val="0"/>
                        </a:spcAft>
                        <a:buFont typeface="Courier New" panose="02070309020205020404" pitchFamily="49" charset="0"/>
                        <a:buChar char="o"/>
                      </a:pPr>
                      <a:r>
                        <a:rPr lang="it-IT" sz="1400" dirty="0">
                          <a:effectLst/>
                        </a:rPr>
                        <a:t>dati genetici</a:t>
                      </a:r>
                    </a:p>
                    <a:p>
                      <a:pPr marL="342900" lvl="0" indent="-342900">
                        <a:lnSpc>
                          <a:spcPct val="150000"/>
                        </a:lnSpc>
                        <a:spcAft>
                          <a:spcPts val="0"/>
                        </a:spcAft>
                        <a:buFont typeface="Courier New" panose="02070309020205020404" pitchFamily="49" charset="0"/>
                        <a:buChar char="o"/>
                      </a:pPr>
                      <a:r>
                        <a:rPr lang="it-IT" sz="1400" dirty="0">
                          <a:effectLst/>
                        </a:rPr>
                        <a:t>dati biometrici</a:t>
                      </a:r>
                    </a:p>
                    <a:p>
                      <a:pPr marL="342900" lvl="0" indent="-342900">
                        <a:lnSpc>
                          <a:spcPct val="150000"/>
                        </a:lnSpc>
                        <a:spcAft>
                          <a:spcPts val="0"/>
                        </a:spcAft>
                        <a:buFont typeface="Courier New" panose="02070309020205020404" pitchFamily="49" charset="0"/>
                        <a:buChar char="o"/>
                      </a:pPr>
                      <a:r>
                        <a:rPr lang="it-IT" sz="1400" dirty="0">
                          <a:effectLst/>
                        </a:rPr>
                        <a:t>dati che identificano </a:t>
                      </a:r>
                    </a:p>
                    <a:p>
                      <a:pPr marL="742950" lvl="1" indent="-285750">
                        <a:lnSpc>
                          <a:spcPct val="150000"/>
                        </a:lnSpc>
                        <a:spcAft>
                          <a:spcPts val="0"/>
                        </a:spcAft>
                        <a:buFont typeface="Courier New" panose="02070309020205020404" pitchFamily="49" charset="0"/>
                        <a:buChar char="o"/>
                      </a:pPr>
                      <a:r>
                        <a:rPr lang="it-IT" sz="1400" dirty="0">
                          <a:effectLst/>
                        </a:rPr>
                        <a:t>orientamento sessuale</a:t>
                      </a:r>
                    </a:p>
                    <a:p>
                      <a:pPr marL="342900" lvl="0" indent="-342900">
                        <a:lnSpc>
                          <a:spcPct val="150000"/>
                        </a:lnSpc>
                        <a:spcAft>
                          <a:spcPts val="0"/>
                        </a:spcAft>
                        <a:buFont typeface="Courier New" panose="02070309020205020404" pitchFamily="49" charset="0"/>
                        <a:buChar char="o"/>
                      </a:pPr>
                      <a:r>
                        <a:rPr lang="it-IT" sz="1400" dirty="0">
                          <a:effectLst/>
                        </a:rPr>
                        <a:t>dati che riguardano la salute</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extLst>
                  <a:ext uri="{0D108BD9-81ED-4DB2-BD59-A6C34878D82A}">
                    <a16:rowId xmlns:a16="http://schemas.microsoft.com/office/drawing/2014/main" val="2886250984"/>
                  </a:ext>
                </a:extLst>
              </a:tr>
              <a:tr h="558326">
                <a:tc>
                  <a:txBody>
                    <a:bodyPr/>
                    <a:lstStyle/>
                    <a:p>
                      <a:pPr algn="just">
                        <a:lnSpc>
                          <a:spcPct val="115000"/>
                        </a:lnSpc>
                        <a:spcAft>
                          <a:spcPts val="0"/>
                        </a:spcAft>
                      </a:pPr>
                      <a:r>
                        <a:rPr lang="it-IT" sz="600" dirty="0">
                          <a:effectLst/>
                        </a:rPr>
                        <a:t> </a:t>
                      </a:r>
                    </a:p>
                    <a:p>
                      <a:pPr algn="just">
                        <a:lnSpc>
                          <a:spcPct val="115000"/>
                        </a:lnSpc>
                        <a:spcAft>
                          <a:spcPts val="0"/>
                        </a:spcAft>
                      </a:pPr>
                      <a:r>
                        <a:rPr lang="it-IT" sz="1400" dirty="0">
                          <a:effectLst/>
                        </a:rPr>
                        <a:t>Modalità in cui è avvenuta la </a:t>
                      </a:r>
                      <a:r>
                        <a:rPr lang="it-IT" sz="1400" dirty="0" smtClean="0">
                          <a:effectLst/>
                        </a:rPr>
                        <a:t>violazione (</a:t>
                      </a:r>
                      <a:r>
                        <a:rPr lang="it-IT" sz="1400" dirty="0">
                          <a:effectLst/>
                        </a:rPr>
                        <a:t>es. avvenuta a seguito di smarrimento di dispositivi o di supporti portatili)</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tc>
                  <a:txBody>
                    <a:bodyPr/>
                    <a:lstStyle/>
                    <a:p>
                      <a:pPr>
                        <a:lnSpc>
                          <a:spcPct val="115000"/>
                        </a:lnSpc>
                        <a:spcAft>
                          <a:spcPts val="0"/>
                        </a:spcAft>
                      </a:pPr>
                      <a:r>
                        <a:rPr lang="it-IT" sz="600">
                          <a:effectLst/>
                        </a:rPr>
                        <a:t> </a:t>
                      </a:r>
                      <a:endParaRPr lang="it-IT" sz="60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extLst>
                  <a:ext uri="{0D108BD9-81ED-4DB2-BD59-A6C34878D82A}">
                    <a16:rowId xmlns:a16="http://schemas.microsoft.com/office/drawing/2014/main" val="824513783"/>
                  </a:ext>
                </a:extLst>
              </a:tr>
              <a:tr h="558326">
                <a:tc>
                  <a:txBody>
                    <a:bodyPr/>
                    <a:lstStyle/>
                    <a:p>
                      <a:pPr algn="just">
                        <a:lnSpc>
                          <a:spcPct val="115000"/>
                        </a:lnSpc>
                        <a:spcAft>
                          <a:spcPts val="0"/>
                        </a:spcAft>
                      </a:pPr>
                      <a:r>
                        <a:rPr lang="it-IT" sz="600" dirty="0">
                          <a:effectLst/>
                        </a:rPr>
                        <a:t> </a:t>
                      </a:r>
                      <a:endParaRPr lang="it-IT" sz="1400" dirty="0">
                        <a:effectLst/>
                      </a:endParaRPr>
                    </a:p>
                    <a:p>
                      <a:pPr algn="just">
                        <a:lnSpc>
                          <a:spcPct val="115000"/>
                        </a:lnSpc>
                        <a:spcAft>
                          <a:spcPts val="0"/>
                        </a:spcAft>
                      </a:pPr>
                      <a:r>
                        <a:rPr lang="it-IT" sz="1400" dirty="0">
                          <a:effectLst/>
                        </a:rPr>
                        <a:t>Descrizione dei sistemi di elaborazione e/o memorizzazione dei dati coinvolti, con indicazione della loro ubicazione</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tc>
                  <a:txBody>
                    <a:bodyPr/>
                    <a:lstStyle/>
                    <a:p>
                      <a:pPr>
                        <a:lnSpc>
                          <a:spcPct val="115000"/>
                        </a:lnSpc>
                        <a:spcAft>
                          <a:spcPts val="0"/>
                        </a:spcAft>
                      </a:pPr>
                      <a:r>
                        <a:rPr lang="it-IT" sz="600">
                          <a:effectLst/>
                        </a:rPr>
                        <a:t> </a:t>
                      </a:r>
                      <a:endParaRPr lang="it-IT" sz="60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extLst>
                  <a:ext uri="{0D108BD9-81ED-4DB2-BD59-A6C34878D82A}">
                    <a16:rowId xmlns:a16="http://schemas.microsoft.com/office/drawing/2014/main" val="3394168130"/>
                  </a:ext>
                </a:extLst>
              </a:tr>
              <a:tr h="506346">
                <a:tc>
                  <a:txBody>
                    <a:bodyPr/>
                    <a:lstStyle/>
                    <a:p>
                      <a:pPr>
                        <a:lnSpc>
                          <a:spcPct val="115000"/>
                        </a:lnSpc>
                        <a:spcAft>
                          <a:spcPts val="0"/>
                        </a:spcAft>
                      </a:pPr>
                      <a:r>
                        <a:rPr lang="it-IT" sz="1400" dirty="0">
                          <a:effectLst/>
                        </a:rPr>
                        <a:t>Azioni poste in essere (Contenimento)</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tc>
                  <a:txBody>
                    <a:bodyPr/>
                    <a:lstStyle/>
                    <a:p>
                      <a:pPr>
                        <a:lnSpc>
                          <a:spcPct val="115000"/>
                        </a:lnSpc>
                        <a:spcAft>
                          <a:spcPts val="0"/>
                        </a:spcAft>
                      </a:pPr>
                      <a:r>
                        <a:rPr lang="it-IT" sz="600" dirty="0">
                          <a:effectLst/>
                        </a:rPr>
                        <a:t> </a:t>
                      </a:r>
                      <a:endParaRPr lang="it-IT" sz="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6537" marR="36537" marT="0" marB="0"/>
                </a:tc>
                <a:extLst>
                  <a:ext uri="{0D108BD9-81ED-4DB2-BD59-A6C34878D82A}">
                    <a16:rowId xmlns:a16="http://schemas.microsoft.com/office/drawing/2014/main" val="3816507913"/>
                  </a:ext>
                </a:extLst>
              </a:tr>
            </a:tbl>
          </a:graphicData>
        </a:graphic>
      </p:graphicFrame>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E36EC92-457B-4976-8CA6-F566DD07AE41}" type="slidenum">
              <a:rPr lang="it-IT" smtClean="0"/>
              <a:t>38</a:t>
            </a:fld>
            <a:endParaRPr lang="it-IT"/>
          </a:p>
        </p:txBody>
      </p:sp>
    </p:spTree>
    <p:extLst>
      <p:ext uri="{BB962C8B-B14F-4D97-AF65-F5344CB8AC3E}">
        <p14:creationId xmlns:p14="http://schemas.microsoft.com/office/powerpoint/2010/main" val="1979271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000" b="1" dirty="0" smtClean="0"/>
              <a:t>Recenti casi di violazione dei dati che hanno interessato la ASL di Pescara 1/3</a:t>
            </a:r>
            <a:endParaRPr lang="it-IT" sz="2000" b="1" dirty="0"/>
          </a:p>
        </p:txBody>
      </p:sp>
      <p:sp>
        <p:nvSpPr>
          <p:cNvPr id="3" name="Segnaposto contenuto 2"/>
          <p:cNvSpPr>
            <a:spLocks noGrp="1"/>
          </p:cNvSpPr>
          <p:nvPr>
            <p:ph idx="1"/>
          </p:nvPr>
        </p:nvSpPr>
        <p:spPr>
          <a:xfrm>
            <a:off x="648394" y="2057400"/>
            <a:ext cx="10367478" cy="4038600"/>
          </a:xfrm>
        </p:spPr>
        <p:txBody>
          <a:bodyPr>
            <a:normAutofit fontScale="55000" lnSpcReduction="20000"/>
          </a:bodyPr>
          <a:lstStyle/>
          <a:p>
            <a:pPr algn="ctr"/>
            <a:r>
              <a:rPr lang="it-IT" sz="3300" dirty="0" smtClean="0">
                <a:solidFill>
                  <a:srgbClr val="FF0000"/>
                </a:solidFill>
              </a:rPr>
              <a:t>Pubblicazione di determina dirigenziale sul sito istituzione (Albo Pretorio) contenente dati personali e particolari (sanitari) dei pazienti sottoposti a screening</a:t>
            </a:r>
          </a:p>
          <a:p>
            <a:pPr marL="45720" indent="0">
              <a:buNone/>
            </a:pPr>
            <a:r>
              <a:rPr lang="it-IT" sz="2500" u="sng" dirty="0" smtClean="0"/>
              <a:t>Possibili conseguenze della violazione sugli interessati</a:t>
            </a:r>
            <a:r>
              <a:rPr lang="it-IT" sz="2500" dirty="0" smtClean="0"/>
              <a:t>:</a:t>
            </a:r>
          </a:p>
          <a:p>
            <a:pPr>
              <a:buFont typeface="Wingdings" panose="05000000000000000000" pitchFamily="2" charset="2"/>
              <a:buChar char="Ø"/>
            </a:pPr>
            <a:r>
              <a:rPr lang="it-IT" sz="2500" dirty="0" smtClean="0"/>
              <a:t>I dati sono stati divulgati al di fuori di quanto previsto dall’informativa</a:t>
            </a:r>
          </a:p>
          <a:p>
            <a:pPr marL="45720" indent="0">
              <a:buNone/>
            </a:pPr>
            <a:r>
              <a:rPr lang="it-IT" sz="2500" u="sng" dirty="0" smtClean="0"/>
              <a:t>Potenziali effetti negativi per gli interessati</a:t>
            </a:r>
            <a:r>
              <a:rPr lang="it-IT" sz="2500" dirty="0" smtClean="0"/>
              <a:t>:</a:t>
            </a:r>
          </a:p>
          <a:p>
            <a:pPr>
              <a:buFont typeface="Wingdings" panose="05000000000000000000" pitchFamily="2" charset="2"/>
              <a:buChar char="Ø"/>
            </a:pPr>
            <a:r>
              <a:rPr lang="it-IT" sz="2500" dirty="0" smtClean="0"/>
              <a:t>Perdita di controllo dei dati personali</a:t>
            </a:r>
          </a:p>
          <a:p>
            <a:pPr>
              <a:buFont typeface="Wingdings" panose="05000000000000000000" pitchFamily="2" charset="2"/>
              <a:buChar char="Ø"/>
            </a:pPr>
            <a:r>
              <a:rPr lang="it-IT" sz="2500" dirty="0" smtClean="0"/>
              <a:t>Discriminazione</a:t>
            </a:r>
          </a:p>
          <a:p>
            <a:pPr>
              <a:buFont typeface="Wingdings" panose="05000000000000000000" pitchFamily="2" charset="2"/>
              <a:buChar char="Ø"/>
            </a:pPr>
            <a:r>
              <a:rPr lang="it-IT" sz="2500" dirty="0" smtClean="0"/>
              <a:t>Perdita di riservatezza dei dati personali protetti da segreto professionale</a:t>
            </a:r>
          </a:p>
          <a:p>
            <a:pPr marL="45720" indent="0">
              <a:buNone/>
            </a:pPr>
            <a:r>
              <a:rPr lang="it-IT" sz="3600" dirty="0">
                <a:solidFill>
                  <a:srgbClr val="00B0F0"/>
                </a:solidFill>
              </a:rPr>
              <a:t>Adempimenti a carico dei </a:t>
            </a:r>
            <a:r>
              <a:rPr lang="it-IT" sz="3600" dirty="0" smtClean="0">
                <a:solidFill>
                  <a:srgbClr val="00B0F0"/>
                </a:solidFill>
              </a:rPr>
              <a:t>SATD</a:t>
            </a:r>
          </a:p>
          <a:p>
            <a:pPr>
              <a:buFont typeface="Wingdings" panose="05000000000000000000" pitchFamily="2" charset="2"/>
              <a:buChar char="Ø"/>
            </a:pPr>
            <a:r>
              <a:rPr lang="it-IT" sz="2500" dirty="0" smtClean="0"/>
              <a:t>Controllo di tutte le Determine (sia quelle incorso di pubblicazione che quelle transitate nella sezione Archivio, perché decorsi i 15 giorni dalla data di pubblicazione.</a:t>
            </a:r>
          </a:p>
          <a:p>
            <a:pPr>
              <a:buFont typeface="Wingdings" panose="05000000000000000000" pitchFamily="2" charset="2"/>
              <a:buChar char="Ø"/>
            </a:pPr>
            <a:r>
              <a:rPr lang="it-IT" sz="2500" dirty="0" smtClean="0"/>
              <a:t>Predisposizione di istruzioni ai SAT, richiamando in particolare il rispetto dei principi di cui all’art. 5 GDPR (in primis: la minimizzazione)</a:t>
            </a:r>
          </a:p>
          <a:p>
            <a:pPr>
              <a:buFont typeface="Wingdings" panose="05000000000000000000" pitchFamily="2" charset="2"/>
              <a:buChar char="Ø"/>
            </a:pPr>
            <a:r>
              <a:rPr lang="it-IT" sz="2500" dirty="0"/>
              <a:t>e</a:t>
            </a:r>
            <a:r>
              <a:rPr lang="it-IT" sz="2500" dirty="0" smtClean="0"/>
              <a:t>cc.</a:t>
            </a:r>
            <a:endParaRPr lang="it-IT" sz="2500"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39</a:t>
            </a:fld>
            <a:endParaRPr lang="it-IT"/>
          </a:p>
        </p:txBody>
      </p:sp>
    </p:spTree>
    <p:extLst>
      <p:ext uri="{BB962C8B-B14F-4D97-AF65-F5344CB8AC3E}">
        <p14:creationId xmlns:p14="http://schemas.microsoft.com/office/powerpoint/2010/main" val="280018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786938"/>
          </a:xfrm>
        </p:spPr>
        <p:txBody>
          <a:bodyPr/>
          <a:lstStyle/>
          <a:p>
            <a:pPr algn="ctr"/>
            <a:r>
              <a:rPr lang="it-IT" dirty="0"/>
              <a:t>definizioni</a:t>
            </a:r>
          </a:p>
        </p:txBody>
      </p:sp>
      <p:sp>
        <p:nvSpPr>
          <p:cNvPr id="3" name="Segnaposto contenuto 2"/>
          <p:cNvSpPr>
            <a:spLocks noGrp="1"/>
          </p:cNvSpPr>
          <p:nvPr>
            <p:ph idx="1"/>
          </p:nvPr>
        </p:nvSpPr>
        <p:spPr>
          <a:xfrm>
            <a:off x="897776" y="1670858"/>
            <a:ext cx="10118096" cy="4425142"/>
          </a:xfrm>
        </p:spPr>
        <p:txBody>
          <a:bodyPr>
            <a:normAutofit fontScale="92500" lnSpcReduction="10000"/>
          </a:bodyPr>
          <a:lstStyle/>
          <a:p>
            <a:r>
              <a:rPr lang="it-IT" b="1" dirty="0" smtClean="0"/>
              <a:t>«</a:t>
            </a:r>
            <a:r>
              <a:rPr lang="it-IT" b="1" dirty="0"/>
              <a:t>archivio»</a:t>
            </a:r>
            <a:r>
              <a:rPr lang="it-IT" dirty="0"/>
              <a:t>: qualsiasi insieme strutturato di dati personali accessibili secondo criteri determinati, indipendentemente dal fatto che tale insieme sia centralizzato, decentralizzato o ripartito in modo funzionale o geografico;</a:t>
            </a:r>
          </a:p>
          <a:p>
            <a:r>
              <a:rPr lang="it-IT" b="1" dirty="0"/>
              <a:t>«titolare del trattamento</a:t>
            </a:r>
            <a:r>
              <a:rPr lang="it-IT" b="1" dirty="0" smtClean="0"/>
              <a:t>» (</a:t>
            </a:r>
            <a:r>
              <a:rPr lang="it-IT" b="1" dirty="0" smtClean="0">
                <a:solidFill>
                  <a:srgbClr val="FF0000"/>
                </a:solidFill>
              </a:rPr>
              <a:t>ASL di Pescara</a:t>
            </a:r>
            <a:r>
              <a:rPr lang="it-IT" b="1" dirty="0" smtClean="0"/>
              <a:t>)</a:t>
            </a:r>
            <a:r>
              <a:rPr lang="it-IT" dirty="0" smtClean="0"/>
              <a:t>: </a:t>
            </a:r>
            <a:r>
              <a:rPr lang="it-IT" dirty="0"/>
              <a:t>la persona fisica o giuridica, l'autorità pubblica, il servizio o altro organismo che, singolarmente o insieme ad altri, determina le finalità e i mezzi del trattamento di dati personali; quando le finalità e i mezzi di tale trattamento sono determinati dal diritto dell'Unione o degli Stati membri, il titolare del trattamento o i criteri specifici applicabili alla sua designazione possono essere stabiliti dal diritto dell'Unione o degli Stati membri;</a:t>
            </a:r>
          </a:p>
          <a:p>
            <a:r>
              <a:rPr lang="it-IT" b="1" dirty="0"/>
              <a:t>«responsabile del trattamento»</a:t>
            </a:r>
            <a:r>
              <a:rPr lang="it-IT" dirty="0"/>
              <a:t>: la persona fisica o giuridica, l'autorità pubblica, il servizio o altro organismo che tratta dati personali per conto del titolare del trattamento</a:t>
            </a:r>
            <a:r>
              <a:rPr lang="it-IT" dirty="0" smtClean="0"/>
              <a:t>;</a:t>
            </a:r>
          </a:p>
          <a:p>
            <a:r>
              <a:rPr lang="it-IT" dirty="0" smtClean="0"/>
              <a:t>«</a:t>
            </a:r>
            <a:r>
              <a:rPr lang="it-IT" b="1" dirty="0" smtClean="0"/>
              <a:t>amministratore di sistema</a:t>
            </a:r>
            <a:r>
              <a:rPr lang="it-IT" dirty="0" smtClean="0"/>
              <a:t>» la </a:t>
            </a:r>
            <a:r>
              <a:rPr lang="it-IT" dirty="0"/>
              <a:t>persona addetta alle reti informatiche, sistemi di sicurezza e </a:t>
            </a:r>
            <a:r>
              <a:rPr lang="it-IT" dirty="0" smtClean="0"/>
              <a:t>database, che </a:t>
            </a:r>
            <a:r>
              <a:rPr lang="it-IT" dirty="0"/>
              <a:t>si occupa dell’intera gestione, manutenzione e di tutte le attività inerenti agli impianti di elaborazione dati e delle componenti</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4</a:t>
            </a:fld>
            <a:endParaRPr lang="it-IT"/>
          </a:p>
        </p:txBody>
      </p:sp>
    </p:spTree>
    <p:extLst>
      <p:ext uri="{BB962C8B-B14F-4D97-AF65-F5344CB8AC3E}">
        <p14:creationId xmlns:p14="http://schemas.microsoft.com/office/powerpoint/2010/main" val="270959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28502"/>
          </a:xfrm>
        </p:spPr>
        <p:txBody>
          <a:bodyPr>
            <a:normAutofit/>
          </a:bodyPr>
          <a:lstStyle/>
          <a:p>
            <a:pPr algn="ctr"/>
            <a:r>
              <a:rPr lang="it-IT" sz="2000" b="1" dirty="0"/>
              <a:t>Recenti casi di violazione dei dati che hanno interessato la ASL di </a:t>
            </a:r>
            <a:r>
              <a:rPr lang="it-IT" sz="2000" b="1" dirty="0" smtClean="0"/>
              <a:t>Pescara 2/3</a:t>
            </a:r>
            <a:endParaRPr lang="it-IT" sz="2000" dirty="0"/>
          </a:p>
        </p:txBody>
      </p:sp>
      <p:sp>
        <p:nvSpPr>
          <p:cNvPr id="3" name="Segnaposto contenuto 2"/>
          <p:cNvSpPr>
            <a:spLocks noGrp="1"/>
          </p:cNvSpPr>
          <p:nvPr>
            <p:ph idx="1"/>
          </p:nvPr>
        </p:nvSpPr>
        <p:spPr>
          <a:xfrm>
            <a:off x="1143000" y="1620982"/>
            <a:ext cx="9872871" cy="4475018"/>
          </a:xfrm>
        </p:spPr>
        <p:txBody>
          <a:bodyPr>
            <a:normAutofit fontScale="70000" lnSpcReduction="20000"/>
          </a:bodyPr>
          <a:lstStyle/>
          <a:p>
            <a:r>
              <a:rPr lang="it-IT" dirty="0" smtClean="0">
                <a:solidFill>
                  <a:srgbClr val="FF0000"/>
                </a:solidFill>
              </a:rPr>
              <a:t>Uso non autorizzato (per altre finalità) di informazioni relative ai dati del cartellino marcatempo di un soggetto</a:t>
            </a:r>
            <a:r>
              <a:rPr lang="it-IT" dirty="0" smtClean="0"/>
              <a:t>;</a:t>
            </a:r>
          </a:p>
          <a:p>
            <a:r>
              <a:rPr lang="it-IT" dirty="0" smtClean="0">
                <a:solidFill>
                  <a:srgbClr val="FF0000"/>
                </a:solidFill>
              </a:rPr>
              <a:t>Uso non autorizzato (per altra finalità) di </a:t>
            </a:r>
            <a:r>
              <a:rPr lang="it-IT" dirty="0" err="1" smtClean="0">
                <a:solidFill>
                  <a:srgbClr val="FF0000"/>
                </a:solidFill>
              </a:rPr>
              <a:t>infomazioni</a:t>
            </a:r>
            <a:r>
              <a:rPr lang="it-IT" dirty="0" smtClean="0">
                <a:solidFill>
                  <a:srgbClr val="FF0000"/>
                </a:solidFill>
              </a:rPr>
              <a:t> relative a prenotazioni sanitarie relative ad un soggetto</a:t>
            </a:r>
          </a:p>
          <a:p>
            <a:r>
              <a:rPr lang="it-IT" dirty="0" smtClean="0">
                <a:solidFill>
                  <a:srgbClr val="FF0000"/>
                </a:solidFill>
              </a:rPr>
              <a:t>Uso non autorizzato (per altra finalità) di informazioni relative a email aziendali</a:t>
            </a:r>
            <a:r>
              <a:rPr lang="it-IT" dirty="0" smtClean="0"/>
              <a:t>.</a:t>
            </a:r>
          </a:p>
          <a:p>
            <a:pPr marL="45720" indent="0">
              <a:buNone/>
            </a:pPr>
            <a:r>
              <a:rPr lang="it-IT" u="sng" dirty="0"/>
              <a:t>Possibili conseguenze della violazione sugli interessati</a:t>
            </a:r>
            <a:r>
              <a:rPr lang="it-IT" dirty="0"/>
              <a:t>:</a:t>
            </a:r>
          </a:p>
          <a:p>
            <a:pPr>
              <a:buFont typeface="Wingdings" panose="05000000000000000000" pitchFamily="2" charset="2"/>
              <a:buChar char="Ø"/>
            </a:pPr>
            <a:r>
              <a:rPr lang="it-IT" dirty="0"/>
              <a:t>I dati sono stati divulgati al di fuori di quanto previsto dall’informativa</a:t>
            </a:r>
          </a:p>
          <a:p>
            <a:pPr marL="45720" indent="0">
              <a:buNone/>
            </a:pPr>
            <a:r>
              <a:rPr lang="it-IT" u="sng" dirty="0"/>
              <a:t>Potenziali effetti negativi per gli interessati</a:t>
            </a:r>
            <a:r>
              <a:rPr lang="it-IT" dirty="0"/>
              <a:t>:</a:t>
            </a:r>
          </a:p>
          <a:p>
            <a:pPr>
              <a:buFont typeface="Wingdings" panose="05000000000000000000" pitchFamily="2" charset="2"/>
              <a:buChar char="Ø"/>
            </a:pPr>
            <a:r>
              <a:rPr lang="it-IT" dirty="0" smtClean="0"/>
              <a:t>Pregiudizio alla reputazione</a:t>
            </a:r>
            <a:endParaRPr lang="it-IT" dirty="0"/>
          </a:p>
          <a:p>
            <a:pPr>
              <a:buFont typeface="Wingdings" panose="05000000000000000000" pitchFamily="2" charset="2"/>
              <a:buChar char="Ø"/>
            </a:pPr>
            <a:r>
              <a:rPr lang="it-IT" dirty="0" smtClean="0"/>
              <a:t>Conoscenza da parte di terzi non autorizzati</a:t>
            </a:r>
          </a:p>
          <a:p>
            <a:pPr marL="45720" indent="0">
              <a:buNone/>
            </a:pPr>
            <a:r>
              <a:rPr lang="it-IT" sz="2900" dirty="0" smtClean="0">
                <a:solidFill>
                  <a:srgbClr val="00B0F0"/>
                </a:solidFill>
              </a:rPr>
              <a:t>Adempimenti a carico dei SATD</a:t>
            </a:r>
            <a:r>
              <a:rPr lang="it-IT" dirty="0" smtClean="0"/>
              <a:t>:</a:t>
            </a:r>
          </a:p>
          <a:p>
            <a:pPr>
              <a:buFont typeface="Wingdings" panose="05000000000000000000" pitchFamily="2" charset="2"/>
              <a:buChar char="Ø"/>
            </a:pPr>
            <a:r>
              <a:rPr lang="it-IT" dirty="0" smtClean="0"/>
              <a:t>Verificare, con il supporto della UOC S.I., se gli accessi ai sistemi informatici sono tracciati</a:t>
            </a:r>
          </a:p>
          <a:p>
            <a:pPr>
              <a:buFont typeface="Wingdings" panose="05000000000000000000" pitchFamily="2" charset="2"/>
              <a:buChar char="Ø"/>
            </a:pPr>
            <a:r>
              <a:rPr lang="it-IT" dirty="0" smtClean="0"/>
              <a:t>Sensibilizzare i SAT </a:t>
            </a:r>
            <a:r>
              <a:rPr lang="it-IT" dirty="0" err="1" smtClean="0"/>
              <a:t>affinchè</a:t>
            </a:r>
            <a:r>
              <a:rPr lang="it-IT" dirty="0" smtClean="0"/>
              <a:t> non utilizzino a fini propri le informazioni a cui hanno accesso per motivi professionali</a:t>
            </a:r>
          </a:p>
          <a:p>
            <a:pPr>
              <a:buFont typeface="Wingdings" panose="05000000000000000000" pitchFamily="2" charset="2"/>
              <a:buChar char="Ø"/>
            </a:pPr>
            <a:r>
              <a:rPr lang="it-IT" dirty="0" smtClean="0"/>
              <a:t>Richiamo dei SAT al rispetto del segreto professionale</a:t>
            </a:r>
          </a:p>
          <a:p>
            <a:pPr>
              <a:buFont typeface="Wingdings" panose="05000000000000000000" pitchFamily="2" charset="2"/>
              <a:buChar char="Ø"/>
            </a:pPr>
            <a:endParaRPr lang="it-IT" dirty="0" smtClean="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40</a:t>
            </a:fld>
            <a:endParaRPr lang="it-IT"/>
          </a:p>
        </p:txBody>
      </p:sp>
    </p:spTree>
    <p:extLst>
      <p:ext uri="{BB962C8B-B14F-4D97-AF65-F5344CB8AC3E}">
        <p14:creationId xmlns:p14="http://schemas.microsoft.com/office/powerpoint/2010/main" val="33846927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000" b="1" dirty="0"/>
              <a:t>Recenti casi di violazione dei dati che hanno interessato la ASL di Pescara </a:t>
            </a:r>
            <a:r>
              <a:rPr lang="it-IT" sz="2000" b="1" dirty="0" smtClean="0"/>
              <a:t>3/3</a:t>
            </a:r>
            <a:endParaRPr lang="it-IT" sz="2000" dirty="0"/>
          </a:p>
        </p:txBody>
      </p:sp>
      <p:sp>
        <p:nvSpPr>
          <p:cNvPr id="3" name="Segnaposto contenuto 2"/>
          <p:cNvSpPr>
            <a:spLocks noGrp="1"/>
          </p:cNvSpPr>
          <p:nvPr>
            <p:ph idx="1"/>
          </p:nvPr>
        </p:nvSpPr>
        <p:spPr/>
        <p:txBody>
          <a:bodyPr>
            <a:normAutofit/>
          </a:bodyPr>
          <a:lstStyle/>
          <a:p>
            <a:r>
              <a:rPr lang="it-IT" dirty="0" smtClean="0">
                <a:solidFill>
                  <a:srgbClr val="FF0000"/>
                </a:solidFill>
              </a:rPr>
              <a:t>Trasmissione di un referto ad un indirizzo di posta elettronica errato</a:t>
            </a:r>
          </a:p>
          <a:p>
            <a:pPr marL="45720" indent="0">
              <a:buNone/>
            </a:pPr>
            <a:r>
              <a:rPr lang="it-IT" u="sng" dirty="0"/>
              <a:t>Possibili conseguenze della violazione sugli interessati</a:t>
            </a:r>
            <a:r>
              <a:rPr lang="it-IT" dirty="0"/>
              <a:t>:</a:t>
            </a:r>
          </a:p>
          <a:p>
            <a:pPr>
              <a:buFont typeface="Wingdings" panose="05000000000000000000" pitchFamily="2" charset="2"/>
              <a:buChar char="Ø"/>
            </a:pPr>
            <a:r>
              <a:rPr lang="it-IT" dirty="0"/>
              <a:t>I dati </a:t>
            </a:r>
            <a:r>
              <a:rPr lang="it-IT" dirty="0" smtClean="0"/>
              <a:t>diffusi sono strumentali con conseguente mancata possibilità di interpretazione clinica</a:t>
            </a:r>
          </a:p>
          <a:p>
            <a:pPr marL="45720" indent="0">
              <a:buNone/>
            </a:pPr>
            <a:r>
              <a:rPr lang="it-IT" u="sng" dirty="0" smtClean="0"/>
              <a:t>Potenziali </a:t>
            </a:r>
            <a:r>
              <a:rPr lang="it-IT" u="sng" dirty="0"/>
              <a:t>effetti negativi per gli interessati</a:t>
            </a:r>
            <a:r>
              <a:rPr lang="it-IT" dirty="0"/>
              <a:t>:</a:t>
            </a:r>
          </a:p>
          <a:p>
            <a:pPr>
              <a:buFont typeface="Wingdings" panose="05000000000000000000" pitchFamily="2" charset="2"/>
              <a:buChar char="Ø"/>
            </a:pPr>
            <a:r>
              <a:rPr lang="it-IT" dirty="0" smtClean="0"/>
              <a:t>Non ci sono potenziali effetti negativi per gli interessati</a:t>
            </a:r>
            <a:endParaRPr lang="it-IT" dirty="0"/>
          </a:p>
          <a:p>
            <a:pPr marL="45720" indent="0">
              <a:buNone/>
            </a:pPr>
            <a:r>
              <a:rPr lang="it-IT" dirty="0" smtClean="0">
                <a:solidFill>
                  <a:srgbClr val="00B0F0"/>
                </a:solidFill>
              </a:rPr>
              <a:t>Adempimenti per i SATD</a:t>
            </a:r>
            <a:r>
              <a:rPr lang="it-IT" dirty="0" smtClean="0"/>
              <a:t>:</a:t>
            </a:r>
          </a:p>
          <a:p>
            <a:pPr marL="45720" indent="0">
              <a:buNone/>
            </a:pPr>
            <a:r>
              <a:rPr lang="it-IT" dirty="0" smtClean="0"/>
              <a:t>Sensibilizzare i SAT nell’utilizzo degli strumenti tecnici disponibili, alla luce della circolare aziendale in materia (n. 1/2021 del 02.03.2021, </a:t>
            </a:r>
            <a:r>
              <a:rPr lang="it-IT" dirty="0" err="1" smtClean="0"/>
              <a:t>prot</a:t>
            </a:r>
            <a:r>
              <a:rPr lang="it-IT" dirty="0" smtClean="0"/>
              <a:t>. n. 00299638)</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41</a:t>
            </a:fld>
            <a:endParaRPr lang="it-IT"/>
          </a:p>
        </p:txBody>
      </p:sp>
    </p:spTree>
    <p:extLst>
      <p:ext uri="{BB962C8B-B14F-4D97-AF65-F5344CB8AC3E}">
        <p14:creationId xmlns:p14="http://schemas.microsoft.com/office/powerpoint/2010/main" val="953032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b="1" dirty="0" smtClean="0"/>
              <a:t>La tematica oggetto di questa lezione, n. 06, è trattata per esteso nella</a:t>
            </a:r>
          </a:p>
          <a:p>
            <a:pPr marL="0" indent="0" algn="just">
              <a:buNone/>
            </a:pPr>
            <a:r>
              <a:rPr lang="it-IT" b="1" dirty="0" smtClean="0"/>
              <a:t> «</a:t>
            </a:r>
            <a:r>
              <a:rPr lang="it-IT" sz="2800" b="1" dirty="0" smtClean="0"/>
              <a:t>Procedura per </a:t>
            </a:r>
            <a:r>
              <a:rPr lang="it-IT" sz="2800" b="1" dirty="0"/>
              <a:t>la Gestione delle </a:t>
            </a:r>
            <a:r>
              <a:rPr lang="it-IT" sz="2800" b="1" dirty="0" smtClean="0"/>
              <a:t>Violazioni </a:t>
            </a:r>
            <a:r>
              <a:rPr lang="it-IT" sz="2800" b="1" dirty="0"/>
              <a:t>di Dati Personali (Data </a:t>
            </a:r>
            <a:r>
              <a:rPr lang="it-IT" sz="2800" b="1" dirty="0" smtClean="0"/>
              <a:t>Breach) </a:t>
            </a:r>
            <a:r>
              <a:rPr lang="it-IT" sz="2800" dirty="0" smtClean="0"/>
              <a:t>della </a:t>
            </a:r>
            <a:r>
              <a:rPr lang="it-IT" sz="2800" dirty="0"/>
              <a:t>Asl n. 03 di Pescara </a:t>
            </a:r>
            <a:r>
              <a:rPr lang="it-IT" sz="2800" dirty="0" smtClean="0"/>
              <a:t>in </a:t>
            </a:r>
            <a:r>
              <a:rPr lang="it-IT" sz="2800" dirty="0"/>
              <a:t>base a quanto previsto dal </a:t>
            </a:r>
            <a:r>
              <a:rPr lang="it-IT" sz="2800" b="1" dirty="0" smtClean="0"/>
              <a:t>Regolamento </a:t>
            </a:r>
            <a:r>
              <a:rPr lang="it-IT" sz="2800" b="1" dirty="0"/>
              <a:t>UE 679/2016 sulla Protezione dei Dati (GDPR) e D.Lgs. 196/03 Codice in Materia di Protezione dei Dati Personali come integrato dalle modifiche introdotte dal D.Lgs. </a:t>
            </a:r>
            <a:r>
              <a:rPr lang="it-IT" sz="2800" b="1" dirty="0" smtClean="0"/>
              <a:t>101/2018</a:t>
            </a:r>
            <a:r>
              <a:rPr lang="it-IT" b="1" dirty="0" smtClean="0"/>
              <a:t>»</a:t>
            </a:r>
            <a:endParaRPr lang="it-IT" dirty="0"/>
          </a:p>
          <a:p>
            <a:pPr marL="0" indent="0" algn="just">
              <a:buNone/>
            </a:pPr>
            <a:endParaRPr lang="it-IT" b="1" dirty="0"/>
          </a:p>
          <a:p>
            <a:pPr marL="0" indent="0" algn="just">
              <a:buNone/>
            </a:pPr>
            <a:r>
              <a:rPr lang="it-IT" b="1" dirty="0" smtClean="0"/>
              <a:t>di cui può prendersi visione sul sito aziendale, nella Area Interna alla voce Privacy al seguente link</a:t>
            </a:r>
            <a:r>
              <a:rPr lang="it-IT" b="1" dirty="0"/>
              <a:t>: </a:t>
            </a:r>
            <a:r>
              <a:rPr lang="it-IT" b="1" dirty="0">
                <a:hlinkClick r:id="rId2"/>
              </a:rPr>
              <a:t>https://</a:t>
            </a:r>
            <a:r>
              <a:rPr lang="it-IT" b="1" dirty="0" smtClean="0">
                <a:hlinkClick r:id="rId2"/>
              </a:rPr>
              <a:t>www.ausl.pe.it/Sezione.jsp?idSezione=338</a:t>
            </a:r>
            <a:r>
              <a:rPr lang="it-IT" b="1" dirty="0" smtClean="0"/>
              <a:t> </a:t>
            </a:r>
            <a:endParaRPr lang="it-IT" dirty="0"/>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42</a:t>
            </a:fld>
            <a:endParaRPr lang="it-IT"/>
          </a:p>
        </p:txBody>
      </p:sp>
    </p:spTree>
    <p:extLst>
      <p:ext uri="{BB962C8B-B14F-4D97-AF65-F5344CB8AC3E}">
        <p14:creationId xmlns:p14="http://schemas.microsoft.com/office/powerpoint/2010/main" val="937244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895004"/>
          </a:xfrm>
        </p:spPr>
        <p:txBody>
          <a:bodyPr/>
          <a:lstStyle/>
          <a:p>
            <a:pPr algn="ctr"/>
            <a:r>
              <a:rPr lang="it-IT" dirty="0"/>
              <a:t>definizioni</a:t>
            </a:r>
          </a:p>
        </p:txBody>
      </p:sp>
      <p:sp>
        <p:nvSpPr>
          <p:cNvPr id="3" name="Segnaposto contenuto 2"/>
          <p:cNvSpPr>
            <a:spLocks noGrp="1"/>
          </p:cNvSpPr>
          <p:nvPr>
            <p:ph idx="1"/>
          </p:nvPr>
        </p:nvSpPr>
        <p:spPr>
          <a:xfrm>
            <a:off x="698270" y="1670858"/>
            <a:ext cx="10317602" cy="4425142"/>
          </a:xfrm>
        </p:spPr>
        <p:txBody>
          <a:bodyPr>
            <a:normAutofit fontScale="92500" lnSpcReduction="20000"/>
          </a:bodyPr>
          <a:lstStyle/>
          <a:p>
            <a:r>
              <a:rPr lang="it-IT" b="1" dirty="0"/>
              <a:t>«destinatario»</a:t>
            </a:r>
            <a:r>
              <a:rPr lang="it-IT" dirty="0"/>
              <a:t>: la persona fisica o giuridica, l'autorità pubblica, il servizio o un altro organismo che riceve comunicazione di dati personali, che si tratti o meno di terzi. Tuttavia, le autorità pubbliche che possono ricevere comunicazione di dati personali nell'ambito di una specifica indagine conformemente al diritto dell'Unione o degli Stati membri non sono considerate</a:t>
            </a:r>
            <a:r>
              <a:rPr lang="it-IT" u="sng" dirty="0"/>
              <a:t> </a:t>
            </a:r>
            <a:r>
              <a:rPr lang="it-IT" dirty="0"/>
              <a:t>destinatari; il trattamento di tali dati da parte di dette autorità pubbliche è conforme alle norme applicabili in materia di protezione dei dati secondo le finalità del trattamento;</a:t>
            </a:r>
          </a:p>
          <a:p>
            <a:r>
              <a:rPr lang="it-IT" b="1" dirty="0"/>
              <a:t>«terzo»</a:t>
            </a:r>
            <a:r>
              <a:rPr lang="it-IT" dirty="0"/>
              <a:t>: la persona fisica o giuridica, l'autorità pubblica, il servizio o altro organismo che non sia l'interessato, il titolare del trattamento, il responsabile del trattamento e le persone autorizzate al trattamento dei dati personali sotto l'autorità diretta del titolare o del responsabile;</a:t>
            </a:r>
          </a:p>
          <a:p>
            <a:r>
              <a:rPr lang="it-IT" dirty="0" smtClean="0"/>
              <a:t>«</a:t>
            </a:r>
            <a:r>
              <a:rPr lang="it-IT" b="1" dirty="0" err="1" smtClean="0"/>
              <a:t>risk</a:t>
            </a:r>
            <a:r>
              <a:rPr lang="it-IT" b="1" dirty="0" smtClean="0"/>
              <a:t> </a:t>
            </a:r>
            <a:r>
              <a:rPr lang="it-IT" b="1" dirty="0"/>
              <a:t>assessment</a:t>
            </a:r>
            <a:r>
              <a:rPr lang="it-IT" dirty="0" smtClean="0"/>
              <a:t>»(valutazione </a:t>
            </a:r>
            <a:r>
              <a:rPr lang="it-IT" dirty="0"/>
              <a:t>del </a:t>
            </a:r>
            <a:r>
              <a:rPr lang="it-IT" dirty="0" smtClean="0"/>
              <a:t>rischio): è un processo </a:t>
            </a:r>
            <a:r>
              <a:rPr lang="it-IT" dirty="0"/>
              <a:t>su base scientifica costituito da quattro fasi: individuazione del pericolo, caratterizzazione del pericolo, valutazione dell'esposizione al pericolo e caratterizzazione del </a:t>
            </a:r>
            <a:r>
              <a:rPr lang="it-IT" dirty="0" smtClean="0"/>
              <a:t>rischio</a:t>
            </a:r>
          </a:p>
          <a:p>
            <a:r>
              <a:rPr lang="it-IT" dirty="0" smtClean="0"/>
              <a:t>«</a:t>
            </a:r>
            <a:r>
              <a:rPr lang="it-IT" b="1" dirty="0" smtClean="0"/>
              <a:t>sistemi </a:t>
            </a:r>
            <a:r>
              <a:rPr lang="it-IT" b="1" dirty="0"/>
              <a:t>ICT</a:t>
            </a:r>
            <a:r>
              <a:rPr lang="it-IT" dirty="0"/>
              <a:t>»: </a:t>
            </a:r>
            <a:r>
              <a:rPr lang="it-IT" dirty="0" smtClean="0"/>
              <a:t>la </a:t>
            </a:r>
            <a:r>
              <a:rPr lang="it-IT" dirty="0"/>
              <a:t>tecnologia dell'informazione e della comunicazione o ICT indica l'insieme delle tecnologie dell'informazione (IT) sia nella loro parte hardware che </a:t>
            </a:r>
            <a:r>
              <a:rPr lang="it-IT" dirty="0" smtClean="0"/>
              <a:t>software; trattasi di quell'insieme </a:t>
            </a:r>
            <a:r>
              <a:rPr lang="it-IT" dirty="0"/>
              <a:t>di tecnologie che consentono di raggiungere, archiviare, trasmettere e manipolare le informazioni. </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5</a:t>
            </a:fld>
            <a:endParaRPr lang="it-IT"/>
          </a:p>
        </p:txBody>
      </p:sp>
    </p:spTree>
    <p:extLst>
      <p:ext uri="{BB962C8B-B14F-4D97-AF65-F5344CB8AC3E}">
        <p14:creationId xmlns:p14="http://schemas.microsoft.com/office/powerpoint/2010/main" val="3587047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3000" y="609600"/>
            <a:ext cx="9875520" cy="687185"/>
          </a:xfrm>
        </p:spPr>
        <p:txBody>
          <a:bodyPr>
            <a:normAutofit fontScale="90000"/>
          </a:bodyPr>
          <a:lstStyle/>
          <a:p>
            <a:pPr algn="ctr"/>
            <a:r>
              <a:rPr lang="it-IT" dirty="0"/>
              <a:t>definizioni</a:t>
            </a:r>
          </a:p>
        </p:txBody>
      </p:sp>
      <p:sp>
        <p:nvSpPr>
          <p:cNvPr id="3" name="Segnaposto contenuto 2"/>
          <p:cNvSpPr>
            <a:spLocks noGrp="1"/>
          </p:cNvSpPr>
          <p:nvPr>
            <p:ph idx="1"/>
          </p:nvPr>
        </p:nvSpPr>
        <p:spPr>
          <a:xfrm>
            <a:off x="1143000" y="1421476"/>
            <a:ext cx="9872871" cy="4674524"/>
          </a:xfrm>
        </p:spPr>
        <p:txBody>
          <a:bodyPr>
            <a:normAutofit lnSpcReduction="10000"/>
          </a:bodyPr>
          <a:lstStyle/>
          <a:p>
            <a:r>
              <a:rPr lang="it-IT" b="1" dirty="0" smtClean="0"/>
              <a:t>«</a:t>
            </a:r>
            <a:r>
              <a:rPr lang="it-IT" b="1" dirty="0"/>
              <a:t>dati relativi alla salute»</a:t>
            </a:r>
            <a:r>
              <a:rPr lang="it-IT" dirty="0"/>
              <a:t>: i dati personali attinenti alla salute fisica o mentale di una persona fisica, compresa la prestazione di servizi di assistenza sanitaria, che rivelano informazioni relative al suo stato di salute;</a:t>
            </a:r>
          </a:p>
          <a:p>
            <a:r>
              <a:rPr lang="it-IT" b="1" dirty="0"/>
              <a:t>«banca di dati»</a:t>
            </a:r>
            <a:r>
              <a:rPr lang="it-IT" dirty="0"/>
              <a:t>: qualsiasi complesso organizzato di dati personali, ripartito in una o più unità dislocate in uno o più siti;</a:t>
            </a:r>
          </a:p>
          <a:p>
            <a:r>
              <a:rPr lang="it-IT" b="1" dirty="0"/>
              <a:t>«evento sulla sicurezza delle informazioni»</a:t>
            </a:r>
            <a:r>
              <a:rPr lang="it-IT" dirty="0"/>
              <a:t>: occorrenza identificata di uno stato di un sistema, servizio o della rete che indichi una possibile violazione di una policy sulla sicurezza delle informazioni (Information Security Policy) o il fallimento di controlli, o una situazione precedentemente sconosciuta che può essere rilevante a fini di sicurezza</a:t>
            </a:r>
          </a:p>
          <a:p>
            <a:r>
              <a:rPr lang="it-IT" b="1" dirty="0"/>
              <a:t>«incidente sulla sicurezza delle informazioni»:</a:t>
            </a:r>
            <a:r>
              <a:rPr lang="it-IT" dirty="0"/>
              <a:t> evento singolo o serie di eventi sulla sicurezza delle informazioni indesiderati o imprevisti che hanno una significativa probabilità di compromettere le operazioni aziendali e di minacciare la sicurezza delle informazioni</a:t>
            </a:r>
          </a:p>
          <a:p>
            <a:pPr marL="4572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6</a:t>
            </a:fld>
            <a:endParaRPr lang="it-IT"/>
          </a:p>
        </p:txBody>
      </p:sp>
    </p:spTree>
    <p:extLst>
      <p:ext uri="{BB962C8B-B14F-4D97-AF65-F5344CB8AC3E}">
        <p14:creationId xmlns:p14="http://schemas.microsoft.com/office/powerpoint/2010/main" val="2581663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400" b="1" dirty="0"/>
              <a:t>Normativa di </a:t>
            </a:r>
            <a:r>
              <a:rPr lang="it-IT" sz="2400" b="1" dirty="0" smtClean="0"/>
              <a:t>Riferimento </a:t>
            </a:r>
            <a:r>
              <a:rPr lang="it-IT" sz="2000" b="1" dirty="0" smtClean="0"/>
              <a:t>1/2</a:t>
            </a:r>
            <a:r>
              <a:rPr lang="it-IT" b="1" dirty="0"/>
              <a:t/>
            </a:r>
            <a:br>
              <a:rPr lang="it-IT" b="1" dirty="0"/>
            </a:br>
            <a:endParaRPr lang="it-IT" dirty="0"/>
          </a:p>
        </p:txBody>
      </p:sp>
      <p:sp>
        <p:nvSpPr>
          <p:cNvPr id="3" name="Segnaposto contenuto 2"/>
          <p:cNvSpPr>
            <a:spLocks noGrp="1"/>
          </p:cNvSpPr>
          <p:nvPr>
            <p:ph idx="1"/>
          </p:nvPr>
        </p:nvSpPr>
        <p:spPr>
          <a:xfrm>
            <a:off x="1143000" y="1388225"/>
            <a:ext cx="9872871" cy="4707775"/>
          </a:xfrm>
        </p:spPr>
        <p:txBody>
          <a:bodyPr>
            <a:normAutofit fontScale="92500"/>
          </a:bodyPr>
          <a:lstStyle/>
          <a:p>
            <a:pPr marL="45720" indent="0">
              <a:buNone/>
            </a:pPr>
            <a:r>
              <a:rPr lang="it-IT" dirty="0" smtClean="0"/>
              <a:t>I </a:t>
            </a:r>
            <a:r>
              <a:rPr lang="it-IT" dirty="0"/>
              <a:t>passi da seguire nel caso si verifichi un evento di Violazione del Dati Personali </a:t>
            </a:r>
            <a:r>
              <a:rPr lang="it-IT" dirty="0" smtClean="0"/>
              <a:t>sono stabiliti </a:t>
            </a:r>
            <a:r>
              <a:rPr lang="it-IT" dirty="0"/>
              <a:t>dagli </a:t>
            </a:r>
            <a:r>
              <a:rPr lang="it-IT" b="1" dirty="0">
                <a:solidFill>
                  <a:srgbClr val="92D050"/>
                </a:solidFill>
              </a:rPr>
              <a:t>Artt.33, 34 del Regolamento UE 679/2016 </a:t>
            </a:r>
            <a:r>
              <a:rPr lang="it-IT" dirty="0"/>
              <a:t>che </a:t>
            </a:r>
            <a:r>
              <a:rPr lang="it-IT" dirty="0" smtClean="0"/>
              <a:t>fissano </a:t>
            </a:r>
            <a:r>
              <a:rPr lang="it-IT" dirty="0"/>
              <a:t>i seguenti obblighi:</a:t>
            </a:r>
          </a:p>
          <a:p>
            <a:pPr lvl="0"/>
            <a:r>
              <a:rPr lang="it-IT" b="1" dirty="0">
                <a:solidFill>
                  <a:srgbClr val="92D050"/>
                </a:solidFill>
              </a:rPr>
              <a:t>Obbligo di notifica all’Autorità Garante </a:t>
            </a:r>
            <a:r>
              <a:rPr lang="it-IT" dirty="0"/>
              <a:t>“senza ingiustificato ritardo” e, ove possibile, entro 72 ore (art. 33 del Regolamento).</a:t>
            </a:r>
          </a:p>
          <a:p>
            <a:pPr lvl="0"/>
            <a:r>
              <a:rPr lang="it-IT" b="1" dirty="0">
                <a:solidFill>
                  <a:srgbClr val="92D050"/>
                </a:solidFill>
              </a:rPr>
              <a:t>Obbligo di comunicazione agli interessati </a:t>
            </a:r>
            <a:r>
              <a:rPr lang="it-IT" dirty="0"/>
              <a:t>quando la violazione dei dati personali è suscettibile di presentare un rischio elevato per i diritti e le libertà delle persone fisiche (art. 34 del Regolamento</a:t>
            </a:r>
            <a:r>
              <a:rPr lang="it-IT" dirty="0" smtClean="0"/>
              <a:t>)</a:t>
            </a:r>
          </a:p>
          <a:p>
            <a:pPr lvl="0"/>
            <a:r>
              <a:rPr lang="it-IT" b="1" dirty="0"/>
              <a:t>Provvedimento del 27 maggio 2021 </a:t>
            </a:r>
            <a:r>
              <a:rPr lang="it-IT" b="1" dirty="0" smtClean="0"/>
              <a:t>del Garante Protezione Dati </a:t>
            </a:r>
            <a:r>
              <a:rPr lang="it-IT" dirty="0" smtClean="0"/>
              <a:t>- </a:t>
            </a:r>
            <a:r>
              <a:rPr lang="it-IT" dirty="0"/>
              <a:t>Procedura telematica per la notifica di violazioni di dati personali (data </a:t>
            </a:r>
            <a:r>
              <a:rPr lang="it-IT" dirty="0" err="1" smtClean="0"/>
              <a:t>breach</a:t>
            </a:r>
            <a:r>
              <a:rPr lang="it-IT" dirty="0" smtClean="0"/>
              <a:t>)</a:t>
            </a:r>
          </a:p>
          <a:p>
            <a:pPr lvl="0"/>
            <a:r>
              <a:rPr lang="it-IT" dirty="0"/>
              <a:t>“</a:t>
            </a:r>
            <a:r>
              <a:rPr lang="it-IT" b="1" dirty="0"/>
              <a:t>Linee guida sulla notifica delle violazioni dei dati personali ai sensi del Regolamento (UE) 2016/679</a:t>
            </a:r>
            <a:r>
              <a:rPr lang="it-IT" dirty="0"/>
              <a:t>” adottate del Gruppo di lavoro articolo 29 per la protezione dei dati personali il 3 ottobre 2017, come modificate e adottate in ultimo il 6 febbraio 2018, fatte proprie dal Comitato europeo per la protezione dei dati il 25 maggio 2018;</a:t>
            </a:r>
          </a:p>
          <a:p>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7</a:t>
            </a:fld>
            <a:endParaRPr lang="it-IT"/>
          </a:p>
        </p:txBody>
      </p:sp>
    </p:spTree>
    <p:extLst>
      <p:ext uri="{BB962C8B-B14F-4D97-AF65-F5344CB8AC3E}">
        <p14:creationId xmlns:p14="http://schemas.microsoft.com/office/powerpoint/2010/main" val="196491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400" b="1" dirty="0"/>
              <a:t>Normativa di Riferimento </a:t>
            </a:r>
            <a:r>
              <a:rPr lang="it-IT" sz="2000" b="1" dirty="0"/>
              <a:t>1/2</a:t>
            </a:r>
            <a:r>
              <a:rPr lang="it-IT" b="1" dirty="0"/>
              <a:t/>
            </a:r>
            <a:br>
              <a:rPr lang="it-IT" b="1" dirty="0"/>
            </a:br>
            <a:endParaRPr lang="it-IT" dirty="0"/>
          </a:p>
        </p:txBody>
      </p:sp>
      <p:sp>
        <p:nvSpPr>
          <p:cNvPr id="3" name="Segnaposto contenuto 2"/>
          <p:cNvSpPr>
            <a:spLocks noGrp="1"/>
          </p:cNvSpPr>
          <p:nvPr>
            <p:ph idx="1"/>
          </p:nvPr>
        </p:nvSpPr>
        <p:spPr>
          <a:xfrm>
            <a:off x="1143000" y="1654233"/>
            <a:ext cx="9872871" cy="4441767"/>
          </a:xfrm>
        </p:spPr>
        <p:txBody>
          <a:bodyPr/>
          <a:lstStyle/>
          <a:p>
            <a:r>
              <a:rPr lang="it-IT" dirty="0" smtClean="0"/>
              <a:t>Regolamento EIDAS (910/2014): </a:t>
            </a:r>
            <a:r>
              <a:rPr lang="it-IT" dirty="0" err="1" smtClean="0"/>
              <a:t>electronic</a:t>
            </a:r>
            <a:r>
              <a:rPr lang="it-IT" dirty="0" smtClean="0"/>
              <a:t> </a:t>
            </a:r>
            <a:r>
              <a:rPr lang="it-IT" dirty="0" err="1" smtClean="0"/>
              <a:t>Identification</a:t>
            </a:r>
            <a:r>
              <a:rPr lang="it-IT" dirty="0" smtClean="0"/>
              <a:t> </a:t>
            </a:r>
            <a:r>
              <a:rPr lang="it-IT" dirty="0" err="1" smtClean="0"/>
              <a:t>Authentication</a:t>
            </a:r>
            <a:r>
              <a:rPr lang="it-IT" dirty="0" smtClean="0"/>
              <a:t> and </a:t>
            </a:r>
            <a:r>
              <a:rPr lang="it-IT" dirty="0" err="1" smtClean="0"/>
              <a:t>Signature</a:t>
            </a:r>
            <a:r>
              <a:rPr lang="it-IT" dirty="0" smtClean="0"/>
              <a:t>;</a:t>
            </a:r>
          </a:p>
          <a:p>
            <a:r>
              <a:rPr lang="it-IT" dirty="0" smtClean="0"/>
              <a:t>Direttiva 2016/680 (trattamento dei dati personali da parte delle autorità competenti a fini di prevenzione, indagine, accertamento e perseguimento di reati o esecuzione di sanzioni penali) e d.lgs. 51/2018</a:t>
            </a:r>
          </a:p>
          <a:p>
            <a:r>
              <a:rPr lang="it-IT" dirty="0" smtClean="0"/>
              <a:t>Direttiva 2016/1148 (NIS- Misure per </a:t>
            </a:r>
            <a:r>
              <a:rPr lang="it-IT" dirty="0" err="1" smtClean="0"/>
              <a:t>ul</a:t>
            </a:r>
            <a:r>
              <a:rPr lang="it-IT" dirty="0" smtClean="0"/>
              <a:t> livello comune elevato di sicurezza delle reti e dei sistemi informativi nell’Unione) e d.lgs. 65/2048</a:t>
            </a:r>
          </a:p>
          <a:p>
            <a:r>
              <a:rPr lang="it-IT" dirty="0" err="1" smtClean="0"/>
              <a:t>D.l.</a:t>
            </a:r>
            <a:r>
              <a:rPr lang="it-IT" dirty="0" smtClean="0"/>
              <a:t> 21.9.2019, n. 105: disposizioni urgenti in materia di perimetro di sicurezza nazionale cibernetica.</a:t>
            </a:r>
            <a:endParaRPr lang="it-IT" dirty="0"/>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8</a:t>
            </a:fld>
            <a:endParaRPr lang="it-IT"/>
          </a:p>
        </p:txBody>
      </p:sp>
    </p:spTree>
    <p:extLst>
      <p:ext uri="{BB962C8B-B14F-4D97-AF65-F5344CB8AC3E}">
        <p14:creationId xmlns:p14="http://schemas.microsoft.com/office/powerpoint/2010/main" val="247237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possibili cause di data </a:t>
            </a:r>
            <a:r>
              <a:rPr lang="it-IT" dirty="0" err="1" smtClean="0"/>
              <a:t>breach</a:t>
            </a:r>
            <a:r>
              <a:rPr lang="it-IT" dirty="0" smtClean="0"/>
              <a:t>  </a:t>
            </a:r>
            <a:r>
              <a:rPr lang="it-IT" sz="2000" dirty="0" smtClean="0"/>
              <a:t>1/3</a:t>
            </a:r>
            <a:endParaRPr lang="it-IT" sz="2000" dirty="0"/>
          </a:p>
        </p:txBody>
      </p:sp>
      <p:sp>
        <p:nvSpPr>
          <p:cNvPr id="3" name="Segnaposto contenuto 2"/>
          <p:cNvSpPr>
            <a:spLocks noGrp="1"/>
          </p:cNvSpPr>
          <p:nvPr>
            <p:ph idx="1"/>
          </p:nvPr>
        </p:nvSpPr>
        <p:spPr>
          <a:xfrm>
            <a:off x="1143000" y="1704109"/>
            <a:ext cx="9872871" cy="4391891"/>
          </a:xfrm>
        </p:spPr>
        <p:txBody>
          <a:bodyPr>
            <a:normAutofit fontScale="92500" lnSpcReduction="20000"/>
          </a:bodyPr>
          <a:lstStyle/>
          <a:p>
            <a:pPr marL="45720" indent="0" algn="ctr">
              <a:buNone/>
            </a:pPr>
            <a:r>
              <a:rPr lang="it-IT" sz="3100" dirty="0" smtClean="0">
                <a:solidFill>
                  <a:srgbClr val="FF0000"/>
                </a:solidFill>
              </a:rPr>
              <a:t>Errore umano</a:t>
            </a:r>
          </a:p>
          <a:p>
            <a:r>
              <a:rPr lang="it-IT" dirty="0" smtClean="0">
                <a:solidFill>
                  <a:srgbClr val="00B050"/>
                </a:solidFill>
              </a:rPr>
              <a:t>Errori </a:t>
            </a:r>
            <a:r>
              <a:rPr lang="it-IT" dirty="0">
                <a:solidFill>
                  <a:srgbClr val="00B050"/>
                </a:solidFill>
              </a:rPr>
              <a:t>di configurazione</a:t>
            </a:r>
            <a:r>
              <a:rPr lang="it-IT" dirty="0"/>
              <a:t>: </a:t>
            </a:r>
            <a:r>
              <a:rPr lang="it-IT" dirty="0" smtClean="0"/>
              <a:t>qualsiasi </a:t>
            </a:r>
            <a:r>
              <a:rPr lang="it-IT" dirty="0"/>
              <a:t>problema di sicurezza che non sia il risultato di un errore di programmazione ma il risultato di un errore di configurazione. Gli errori di configurazione della </a:t>
            </a:r>
            <a:r>
              <a:rPr lang="it-IT" dirty="0" smtClean="0"/>
              <a:t>sicurezza</a:t>
            </a:r>
            <a:r>
              <a:rPr lang="it-IT" dirty="0"/>
              <a:t> </a:t>
            </a:r>
            <a:r>
              <a:rPr lang="it-IT" i="1" dirty="0"/>
              <a:t>possono verificarsi a qualsiasi livello di </a:t>
            </a:r>
            <a:r>
              <a:rPr lang="it-IT" i="1" dirty="0" smtClean="0"/>
              <a:t>un elenco </a:t>
            </a:r>
            <a:r>
              <a:rPr lang="it-IT" i="1" dirty="0"/>
              <a:t>di applicazioni, inclusi servizi di rete, piattaforma, server Web, server applicazioni, database, </a:t>
            </a:r>
            <a:r>
              <a:rPr lang="it-IT" i="1" dirty="0" err="1"/>
              <a:t>framework</a:t>
            </a:r>
            <a:r>
              <a:rPr lang="it-IT" i="1" dirty="0"/>
              <a:t>, codice personalizzato e macchine virtuali, contenitori o </a:t>
            </a:r>
            <a:r>
              <a:rPr lang="it-IT" i="1" dirty="0" err="1"/>
              <a:t>storage</a:t>
            </a:r>
            <a:r>
              <a:rPr lang="it-IT" i="1" dirty="0"/>
              <a:t> preinstallati</a:t>
            </a:r>
            <a:r>
              <a:rPr lang="it-IT" dirty="0"/>
              <a:t> .</a:t>
            </a:r>
          </a:p>
          <a:p>
            <a:pPr>
              <a:buFont typeface="Wingdings" panose="05000000000000000000" pitchFamily="2" charset="2"/>
              <a:buChar char="Ø"/>
            </a:pPr>
            <a:r>
              <a:rPr lang="it-IT" dirty="0" smtClean="0">
                <a:solidFill>
                  <a:srgbClr val="00B050"/>
                </a:solidFill>
              </a:rPr>
              <a:t>Errori nella gestione</a:t>
            </a:r>
          </a:p>
          <a:p>
            <a:pPr>
              <a:buFont typeface="Wingdings" panose="05000000000000000000" pitchFamily="2" charset="2"/>
              <a:buChar char="Ø"/>
            </a:pPr>
            <a:r>
              <a:rPr lang="it-IT" dirty="0">
                <a:solidFill>
                  <a:srgbClr val="00B050"/>
                </a:solidFill>
              </a:rPr>
              <a:t>Formattazione</a:t>
            </a:r>
            <a:r>
              <a:rPr lang="it-IT" dirty="0"/>
              <a:t> (Operazione che rende possibile </a:t>
            </a:r>
            <a:r>
              <a:rPr lang="it-IT" dirty="0" err="1"/>
              <a:t>lutilizzo</a:t>
            </a:r>
            <a:r>
              <a:rPr lang="it-IT" dirty="0"/>
              <a:t> di un </a:t>
            </a:r>
            <a:r>
              <a:rPr lang="it-IT" dirty="0">
                <a:hlinkClick r:id="rId2" tooltip="Significato Hard disk"/>
              </a:rPr>
              <a:t>Hard </a:t>
            </a:r>
            <a:r>
              <a:rPr lang="it-IT" dirty="0" smtClean="0">
                <a:hlinkClick r:id="rId2" tooltip="Significato Hard disk"/>
              </a:rPr>
              <a:t>disk</a:t>
            </a:r>
            <a:r>
              <a:rPr lang="it-IT" dirty="0" smtClean="0"/>
              <a:t>) </a:t>
            </a:r>
            <a:r>
              <a:rPr lang="it-IT" dirty="0"/>
              <a:t>e </a:t>
            </a:r>
            <a:r>
              <a:rPr lang="it-IT" dirty="0">
                <a:solidFill>
                  <a:srgbClr val="00B050"/>
                </a:solidFill>
              </a:rPr>
              <a:t>dismissione</a:t>
            </a:r>
            <a:r>
              <a:rPr lang="it-IT" dirty="0"/>
              <a:t> (definisce la fine dell'utilizzo di un determinato </a:t>
            </a:r>
            <a:r>
              <a:rPr lang="it-IT" dirty="0" smtClean="0"/>
              <a:t>bene – SW e/o HW - </a:t>
            </a:r>
            <a:r>
              <a:rPr lang="it-IT" dirty="0"/>
              <a:t>non più adeguato o funzionale allo svolgimento delle attività per le quali è stato </a:t>
            </a:r>
            <a:r>
              <a:rPr lang="it-IT" dirty="0" smtClean="0"/>
              <a:t>realizzato)</a:t>
            </a:r>
          </a:p>
          <a:p>
            <a:pPr>
              <a:buFont typeface="Wingdings" panose="05000000000000000000" pitchFamily="2" charset="2"/>
              <a:buChar char="Ø"/>
            </a:pPr>
            <a:r>
              <a:rPr lang="it-IT" dirty="0" smtClean="0">
                <a:solidFill>
                  <a:srgbClr val="00B050"/>
                </a:solidFill>
              </a:rPr>
              <a:t>Compromissione dei backup </a:t>
            </a:r>
            <a:r>
              <a:rPr lang="it-IT" dirty="0" smtClean="0"/>
              <a:t>(salvataggio dei dati)</a:t>
            </a:r>
          </a:p>
          <a:p>
            <a:pPr>
              <a:buFont typeface="Wingdings" panose="05000000000000000000" pitchFamily="2" charset="2"/>
              <a:buChar char="Ø"/>
            </a:pPr>
            <a:r>
              <a:rPr lang="it-IT" dirty="0" smtClean="0">
                <a:solidFill>
                  <a:srgbClr val="00B050"/>
                </a:solidFill>
              </a:rPr>
              <a:t>Danni da liquidi</a:t>
            </a:r>
          </a:p>
          <a:p>
            <a:pPr>
              <a:buFont typeface="Wingdings" panose="05000000000000000000" pitchFamily="2" charset="2"/>
              <a:buChar char="Ø"/>
            </a:pPr>
            <a:r>
              <a:rPr lang="it-IT" dirty="0" smtClean="0">
                <a:solidFill>
                  <a:srgbClr val="00B050"/>
                </a:solidFill>
              </a:rPr>
              <a:t>Imprudenze e negligenze</a:t>
            </a:r>
            <a:endParaRPr lang="it-IT" dirty="0">
              <a:solidFill>
                <a:srgbClr val="00B050"/>
              </a:solidFill>
            </a:endParaRP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36EC92-457B-4976-8CA6-F566DD07AE41}" type="slidenum">
              <a:rPr lang="it-IT" smtClean="0"/>
              <a:t>9</a:t>
            </a:fld>
            <a:endParaRPr lang="it-IT"/>
          </a:p>
        </p:txBody>
      </p:sp>
    </p:spTree>
    <p:extLst>
      <p:ext uri="{BB962C8B-B14F-4D97-AF65-F5344CB8AC3E}">
        <p14:creationId xmlns:p14="http://schemas.microsoft.com/office/powerpoint/2010/main" val="1057836096"/>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TM03457444[[fn=Base]]</Template>
  <TotalTime>835</TotalTime>
  <Words>5416</Words>
  <Application>Microsoft Office PowerPoint</Application>
  <PresentationFormat>Widescreen</PresentationFormat>
  <Paragraphs>359</Paragraphs>
  <Slides>42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42</vt:i4>
      </vt:variant>
    </vt:vector>
  </HeadingPairs>
  <TitlesOfParts>
    <vt:vector size="48" baseType="lpstr">
      <vt:lpstr>Calibri</vt:lpstr>
      <vt:lpstr>Corbel</vt:lpstr>
      <vt:lpstr>Courier New</vt:lpstr>
      <vt:lpstr>Times New Roman</vt:lpstr>
      <vt:lpstr>Wingdings</vt:lpstr>
      <vt:lpstr>Base</vt:lpstr>
      <vt:lpstr>Corso di Formazione in materia di trattamento dei dati personali ad uso dei satd e dei referenti privacy   Procedura per la Gestione delle Violazioni di Dati Personali  (Data Breach).  Lezione n. 06</vt:lpstr>
      <vt:lpstr>abbreviazioni</vt:lpstr>
      <vt:lpstr>definizioni</vt:lpstr>
      <vt:lpstr>definizioni</vt:lpstr>
      <vt:lpstr>definizioni</vt:lpstr>
      <vt:lpstr>definizioni</vt:lpstr>
      <vt:lpstr>Normativa di Riferimento 1/2 </vt:lpstr>
      <vt:lpstr>Normativa di Riferimento 1/2 </vt:lpstr>
      <vt:lpstr>Le possibili cause di data breach  1/3</vt:lpstr>
      <vt:lpstr>Le possibili cause di data breach 2/3</vt:lpstr>
      <vt:lpstr>Le possibili cause di data breach 3/3</vt:lpstr>
      <vt:lpstr>Esame di una violazione dei dati  (data breach)</vt:lpstr>
      <vt:lpstr>Comitato Aziendale di Risposta alle Violazioni 1/2 </vt:lpstr>
      <vt:lpstr>Comitato Aziendale di Risposta alle Violazioni 2/2 </vt:lpstr>
      <vt:lpstr>Compiti del Team </vt:lpstr>
      <vt:lpstr>Informazioni preliminari per la valutazione delle violazioni 1/2 </vt:lpstr>
      <vt:lpstr>Informazioni preliminari per la valutazione delle violazioni 2/2 </vt:lpstr>
      <vt:lpstr>Descrizione del Processo </vt:lpstr>
      <vt:lpstr>Rilevazione della Violazione di Dati Personali – Canali interni  1/5 </vt:lpstr>
      <vt:lpstr>Rilevazione della Violazione di Dati Personali – Canali interni  2/5 ADEMPIMENTI A CARICO DEI SATD E DEI SAT</vt:lpstr>
      <vt:lpstr>Rilevazione della Violazione di Dati Personali – Canali interni  3/5 </vt:lpstr>
      <vt:lpstr>Rilevazione della Violazione di Dati Personali – Canali interni  4/5 </vt:lpstr>
      <vt:lpstr>Rilevazione della Violazione di Dati Personali – Canali interni  5/5 </vt:lpstr>
      <vt:lpstr>Rilevazione della Violazione di Dati Personali – Canali esterni </vt:lpstr>
      <vt:lpstr>Gestione della violazione (Valutazione e Decisione) </vt:lpstr>
      <vt:lpstr>Analisi preliminare delle segnalazioni 1/3 </vt:lpstr>
      <vt:lpstr>Analisi preliminare delle segnalazioni 2/3 </vt:lpstr>
      <vt:lpstr>Analisi preliminare delle segnalazioni 3/3 </vt:lpstr>
      <vt:lpstr>Azioni di Contenimento </vt:lpstr>
      <vt:lpstr>Risk assessment e individuazione delle misure 1/2 </vt:lpstr>
      <vt:lpstr>Risk assessment e individuazione delle misure 2/2 </vt:lpstr>
      <vt:lpstr>Notifica all’Autorità Garante competente </vt:lpstr>
      <vt:lpstr>Comunicazione agli interessati </vt:lpstr>
      <vt:lpstr>Documentazione della violazione </vt:lpstr>
      <vt:lpstr>Analisi post violazione </vt:lpstr>
      <vt:lpstr>Data Breach presso l’Azienda quando opera in qualità di Responsabile del Trattamento </vt:lpstr>
      <vt:lpstr>  Modulo di documentazione interna della Violazione di Dati Personali (all. n. 1) 1/2 </vt:lpstr>
      <vt:lpstr>Modulo di documentazione interna della Violazione di Dati Personali 2/2 </vt:lpstr>
      <vt:lpstr>Recenti casi di violazione dei dati che hanno interessato la ASL di Pescara 1/3</vt:lpstr>
      <vt:lpstr>Recenti casi di violazione dei dati che hanno interessato la ASL di Pescara 2/3</vt:lpstr>
      <vt:lpstr>Recenti casi di violazione dei dati che hanno interessato la ASL di Pescara 3/3</vt:lpstr>
      <vt:lpstr>riferimenti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sul trattamento dei dati personali 1° lezione</dc:title>
  <dc:creator>Giovanni Modesti</dc:creator>
  <cp:lastModifiedBy>Giovanni Modesti</cp:lastModifiedBy>
  <cp:revision>182</cp:revision>
  <cp:lastPrinted>2021-08-09T10:09:58Z</cp:lastPrinted>
  <dcterms:created xsi:type="dcterms:W3CDTF">2021-02-25T15:55:11Z</dcterms:created>
  <dcterms:modified xsi:type="dcterms:W3CDTF">2021-08-09T11:49:56Z</dcterms:modified>
</cp:coreProperties>
</file>