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419" r:id="rId3"/>
    <p:sldId id="290" r:id="rId4"/>
    <p:sldId id="263" r:id="rId5"/>
    <p:sldId id="258" r:id="rId6"/>
    <p:sldId id="266" r:id="rId7"/>
    <p:sldId id="291" r:id="rId8"/>
    <p:sldId id="294" r:id="rId9"/>
    <p:sldId id="296" r:id="rId10"/>
    <p:sldId id="286" r:id="rId11"/>
    <p:sldId id="284" r:id="rId12"/>
    <p:sldId id="289" r:id="rId13"/>
    <p:sldId id="267" r:id="rId14"/>
    <p:sldId id="288" r:id="rId15"/>
    <p:sldId id="268" r:id="rId16"/>
    <p:sldId id="276" r:id="rId17"/>
    <p:sldId id="285" r:id="rId18"/>
    <p:sldId id="298" r:id="rId19"/>
    <p:sldId id="299" r:id="rId20"/>
    <p:sldId id="300" r:id="rId21"/>
    <p:sldId id="301" r:id="rId22"/>
    <p:sldId id="397" r:id="rId23"/>
    <p:sldId id="399" r:id="rId24"/>
    <p:sldId id="408" r:id="rId25"/>
    <p:sldId id="303" r:id="rId26"/>
    <p:sldId id="304" r:id="rId27"/>
    <p:sldId id="305" r:id="rId28"/>
    <p:sldId id="307" r:id="rId29"/>
    <p:sldId id="308" r:id="rId30"/>
    <p:sldId id="309" r:id="rId31"/>
    <p:sldId id="310" r:id="rId32"/>
    <p:sldId id="311" r:id="rId33"/>
    <p:sldId id="313" r:id="rId34"/>
    <p:sldId id="314" r:id="rId35"/>
    <p:sldId id="409" r:id="rId36"/>
    <p:sldId id="410" r:id="rId37"/>
    <p:sldId id="315" r:id="rId38"/>
    <p:sldId id="316" r:id="rId39"/>
    <p:sldId id="400" r:id="rId40"/>
    <p:sldId id="401" r:id="rId41"/>
    <p:sldId id="317" r:id="rId42"/>
    <p:sldId id="318" r:id="rId43"/>
    <p:sldId id="319" r:id="rId44"/>
    <p:sldId id="320" r:id="rId45"/>
    <p:sldId id="321" r:id="rId46"/>
    <p:sldId id="322" r:id="rId47"/>
    <p:sldId id="323" r:id="rId48"/>
    <p:sldId id="324" r:id="rId49"/>
    <p:sldId id="325" r:id="rId50"/>
    <p:sldId id="326" r:id="rId51"/>
    <p:sldId id="327" r:id="rId52"/>
    <p:sldId id="328" r:id="rId53"/>
    <p:sldId id="329" r:id="rId54"/>
    <p:sldId id="330" r:id="rId55"/>
    <p:sldId id="331" r:id="rId56"/>
    <p:sldId id="332" r:id="rId57"/>
    <p:sldId id="411" r:id="rId58"/>
    <p:sldId id="413" r:id="rId59"/>
    <p:sldId id="414" r:id="rId60"/>
    <p:sldId id="415" r:id="rId61"/>
    <p:sldId id="416" r:id="rId62"/>
    <p:sldId id="412" r:id="rId63"/>
    <p:sldId id="334" r:id="rId64"/>
    <p:sldId id="402" r:id="rId65"/>
    <p:sldId id="335" r:id="rId66"/>
    <p:sldId id="336" r:id="rId67"/>
    <p:sldId id="337" r:id="rId68"/>
    <p:sldId id="338" r:id="rId69"/>
    <p:sldId id="339" r:id="rId70"/>
    <p:sldId id="340" r:id="rId71"/>
    <p:sldId id="341" r:id="rId72"/>
    <p:sldId id="342" r:id="rId73"/>
    <p:sldId id="345" r:id="rId74"/>
    <p:sldId id="346" r:id="rId75"/>
    <p:sldId id="347" r:id="rId76"/>
    <p:sldId id="348" r:id="rId77"/>
    <p:sldId id="349" r:id="rId78"/>
    <p:sldId id="350" r:id="rId79"/>
    <p:sldId id="351" r:id="rId80"/>
    <p:sldId id="394" r:id="rId81"/>
    <p:sldId id="353" r:id="rId82"/>
    <p:sldId id="392" r:id="rId83"/>
    <p:sldId id="390" r:id="rId84"/>
    <p:sldId id="355" r:id="rId85"/>
    <p:sldId id="357" r:id="rId86"/>
    <p:sldId id="358" r:id="rId87"/>
    <p:sldId id="359" r:id="rId88"/>
    <p:sldId id="360" r:id="rId89"/>
    <p:sldId id="361" r:id="rId90"/>
    <p:sldId id="362" r:id="rId91"/>
    <p:sldId id="363" r:id="rId92"/>
    <p:sldId id="364" r:id="rId93"/>
    <p:sldId id="365" r:id="rId94"/>
    <p:sldId id="366" r:id="rId95"/>
    <p:sldId id="367" r:id="rId96"/>
    <p:sldId id="368" r:id="rId97"/>
    <p:sldId id="369" r:id="rId98"/>
    <p:sldId id="370" r:id="rId99"/>
    <p:sldId id="404" r:id="rId100"/>
    <p:sldId id="405" r:id="rId101"/>
    <p:sldId id="406" r:id="rId102"/>
    <p:sldId id="407" r:id="rId103"/>
    <p:sldId id="375" r:id="rId104"/>
    <p:sldId id="377" r:id="rId105"/>
    <p:sldId id="378" r:id="rId106"/>
    <p:sldId id="395" r:id="rId107"/>
    <p:sldId id="380" r:id="rId108"/>
    <p:sldId id="381" r:id="rId109"/>
    <p:sldId id="382" r:id="rId110"/>
    <p:sldId id="387" r:id="rId111"/>
    <p:sldId id="385" r:id="rId112"/>
    <p:sldId id="383" r:id="rId113"/>
    <p:sldId id="386" r:id="rId114"/>
    <p:sldId id="384" r:id="rId115"/>
    <p:sldId id="376" r:id="rId1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655C2C-2B55-4A31-B91D-4B30D6C012E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B83BB602-8E6E-4BF5-AF93-EC5C5ABC8A75}">
      <dgm:prSet phldrT="[Testo]"/>
      <dgm:spPr/>
      <dgm:t>
        <a:bodyPr/>
        <a:lstStyle/>
        <a:p>
          <a:r>
            <a:rPr lang="it-IT" dirty="0" smtClean="0"/>
            <a:t>Direttore Generale</a:t>
          </a:r>
          <a:endParaRPr lang="it-IT" dirty="0"/>
        </a:p>
      </dgm:t>
    </dgm:pt>
    <dgm:pt modelId="{1745FB5F-0EA2-4BD6-8298-C931C34DCF37}" type="parTrans" cxnId="{BDE860AD-C81D-46EA-A8AA-A6C76BCB3A89}">
      <dgm:prSet/>
      <dgm:spPr/>
      <dgm:t>
        <a:bodyPr/>
        <a:lstStyle/>
        <a:p>
          <a:endParaRPr lang="it-IT"/>
        </a:p>
      </dgm:t>
    </dgm:pt>
    <dgm:pt modelId="{6EE6B519-99A1-42BB-BF1E-4C4C418FEFCB}" type="sibTrans" cxnId="{BDE860AD-C81D-46EA-A8AA-A6C76BCB3A89}">
      <dgm:prSet/>
      <dgm:spPr/>
      <dgm:t>
        <a:bodyPr/>
        <a:lstStyle/>
        <a:p>
          <a:endParaRPr lang="it-IT"/>
        </a:p>
      </dgm:t>
    </dgm:pt>
    <dgm:pt modelId="{D7061007-C6F6-4557-9046-1466CDD4C49E}">
      <dgm:prSet phldrT="[Testo]"/>
      <dgm:spPr/>
      <dgm:t>
        <a:bodyPr/>
        <a:lstStyle/>
        <a:p>
          <a:r>
            <a:rPr lang="it-IT" dirty="0" smtClean="0"/>
            <a:t>Direttore UOC ….</a:t>
          </a:r>
          <a:endParaRPr lang="it-IT" dirty="0"/>
        </a:p>
      </dgm:t>
    </dgm:pt>
    <dgm:pt modelId="{20DB2312-6566-4A0A-B026-D741295526BE}" type="parTrans" cxnId="{C2DC2DC2-2A24-4B5B-82CD-18EB652672DA}">
      <dgm:prSet/>
      <dgm:spPr/>
      <dgm:t>
        <a:bodyPr/>
        <a:lstStyle/>
        <a:p>
          <a:endParaRPr lang="it-IT"/>
        </a:p>
      </dgm:t>
    </dgm:pt>
    <dgm:pt modelId="{BA38682B-8EDF-44FB-81BF-DE28D5A20C18}" type="sibTrans" cxnId="{C2DC2DC2-2A24-4B5B-82CD-18EB652672DA}">
      <dgm:prSet/>
      <dgm:spPr/>
      <dgm:t>
        <a:bodyPr/>
        <a:lstStyle/>
        <a:p>
          <a:endParaRPr lang="it-IT"/>
        </a:p>
      </dgm:t>
    </dgm:pt>
    <dgm:pt modelId="{D9F675D3-23EC-4FAC-8968-1F214D289F62}">
      <dgm:prSet phldrT="[Testo]"/>
      <dgm:spPr/>
      <dgm:t>
        <a:bodyPr/>
        <a:lstStyle/>
        <a:p>
          <a:r>
            <a:rPr lang="it-IT" dirty="0" smtClean="0"/>
            <a:t>Direttore UOC Malattie Infettive</a:t>
          </a:r>
          <a:endParaRPr lang="it-IT" dirty="0"/>
        </a:p>
      </dgm:t>
    </dgm:pt>
    <dgm:pt modelId="{9250815A-0D46-4943-8B53-852DD8A8B43A}" type="parTrans" cxnId="{D4DC2021-7093-4941-B827-AFA0FCB6D4BE}">
      <dgm:prSet/>
      <dgm:spPr/>
      <dgm:t>
        <a:bodyPr/>
        <a:lstStyle/>
        <a:p>
          <a:endParaRPr lang="it-IT"/>
        </a:p>
      </dgm:t>
    </dgm:pt>
    <dgm:pt modelId="{F1E2EB6D-2127-4DB9-956D-862C81223AA1}" type="sibTrans" cxnId="{D4DC2021-7093-4941-B827-AFA0FCB6D4BE}">
      <dgm:prSet/>
      <dgm:spPr/>
      <dgm:t>
        <a:bodyPr/>
        <a:lstStyle/>
        <a:p>
          <a:endParaRPr lang="it-IT"/>
        </a:p>
      </dgm:t>
    </dgm:pt>
    <dgm:pt modelId="{BBFDEC63-E625-4C2E-BA61-1400A67B22DB}">
      <dgm:prSet/>
      <dgm:spPr/>
      <dgm:t>
        <a:bodyPr/>
        <a:lstStyle/>
        <a:p>
          <a:r>
            <a:rPr lang="it-IT" dirty="0" smtClean="0"/>
            <a:t>Direttore UOC Pediatria</a:t>
          </a:r>
          <a:endParaRPr lang="it-IT" dirty="0"/>
        </a:p>
      </dgm:t>
    </dgm:pt>
    <dgm:pt modelId="{6AE95345-6A61-4063-A702-B4220B44EBDF}" type="parTrans" cxnId="{71B4060C-41EF-4C9E-A84E-1A594921DF55}">
      <dgm:prSet/>
      <dgm:spPr/>
      <dgm:t>
        <a:bodyPr/>
        <a:lstStyle/>
        <a:p>
          <a:endParaRPr lang="it-IT"/>
        </a:p>
      </dgm:t>
    </dgm:pt>
    <dgm:pt modelId="{0F92F446-E7EA-4CAB-8965-BE0E1EB0205A}" type="sibTrans" cxnId="{71B4060C-41EF-4C9E-A84E-1A594921DF55}">
      <dgm:prSet/>
      <dgm:spPr/>
      <dgm:t>
        <a:bodyPr/>
        <a:lstStyle/>
        <a:p>
          <a:endParaRPr lang="it-IT"/>
        </a:p>
      </dgm:t>
    </dgm:pt>
    <dgm:pt modelId="{DC429B7E-CAD8-4543-BD2A-5C5B8A77F9B9}">
      <dgm:prSet/>
      <dgm:spPr/>
      <dgm:t>
        <a:bodyPr/>
        <a:lstStyle/>
        <a:p>
          <a:r>
            <a:rPr lang="it-IT" dirty="0" smtClean="0"/>
            <a:t>Personale Area Dirigenziale e Area Comparto in servizio presso la UOC MAL. INF.</a:t>
          </a:r>
          <a:endParaRPr lang="it-IT" dirty="0"/>
        </a:p>
      </dgm:t>
    </dgm:pt>
    <dgm:pt modelId="{8BE6DD34-CAA9-4076-944F-7C48B04A7B53}" type="parTrans" cxnId="{9E8B9C9A-E7A2-45F2-99E7-4E6D66B047FC}">
      <dgm:prSet/>
      <dgm:spPr/>
      <dgm:t>
        <a:bodyPr/>
        <a:lstStyle/>
        <a:p>
          <a:endParaRPr lang="it-IT"/>
        </a:p>
      </dgm:t>
    </dgm:pt>
    <dgm:pt modelId="{76F2E197-3C54-4BBF-B163-C64146BD61F8}" type="sibTrans" cxnId="{9E8B9C9A-E7A2-45F2-99E7-4E6D66B047FC}">
      <dgm:prSet/>
      <dgm:spPr/>
      <dgm:t>
        <a:bodyPr/>
        <a:lstStyle/>
        <a:p>
          <a:endParaRPr lang="it-IT"/>
        </a:p>
      </dgm:t>
    </dgm:pt>
    <dgm:pt modelId="{5E0122BD-8F93-4B33-B3C9-F175D25EDC6E}">
      <dgm:prSet/>
      <dgm:spPr/>
      <dgm:t>
        <a:bodyPr/>
        <a:lstStyle/>
        <a:p>
          <a:endParaRPr lang="it-IT" dirty="0"/>
        </a:p>
      </dgm:t>
    </dgm:pt>
    <dgm:pt modelId="{0C68BAEC-D9E7-48C1-8813-14787101784B}" type="parTrans" cxnId="{85FFA7EC-0623-4692-87CE-CF2F449D0405}">
      <dgm:prSet/>
      <dgm:spPr/>
      <dgm:t>
        <a:bodyPr/>
        <a:lstStyle/>
        <a:p>
          <a:endParaRPr lang="it-IT"/>
        </a:p>
      </dgm:t>
    </dgm:pt>
    <dgm:pt modelId="{D9B2F7A1-E88B-4339-ABDD-B8E4407F5552}" type="sibTrans" cxnId="{85FFA7EC-0623-4692-87CE-CF2F449D0405}">
      <dgm:prSet/>
      <dgm:spPr/>
      <dgm:t>
        <a:bodyPr/>
        <a:lstStyle/>
        <a:p>
          <a:endParaRPr lang="it-IT"/>
        </a:p>
      </dgm:t>
    </dgm:pt>
    <dgm:pt modelId="{19E67089-BB90-4626-B547-25F35281FE73}">
      <dgm:prSet/>
      <dgm:spPr/>
      <dgm:t>
        <a:bodyPr/>
        <a:lstStyle/>
        <a:p>
          <a:r>
            <a:rPr lang="it-IT" dirty="0" smtClean="0"/>
            <a:t>Personale Area Dirigenziale e Area comparto in servizio presso la UOC Pediatria</a:t>
          </a:r>
          <a:endParaRPr lang="it-IT" dirty="0"/>
        </a:p>
      </dgm:t>
    </dgm:pt>
    <dgm:pt modelId="{7A0624CE-2117-4AC5-BF7A-63D6A61BF6C5}" type="parTrans" cxnId="{6E438CB8-A238-4106-A88A-880143D790C8}">
      <dgm:prSet/>
      <dgm:spPr/>
      <dgm:t>
        <a:bodyPr/>
        <a:lstStyle/>
        <a:p>
          <a:endParaRPr lang="it-IT"/>
        </a:p>
      </dgm:t>
    </dgm:pt>
    <dgm:pt modelId="{DCB33955-1138-4932-BE4F-107508EA97A5}" type="sibTrans" cxnId="{6E438CB8-A238-4106-A88A-880143D790C8}">
      <dgm:prSet/>
      <dgm:spPr/>
      <dgm:t>
        <a:bodyPr/>
        <a:lstStyle/>
        <a:p>
          <a:endParaRPr lang="it-IT"/>
        </a:p>
      </dgm:t>
    </dgm:pt>
    <dgm:pt modelId="{1A78AEEF-7ACD-4C5B-8A17-6A8DA5C1C6EE}" type="pres">
      <dgm:prSet presAssocID="{31655C2C-2B55-4A31-B91D-4B30D6C012E6}" presName="hierChild1" presStyleCnt="0">
        <dgm:presLayoutVars>
          <dgm:orgChart val="1"/>
          <dgm:chPref val="1"/>
          <dgm:dir/>
          <dgm:animOne val="branch"/>
          <dgm:animLvl val="lvl"/>
          <dgm:resizeHandles/>
        </dgm:presLayoutVars>
      </dgm:prSet>
      <dgm:spPr/>
      <dgm:t>
        <a:bodyPr/>
        <a:lstStyle/>
        <a:p>
          <a:endParaRPr lang="it-IT"/>
        </a:p>
      </dgm:t>
    </dgm:pt>
    <dgm:pt modelId="{76D0B072-3FD7-4F9D-A9CC-8E00C243B683}" type="pres">
      <dgm:prSet presAssocID="{B83BB602-8E6E-4BF5-AF93-EC5C5ABC8A75}" presName="hierRoot1" presStyleCnt="0">
        <dgm:presLayoutVars>
          <dgm:hierBranch val="init"/>
        </dgm:presLayoutVars>
      </dgm:prSet>
      <dgm:spPr/>
    </dgm:pt>
    <dgm:pt modelId="{BA9CDBC2-5872-490B-A14D-162AE72C1DBF}" type="pres">
      <dgm:prSet presAssocID="{B83BB602-8E6E-4BF5-AF93-EC5C5ABC8A75}" presName="rootComposite1" presStyleCnt="0"/>
      <dgm:spPr/>
    </dgm:pt>
    <dgm:pt modelId="{745C0C30-9778-4A6E-9327-938971842176}" type="pres">
      <dgm:prSet presAssocID="{B83BB602-8E6E-4BF5-AF93-EC5C5ABC8A75}" presName="rootText1" presStyleLbl="node0" presStyleIdx="0" presStyleCnt="1">
        <dgm:presLayoutVars>
          <dgm:chPref val="3"/>
        </dgm:presLayoutVars>
      </dgm:prSet>
      <dgm:spPr/>
      <dgm:t>
        <a:bodyPr/>
        <a:lstStyle/>
        <a:p>
          <a:endParaRPr lang="it-IT"/>
        </a:p>
      </dgm:t>
    </dgm:pt>
    <dgm:pt modelId="{4C7A05B6-8608-4F4D-8FFD-3C8268DBF334}" type="pres">
      <dgm:prSet presAssocID="{B83BB602-8E6E-4BF5-AF93-EC5C5ABC8A75}" presName="rootConnector1" presStyleLbl="node1" presStyleIdx="0" presStyleCnt="0"/>
      <dgm:spPr/>
      <dgm:t>
        <a:bodyPr/>
        <a:lstStyle/>
        <a:p>
          <a:endParaRPr lang="it-IT"/>
        </a:p>
      </dgm:t>
    </dgm:pt>
    <dgm:pt modelId="{CF3269EF-C8CE-4C81-B061-FDE5BDFC4E31}" type="pres">
      <dgm:prSet presAssocID="{B83BB602-8E6E-4BF5-AF93-EC5C5ABC8A75}" presName="hierChild2" presStyleCnt="0"/>
      <dgm:spPr/>
    </dgm:pt>
    <dgm:pt modelId="{76626B4F-2B08-4BA1-8BBE-C7F1639BAB43}" type="pres">
      <dgm:prSet presAssocID="{20DB2312-6566-4A0A-B026-D741295526BE}" presName="Name37" presStyleLbl="parChTrans1D2" presStyleIdx="0" presStyleCnt="3"/>
      <dgm:spPr/>
      <dgm:t>
        <a:bodyPr/>
        <a:lstStyle/>
        <a:p>
          <a:endParaRPr lang="it-IT"/>
        </a:p>
      </dgm:t>
    </dgm:pt>
    <dgm:pt modelId="{C721BE62-F879-4ADD-835D-034603D9F127}" type="pres">
      <dgm:prSet presAssocID="{D7061007-C6F6-4557-9046-1466CDD4C49E}" presName="hierRoot2" presStyleCnt="0">
        <dgm:presLayoutVars>
          <dgm:hierBranch val="init"/>
        </dgm:presLayoutVars>
      </dgm:prSet>
      <dgm:spPr/>
    </dgm:pt>
    <dgm:pt modelId="{6E93EDA0-2351-4BAD-A71C-BD78A008003E}" type="pres">
      <dgm:prSet presAssocID="{D7061007-C6F6-4557-9046-1466CDD4C49E}" presName="rootComposite" presStyleCnt="0"/>
      <dgm:spPr/>
    </dgm:pt>
    <dgm:pt modelId="{519C0895-5B03-401B-BFBA-140799216B13}" type="pres">
      <dgm:prSet presAssocID="{D7061007-C6F6-4557-9046-1466CDD4C49E}" presName="rootText" presStyleLbl="node2" presStyleIdx="0" presStyleCnt="3">
        <dgm:presLayoutVars>
          <dgm:chPref val="3"/>
        </dgm:presLayoutVars>
      </dgm:prSet>
      <dgm:spPr/>
      <dgm:t>
        <a:bodyPr/>
        <a:lstStyle/>
        <a:p>
          <a:endParaRPr lang="it-IT"/>
        </a:p>
      </dgm:t>
    </dgm:pt>
    <dgm:pt modelId="{3320CD0E-D071-42C3-8D71-622953459E68}" type="pres">
      <dgm:prSet presAssocID="{D7061007-C6F6-4557-9046-1466CDD4C49E}" presName="rootConnector" presStyleLbl="node2" presStyleIdx="0" presStyleCnt="3"/>
      <dgm:spPr/>
      <dgm:t>
        <a:bodyPr/>
        <a:lstStyle/>
        <a:p>
          <a:endParaRPr lang="it-IT"/>
        </a:p>
      </dgm:t>
    </dgm:pt>
    <dgm:pt modelId="{781D274D-5EAC-4DCA-AEDD-27C016742CA5}" type="pres">
      <dgm:prSet presAssocID="{D7061007-C6F6-4557-9046-1466CDD4C49E}" presName="hierChild4" presStyleCnt="0"/>
      <dgm:spPr/>
    </dgm:pt>
    <dgm:pt modelId="{4F5C99FF-594C-45DE-8F4A-55A8B6ACF876}" type="pres">
      <dgm:prSet presAssocID="{0C68BAEC-D9E7-48C1-8813-14787101784B}" presName="Name37" presStyleLbl="parChTrans1D3" presStyleIdx="0" presStyleCnt="3"/>
      <dgm:spPr/>
      <dgm:t>
        <a:bodyPr/>
        <a:lstStyle/>
        <a:p>
          <a:endParaRPr lang="it-IT"/>
        </a:p>
      </dgm:t>
    </dgm:pt>
    <dgm:pt modelId="{8FBFD8E8-750F-43D9-93BA-5B19E72DE79F}" type="pres">
      <dgm:prSet presAssocID="{5E0122BD-8F93-4B33-B3C9-F175D25EDC6E}" presName="hierRoot2" presStyleCnt="0">
        <dgm:presLayoutVars>
          <dgm:hierBranch val="init"/>
        </dgm:presLayoutVars>
      </dgm:prSet>
      <dgm:spPr/>
    </dgm:pt>
    <dgm:pt modelId="{0F41A876-BA85-4D6C-B922-C21A47433012}" type="pres">
      <dgm:prSet presAssocID="{5E0122BD-8F93-4B33-B3C9-F175D25EDC6E}" presName="rootComposite" presStyleCnt="0"/>
      <dgm:spPr/>
    </dgm:pt>
    <dgm:pt modelId="{D489D42E-4540-4377-B0E3-ADFDFC530D58}" type="pres">
      <dgm:prSet presAssocID="{5E0122BD-8F93-4B33-B3C9-F175D25EDC6E}" presName="rootText" presStyleLbl="node3" presStyleIdx="0" presStyleCnt="3">
        <dgm:presLayoutVars>
          <dgm:chPref val="3"/>
        </dgm:presLayoutVars>
      </dgm:prSet>
      <dgm:spPr/>
      <dgm:t>
        <a:bodyPr/>
        <a:lstStyle/>
        <a:p>
          <a:endParaRPr lang="it-IT"/>
        </a:p>
      </dgm:t>
    </dgm:pt>
    <dgm:pt modelId="{3326C5BA-8202-45F2-8F8C-CAD9D60C0AF5}" type="pres">
      <dgm:prSet presAssocID="{5E0122BD-8F93-4B33-B3C9-F175D25EDC6E}" presName="rootConnector" presStyleLbl="node3" presStyleIdx="0" presStyleCnt="3"/>
      <dgm:spPr/>
      <dgm:t>
        <a:bodyPr/>
        <a:lstStyle/>
        <a:p>
          <a:endParaRPr lang="it-IT"/>
        </a:p>
      </dgm:t>
    </dgm:pt>
    <dgm:pt modelId="{B044AA90-C220-4097-9B4B-1D69BCDE0466}" type="pres">
      <dgm:prSet presAssocID="{5E0122BD-8F93-4B33-B3C9-F175D25EDC6E}" presName="hierChild4" presStyleCnt="0"/>
      <dgm:spPr/>
    </dgm:pt>
    <dgm:pt modelId="{2E572A43-E400-4452-A2D1-D30056FA448A}" type="pres">
      <dgm:prSet presAssocID="{5E0122BD-8F93-4B33-B3C9-F175D25EDC6E}" presName="hierChild5" presStyleCnt="0"/>
      <dgm:spPr/>
    </dgm:pt>
    <dgm:pt modelId="{69E3B987-79A2-4F5A-AF52-1D026C78EF69}" type="pres">
      <dgm:prSet presAssocID="{D7061007-C6F6-4557-9046-1466CDD4C49E}" presName="hierChild5" presStyleCnt="0"/>
      <dgm:spPr/>
    </dgm:pt>
    <dgm:pt modelId="{AE1B2834-1C89-4309-BAF3-716A0C5EDBE9}" type="pres">
      <dgm:prSet presAssocID="{9250815A-0D46-4943-8B53-852DD8A8B43A}" presName="Name37" presStyleLbl="parChTrans1D2" presStyleIdx="1" presStyleCnt="3"/>
      <dgm:spPr/>
      <dgm:t>
        <a:bodyPr/>
        <a:lstStyle/>
        <a:p>
          <a:endParaRPr lang="it-IT"/>
        </a:p>
      </dgm:t>
    </dgm:pt>
    <dgm:pt modelId="{0FE09066-283D-4CC6-9A3A-C6E791C23506}" type="pres">
      <dgm:prSet presAssocID="{D9F675D3-23EC-4FAC-8968-1F214D289F62}" presName="hierRoot2" presStyleCnt="0">
        <dgm:presLayoutVars>
          <dgm:hierBranch val="init"/>
        </dgm:presLayoutVars>
      </dgm:prSet>
      <dgm:spPr/>
    </dgm:pt>
    <dgm:pt modelId="{99275F90-4653-4A3A-8342-88834E73366C}" type="pres">
      <dgm:prSet presAssocID="{D9F675D3-23EC-4FAC-8968-1F214D289F62}" presName="rootComposite" presStyleCnt="0"/>
      <dgm:spPr/>
    </dgm:pt>
    <dgm:pt modelId="{58DD6BA2-C0D3-416D-BEC5-F98191DF74DE}" type="pres">
      <dgm:prSet presAssocID="{D9F675D3-23EC-4FAC-8968-1F214D289F62}" presName="rootText" presStyleLbl="node2" presStyleIdx="1" presStyleCnt="3">
        <dgm:presLayoutVars>
          <dgm:chPref val="3"/>
        </dgm:presLayoutVars>
      </dgm:prSet>
      <dgm:spPr/>
      <dgm:t>
        <a:bodyPr/>
        <a:lstStyle/>
        <a:p>
          <a:endParaRPr lang="it-IT"/>
        </a:p>
      </dgm:t>
    </dgm:pt>
    <dgm:pt modelId="{3D61A268-4250-4C61-B3D5-CE070FB13510}" type="pres">
      <dgm:prSet presAssocID="{D9F675D3-23EC-4FAC-8968-1F214D289F62}" presName="rootConnector" presStyleLbl="node2" presStyleIdx="1" presStyleCnt="3"/>
      <dgm:spPr/>
      <dgm:t>
        <a:bodyPr/>
        <a:lstStyle/>
        <a:p>
          <a:endParaRPr lang="it-IT"/>
        </a:p>
      </dgm:t>
    </dgm:pt>
    <dgm:pt modelId="{2A317AF2-D4D3-4CB6-8DCD-2E7C56F70EBF}" type="pres">
      <dgm:prSet presAssocID="{D9F675D3-23EC-4FAC-8968-1F214D289F62}" presName="hierChild4" presStyleCnt="0"/>
      <dgm:spPr/>
    </dgm:pt>
    <dgm:pt modelId="{5F886FCC-EB68-4475-B5D4-AC59811BC987}" type="pres">
      <dgm:prSet presAssocID="{8BE6DD34-CAA9-4076-944F-7C48B04A7B53}" presName="Name37" presStyleLbl="parChTrans1D3" presStyleIdx="1" presStyleCnt="3"/>
      <dgm:spPr/>
      <dgm:t>
        <a:bodyPr/>
        <a:lstStyle/>
        <a:p>
          <a:endParaRPr lang="it-IT"/>
        </a:p>
      </dgm:t>
    </dgm:pt>
    <dgm:pt modelId="{C1C89ECB-6977-467F-B4E1-77D998B82B23}" type="pres">
      <dgm:prSet presAssocID="{DC429B7E-CAD8-4543-BD2A-5C5B8A77F9B9}" presName="hierRoot2" presStyleCnt="0">
        <dgm:presLayoutVars>
          <dgm:hierBranch val="init"/>
        </dgm:presLayoutVars>
      </dgm:prSet>
      <dgm:spPr/>
    </dgm:pt>
    <dgm:pt modelId="{85E78F0D-74E7-437B-8E9D-59191FFC76CA}" type="pres">
      <dgm:prSet presAssocID="{DC429B7E-CAD8-4543-BD2A-5C5B8A77F9B9}" presName="rootComposite" presStyleCnt="0"/>
      <dgm:spPr/>
    </dgm:pt>
    <dgm:pt modelId="{9022BC0A-AFF5-4C7F-9570-2C32E8C23066}" type="pres">
      <dgm:prSet presAssocID="{DC429B7E-CAD8-4543-BD2A-5C5B8A77F9B9}" presName="rootText" presStyleLbl="node3" presStyleIdx="1" presStyleCnt="3" custScaleY="133030">
        <dgm:presLayoutVars>
          <dgm:chPref val="3"/>
        </dgm:presLayoutVars>
      </dgm:prSet>
      <dgm:spPr/>
      <dgm:t>
        <a:bodyPr/>
        <a:lstStyle/>
        <a:p>
          <a:endParaRPr lang="it-IT"/>
        </a:p>
      </dgm:t>
    </dgm:pt>
    <dgm:pt modelId="{A7B9EE04-FA3D-4792-A353-B634A1B0899B}" type="pres">
      <dgm:prSet presAssocID="{DC429B7E-CAD8-4543-BD2A-5C5B8A77F9B9}" presName="rootConnector" presStyleLbl="node3" presStyleIdx="1" presStyleCnt="3"/>
      <dgm:spPr/>
      <dgm:t>
        <a:bodyPr/>
        <a:lstStyle/>
        <a:p>
          <a:endParaRPr lang="it-IT"/>
        </a:p>
      </dgm:t>
    </dgm:pt>
    <dgm:pt modelId="{9971278F-0551-4316-8EB7-151EB609A560}" type="pres">
      <dgm:prSet presAssocID="{DC429B7E-CAD8-4543-BD2A-5C5B8A77F9B9}" presName="hierChild4" presStyleCnt="0"/>
      <dgm:spPr/>
    </dgm:pt>
    <dgm:pt modelId="{F3ADEDD4-EF4B-4A92-B600-D99B0512A42F}" type="pres">
      <dgm:prSet presAssocID="{DC429B7E-CAD8-4543-BD2A-5C5B8A77F9B9}" presName="hierChild5" presStyleCnt="0"/>
      <dgm:spPr/>
    </dgm:pt>
    <dgm:pt modelId="{94D4A40A-B843-4546-8371-A71256488277}" type="pres">
      <dgm:prSet presAssocID="{D9F675D3-23EC-4FAC-8968-1F214D289F62}" presName="hierChild5" presStyleCnt="0"/>
      <dgm:spPr/>
    </dgm:pt>
    <dgm:pt modelId="{AC00D77E-ABE6-4554-AD54-DA4ED30AD95C}" type="pres">
      <dgm:prSet presAssocID="{6AE95345-6A61-4063-A702-B4220B44EBDF}" presName="Name37" presStyleLbl="parChTrans1D2" presStyleIdx="2" presStyleCnt="3"/>
      <dgm:spPr/>
      <dgm:t>
        <a:bodyPr/>
        <a:lstStyle/>
        <a:p>
          <a:endParaRPr lang="it-IT"/>
        </a:p>
      </dgm:t>
    </dgm:pt>
    <dgm:pt modelId="{C7147ED0-C94B-4127-A72F-A2DEFD4B5FAF}" type="pres">
      <dgm:prSet presAssocID="{BBFDEC63-E625-4C2E-BA61-1400A67B22DB}" presName="hierRoot2" presStyleCnt="0">
        <dgm:presLayoutVars>
          <dgm:hierBranch val="init"/>
        </dgm:presLayoutVars>
      </dgm:prSet>
      <dgm:spPr/>
    </dgm:pt>
    <dgm:pt modelId="{51566ADB-29D9-41E9-9B1D-7355E6F48BE5}" type="pres">
      <dgm:prSet presAssocID="{BBFDEC63-E625-4C2E-BA61-1400A67B22DB}" presName="rootComposite" presStyleCnt="0"/>
      <dgm:spPr/>
    </dgm:pt>
    <dgm:pt modelId="{5DDB5A3F-6558-4B20-BA09-2E927866857F}" type="pres">
      <dgm:prSet presAssocID="{BBFDEC63-E625-4C2E-BA61-1400A67B22DB}" presName="rootText" presStyleLbl="node2" presStyleIdx="2" presStyleCnt="3">
        <dgm:presLayoutVars>
          <dgm:chPref val="3"/>
        </dgm:presLayoutVars>
      </dgm:prSet>
      <dgm:spPr/>
      <dgm:t>
        <a:bodyPr/>
        <a:lstStyle/>
        <a:p>
          <a:endParaRPr lang="it-IT"/>
        </a:p>
      </dgm:t>
    </dgm:pt>
    <dgm:pt modelId="{DFF1216A-5C5B-4B4B-9489-E65487D168BD}" type="pres">
      <dgm:prSet presAssocID="{BBFDEC63-E625-4C2E-BA61-1400A67B22DB}" presName="rootConnector" presStyleLbl="node2" presStyleIdx="2" presStyleCnt="3"/>
      <dgm:spPr/>
      <dgm:t>
        <a:bodyPr/>
        <a:lstStyle/>
        <a:p>
          <a:endParaRPr lang="it-IT"/>
        </a:p>
      </dgm:t>
    </dgm:pt>
    <dgm:pt modelId="{40868C03-94BE-4D8D-8030-38F64F832CC5}" type="pres">
      <dgm:prSet presAssocID="{BBFDEC63-E625-4C2E-BA61-1400A67B22DB}" presName="hierChild4" presStyleCnt="0"/>
      <dgm:spPr/>
    </dgm:pt>
    <dgm:pt modelId="{A4C3B9E7-F81D-450E-90BE-2824FC3B26FA}" type="pres">
      <dgm:prSet presAssocID="{7A0624CE-2117-4AC5-BF7A-63D6A61BF6C5}" presName="Name37" presStyleLbl="parChTrans1D3" presStyleIdx="2" presStyleCnt="3"/>
      <dgm:spPr/>
      <dgm:t>
        <a:bodyPr/>
        <a:lstStyle/>
        <a:p>
          <a:endParaRPr lang="it-IT"/>
        </a:p>
      </dgm:t>
    </dgm:pt>
    <dgm:pt modelId="{5AA29C13-9E4B-4ABF-9E6D-668D1843F2FD}" type="pres">
      <dgm:prSet presAssocID="{19E67089-BB90-4626-B547-25F35281FE73}" presName="hierRoot2" presStyleCnt="0">
        <dgm:presLayoutVars>
          <dgm:hierBranch val="init"/>
        </dgm:presLayoutVars>
      </dgm:prSet>
      <dgm:spPr/>
    </dgm:pt>
    <dgm:pt modelId="{907334FD-FAEE-4F3A-BBBC-16B108EE2337}" type="pres">
      <dgm:prSet presAssocID="{19E67089-BB90-4626-B547-25F35281FE73}" presName="rootComposite" presStyleCnt="0"/>
      <dgm:spPr/>
    </dgm:pt>
    <dgm:pt modelId="{48CF11A6-4104-46C8-AA8C-EF4920062D19}" type="pres">
      <dgm:prSet presAssocID="{19E67089-BB90-4626-B547-25F35281FE73}" presName="rootText" presStyleLbl="node3" presStyleIdx="2" presStyleCnt="3">
        <dgm:presLayoutVars>
          <dgm:chPref val="3"/>
        </dgm:presLayoutVars>
      </dgm:prSet>
      <dgm:spPr/>
      <dgm:t>
        <a:bodyPr/>
        <a:lstStyle/>
        <a:p>
          <a:endParaRPr lang="it-IT"/>
        </a:p>
      </dgm:t>
    </dgm:pt>
    <dgm:pt modelId="{068C70AF-A9CC-46D3-941B-3FF48AED8220}" type="pres">
      <dgm:prSet presAssocID="{19E67089-BB90-4626-B547-25F35281FE73}" presName="rootConnector" presStyleLbl="node3" presStyleIdx="2" presStyleCnt="3"/>
      <dgm:spPr/>
      <dgm:t>
        <a:bodyPr/>
        <a:lstStyle/>
        <a:p>
          <a:endParaRPr lang="it-IT"/>
        </a:p>
      </dgm:t>
    </dgm:pt>
    <dgm:pt modelId="{6A8FCB5A-345C-4FE4-933E-9488D044CF16}" type="pres">
      <dgm:prSet presAssocID="{19E67089-BB90-4626-B547-25F35281FE73}" presName="hierChild4" presStyleCnt="0"/>
      <dgm:spPr/>
    </dgm:pt>
    <dgm:pt modelId="{8CDE26CE-3552-4414-AD9A-1B80E247184B}" type="pres">
      <dgm:prSet presAssocID="{19E67089-BB90-4626-B547-25F35281FE73}" presName="hierChild5" presStyleCnt="0"/>
      <dgm:spPr/>
    </dgm:pt>
    <dgm:pt modelId="{56C2C6EE-55A7-4C30-B532-3F2DE50F152B}" type="pres">
      <dgm:prSet presAssocID="{BBFDEC63-E625-4C2E-BA61-1400A67B22DB}" presName="hierChild5" presStyleCnt="0"/>
      <dgm:spPr/>
    </dgm:pt>
    <dgm:pt modelId="{EC608661-4389-42D1-B44F-F12D407FC22D}" type="pres">
      <dgm:prSet presAssocID="{B83BB602-8E6E-4BF5-AF93-EC5C5ABC8A75}" presName="hierChild3" presStyleCnt="0"/>
      <dgm:spPr/>
    </dgm:pt>
  </dgm:ptLst>
  <dgm:cxnLst>
    <dgm:cxn modelId="{B8A72546-BCE1-4BA9-8B0B-1F79A40101CD}" type="presOf" srcId="{6AE95345-6A61-4063-A702-B4220B44EBDF}" destId="{AC00D77E-ABE6-4554-AD54-DA4ED30AD95C}" srcOrd="0" destOrd="0" presId="urn:microsoft.com/office/officeart/2005/8/layout/orgChart1"/>
    <dgm:cxn modelId="{1C7AFC21-B5E4-4B42-B199-4ED5329F18D3}" type="presOf" srcId="{19E67089-BB90-4626-B547-25F35281FE73}" destId="{48CF11A6-4104-46C8-AA8C-EF4920062D19}" srcOrd="0" destOrd="0" presId="urn:microsoft.com/office/officeart/2005/8/layout/orgChart1"/>
    <dgm:cxn modelId="{96AB85DA-112F-475D-A8F5-9B8AADE27261}" type="presOf" srcId="{5E0122BD-8F93-4B33-B3C9-F175D25EDC6E}" destId="{D489D42E-4540-4377-B0E3-ADFDFC530D58}" srcOrd="0" destOrd="0" presId="urn:microsoft.com/office/officeart/2005/8/layout/orgChart1"/>
    <dgm:cxn modelId="{FE60EA77-9AFE-4149-8687-4E31DDE4DAC4}" type="presOf" srcId="{D7061007-C6F6-4557-9046-1466CDD4C49E}" destId="{3320CD0E-D071-42C3-8D71-622953459E68}" srcOrd="1" destOrd="0" presId="urn:microsoft.com/office/officeart/2005/8/layout/orgChart1"/>
    <dgm:cxn modelId="{F343FD89-60BD-4095-A418-4ECF1A2A913F}" type="presOf" srcId="{D9F675D3-23EC-4FAC-8968-1F214D289F62}" destId="{58DD6BA2-C0D3-416D-BEC5-F98191DF74DE}" srcOrd="0" destOrd="0" presId="urn:microsoft.com/office/officeart/2005/8/layout/orgChart1"/>
    <dgm:cxn modelId="{AF81D704-D3FE-4459-B1A6-FE5485EA3E5D}" type="presOf" srcId="{BBFDEC63-E625-4C2E-BA61-1400A67B22DB}" destId="{5DDB5A3F-6558-4B20-BA09-2E927866857F}" srcOrd="0" destOrd="0" presId="urn:microsoft.com/office/officeart/2005/8/layout/orgChart1"/>
    <dgm:cxn modelId="{1C9A305F-C945-4B43-8E1D-49A88B9838F1}" type="presOf" srcId="{7A0624CE-2117-4AC5-BF7A-63D6A61BF6C5}" destId="{A4C3B9E7-F81D-450E-90BE-2824FC3B26FA}" srcOrd="0" destOrd="0" presId="urn:microsoft.com/office/officeart/2005/8/layout/orgChart1"/>
    <dgm:cxn modelId="{C2DC2DC2-2A24-4B5B-82CD-18EB652672DA}" srcId="{B83BB602-8E6E-4BF5-AF93-EC5C5ABC8A75}" destId="{D7061007-C6F6-4557-9046-1466CDD4C49E}" srcOrd="0" destOrd="0" parTransId="{20DB2312-6566-4A0A-B026-D741295526BE}" sibTransId="{BA38682B-8EDF-44FB-81BF-DE28D5A20C18}"/>
    <dgm:cxn modelId="{9E8B9C9A-E7A2-45F2-99E7-4E6D66B047FC}" srcId="{D9F675D3-23EC-4FAC-8968-1F214D289F62}" destId="{DC429B7E-CAD8-4543-BD2A-5C5B8A77F9B9}" srcOrd="0" destOrd="0" parTransId="{8BE6DD34-CAA9-4076-944F-7C48B04A7B53}" sibTransId="{76F2E197-3C54-4BBF-B163-C64146BD61F8}"/>
    <dgm:cxn modelId="{85676486-6D63-4E67-BBC9-13C3BB6AA66D}" type="presOf" srcId="{31655C2C-2B55-4A31-B91D-4B30D6C012E6}" destId="{1A78AEEF-7ACD-4C5B-8A17-6A8DA5C1C6EE}" srcOrd="0" destOrd="0" presId="urn:microsoft.com/office/officeart/2005/8/layout/orgChart1"/>
    <dgm:cxn modelId="{CD62BB67-7E45-4B4F-A0D0-CF006D877611}" type="presOf" srcId="{DC429B7E-CAD8-4543-BD2A-5C5B8A77F9B9}" destId="{9022BC0A-AFF5-4C7F-9570-2C32E8C23066}" srcOrd="0" destOrd="0" presId="urn:microsoft.com/office/officeart/2005/8/layout/orgChart1"/>
    <dgm:cxn modelId="{2B456DF9-1D44-4611-BC3E-A3724D99BF16}" type="presOf" srcId="{B83BB602-8E6E-4BF5-AF93-EC5C5ABC8A75}" destId="{745C0C30-9778-4A6E-9327-938971842176}" srcOrd="0" destOrd="0" presId="urn:microsoft.com/office/officeart/2005/8/layout/orgChart1"/>
    <dgm:cxn modelId="{85FFA7EC-0623-4692-87CE-CF2F449D0405}" srcId="{D7061007-C6F6-4557-9046-1466CDD4C49E}" destId="{5E0122BD-8F93-4B33-B3C9-F175D25EDC6E}" srcOrd="0" destOrd="0" parTransId="{0C68BAEC-D9E7-48C1-8813-14787101784B}" sibTransId="{D9B2F7A1-E88B-4339-ABDD-B8E4407F5552}"/>
    <dgm:cxn modelId="{71B4060C-41EF-4C9E-A84E-1A594921DF55}" srcId="{B83BB602-8E6E-4BF5-AF93-EC5C5ABC8A75}" destId="{BBFDEC63-E625-4C2E-BA61-1400A67B22DB}" srcOrd="2" destOrd="0" parTransId="{6AE95345-6A61-4063-A702-B4220B44EBDF}" sibTransId="{0F92F446-E7EA-4CAB-8965-BE0E1EB0205A}"/>
    <dgm:cxn modelId="{15D5B303-D93A-4FA7-8815-472E2D6BC1CF}" type="presOf" srcId="{9250815A-0D46-4943-8B53-852DD8A8B43A}" destId="{AE1B2834-1C89-4309-BAF3-716A0C5EDBE9}" srcOrd="0" destOrd="0" presId="urn:microsoft.com/office/officeart/2005/8/layout/orgChart1"/>
    <dgm:cxn modelId="{2C0D0B4D-678C-46C6-8C7E-B9B840F6757A}" type="presOf" srcId="{5E0122BD-8F93-4B33-B3C9-F175D25EDC6E}" destId="{3326C5BA-8202-45F2-8F8C-CAD9D60C0AF5}" srcOrd="1" destOrd="0" presId="urn:microsoft.com/office/officeart/2005/8/layout/orgChart1"/>
    <dgm:cxn modelId="{6E438CB8-A238-4106-A88A-880143D790C8}" srcId="{BBFDEC63-E625-4C2E-BA61-1400A67B22DB}" destId="{19E67089-BB90-4626-B547-25F35281FE73}" srcOrd="0" destOrd="0" parTransId="{7A0624CE-2117-4AC5-BF7A-63D6A61BF6C5}" sibTransId="{DCB33955-1138-4932-BE4F-107508EA97A5}"/>
    <dgm:cxn modelId="{AA1AD591-01B4-4DE8-803D-CF252A5E7CE2}" type="presOf" srcId="{BBFDEC63-E625-4C2E-BA61-1400A67B22DB}" destId="{DFF1216A-5C5B-4B4B-9489-E65487D168BD}" srcOrd="1" destOrd="0" presId="urn:microsoft.com/office/officeart/2005/8/layout/orgChart1"/>
    <dgm:cxn modelId="{585D90AD-B58A-432D-95CF-20AB2FDA5239}" type="presOf" srcId="{0C68BAEC-D9E7-48C1-8813-14787101784B}" destId="{4F5C99FF-594C-45DE-8F4A-55A8B6ACF876}" srcOrd="0" destOrd="0" presId="urn:microsoft.com/office/officeart/2005/8/layout/orgChart1"/>
    <dgm:cxn modelId="{4763B582-E72B-4691-9861-CFB1D9FDDF0D}" type="presOf" srcId="{DC429B7E-CAD8-4543-BD2A-5C5B8A77F9B9}" destId="{A7B9EE04-FA3D-4792-A353-B634A1B0899B}" srcOrd="1" destOrd="0" presId="urn:microsoft.com/office/officeart/2005/8/layout/orgChart1"/>
    <dgm:cxn modelId="{ABFD61EF-B6B4-4D37-B2B8-6EB505B85BCA}" type="presOf" srcId="{8BE6DD34-CAA9-4076-944F-7C48B04A7B53}" destId="{5F886FCC-EB68-4475-B5D4-AC59811BC987}" srcOrd="0" destOrd="0" presId="urn:microsoft.com/office/officeart/2005/8/layout/orgChart1"/>
    <dgm:cxn modelId="{5A6B1EC4-AE7F-40C9-B0A1-4C2598D51946}" type="presOf" srcId="{D9F675D3-23EC-4FAC-8968-1F214D289F62}" destId="{3D61A268-4250-4C61-B3D5-CE070FB13510}" srcOrd="1" destOrd="0" presId="urn:microsoft.com/office/officeart/2005/8/layout/orgChart1"/>
    <dgm:cxn modelId="{8D8139AC-80D4-4234-8329-7C7B816FEE23}" type="presOf" srcId="{B83BB602-8E6E-4BF5-AF93-EC5C5ABC8A75}" destId="{4C7A05B6-8608-4F4D-8FFD-3C8268DBF334}" srcOrd="1" destOrd="0" presId="urn:microsoft.com/office/officeart/2005/8/layout/orgChart1"/>
    <dgm:cxn modelId="{9033BCCC-B852-4E93-94CB-F85E17ED95F9}" type="presOf" srcId="{19E67089-BB90-4626-B547-25F35281FE73}" destId="{068C70AF-A9CC-46D3-941B-3FF48AED8220}" srcOrd="1" destOrd="0" presId="urn:microsoft.com/office/officeart/2005/8/layout/orgChart1"/>
    <dgm:cxn modelId="{BDE860AD-C81D-46EA-A8AA-A6C76BCB3A89}" srcId="{31655C2C-2B55-4A31-B91D-4B30D6C012E6}" destId="{B83BB602-8E6E-4BF5-AF93-EC5C5ABC8A75}" srcOrd="0" destOrd="0" parTransId="{1745FB5F-0EA2-4BD6-8298-C931C34DCF37}" sibTransId="{6EE6B519-99A1-42BB-BF1E-4C4C418FEFCB}"/>
    <dgm:cxn modelId="{D4DC2021-7093-4941-B827-AFA0FCB6D4BE}" srcId="{B83BB602-8E6E-4BF5-AF93-EC5C5ABC8A75}" destId="{D9F675D3-23EC-4FAC-8968-1F214D289F62}" srcOrd="1" destOrd="0" parTransId="{9250815A-0D46-4943-8B53-852DD8A8B43A}" sibTransId="{F1E2EB6D-2127-4DB9-956D-862C81223AA1}"/>
    <dgm:cxn modelId="{746C9EBC-631C-4492-9F8D-9803AB46297B}" type="presOf" srcId="{20DB2312-6566-4A0A-B026-D741295526BE}" destId="{76626B4F-2B08-4BA1-8BBE-C7F1639BAB43}" srcOrd="0" destOrd="0" presId="urn:microsoft.com/office/officeart/2005/8/layout/orgChart1"/>
    <dgm:cxn modelId="{47A4A739-088A-45DA-AE7E-0FF45B2A5079}" type="presOf" srcId="{D7061007-C6F6-4557-9046-1466CDD4C49E}" destId="{519C0895-5B03-401B-BFBA-140799216B13}" srcOrd="0" destOrd="0" presId="urn:microsoft.com/office/officeart/2005/8/layout/orgChart1"/>
    <dgm:cxn modelId="{14269A73-0AD6-40AD-AFE7-22CC9E31A6A0}" type="presParOf" srcId="{1A78AEEF-7ACD-4C5B-8A17-6A8DA5C1C6EE}" destId="{76D0B072-3FD7-4F9D-A9CC-8E00C243B683}" srcOrd="0" destOrd="0" presId="urn:microsoft.com/office/officeart/2005/8/layout/orgChart1"/>
    <dgm:cxn modelId="{8928C76B-840A-42F9-A299-2CFF34082A39}" type="presParOf" srcId="{76D0B072-3FD7-4F9D-A9CC-8E00C243B683}" destId="{BA9CDBC2-5872-490B-A14D-162AE72C1DBF}" srcOrd="0" destOrd="0" presId="urn:microsoft.com/office/officeart/2005/8/layout/orgChart1"/>
    <dgm:cxn modelId="{9D751F7D-A4B6-47F9-94DA-F74DF3CCA3BE}" type="presParOf" srcId="{BA9CDBC2-5872-490B-A14D-162AE72C1DBF}" destId="{745C0C30-9778-4A6E-9327-938971842176}" srcOrd="0" destOrd="0" presId="urn:microsoft.com/office/officeart/2005/8/layout/orgChart1"/>
    <dgm:cxn modelId="{90E2894D-508F-4667-9EF6-2781BB9F08B4}" type="presParOf" srcId="{BA9CDBC2-5872-490B-A14D-162AE72C1DBF}" destId="{4C7A05B6-8608-4F4D-8FFD-3C8268DBF334}" srcOrd="1" destOrd="0" presId="urn:microsoft.com/office/officeart/2005/8/layout/orgChart1"/>
    <dgm:cxn modelId="{A4317CEC-9395-483D-9BE8-A627562A3766}" type="presParOf" srcId="{76D0B072-3FD7-4F9D-A9CC-8E00C243B683}" destId="{CF3269EF-C8CE-4C81-B061-FDE5BDFC4E31}" srcOrd="1" destOrd="0" presId="urn:microsoft.com/office/officeart/2005/8/layout/orgChart1"/>
    <dgm:cxn modelId="{9508D117-6B1E-4779-A476-7C0E6E90A4D0}" type="presParOf" srcId="{CF3269EF-C8CE-4C81-B061-FDE5BDFC4E31}" destId="{76626B4F-2B08-4BA1-8BBE-C7F1639BAB43}" srcOrd="0" destOrd="0" presId="urn:microsoft.com/office/officeart/2005/8/layout/orgChart1"/>
    <dgm:cxn modelId="{89A64A9B-3053-4799-9511-47E1053BBFB9}" type="presParOf" srcId="{CF3269EF-C8CE-4C81-B061-FDE5BDFC4E31}" destId="{C721BE62-F879-4ADD-835D-034603D9F127}" srcOrd="1" destOrd="0" presId="urn:microsoft.com/office/officeart/2005/8/layout/orgChart1"/>
    <dgm:cxn modelId="{992A7107-4963-4CF1-AB20-06C920D76963}" type="presParOf" srcId="{C721BE62-F879-4ADD-835D-034603D9F127}" destId="{6E93EDA0-2351-4BAD-A71C-BD78A008003E}" srcOrd="0" destOrd="0" presId="urn:microsoft.com/office/officeart/2005/8/layout/orgChart1"/>
    <dgm:cxn modelId="{2877C557-7A0D-4871-8473-8BAEA650E66C}" type="presParOf" srcId="{6E93EDA0-2351-4BAD-A71C-BD78A008003E}" destId="{519C0895-5B03-401B-BFBA-140799216B13}" srcOrd="0" destOrd="0" presId="urn:microsoft.com/office/officeart/2005/8/layout/orgChart1"/>
    <dgm:cxn modelId="{249FD263-2E56-4FD6-90E2-9BAE71448C9A}" type="presParOf" srcId="{6E93EDA0-2351-4BAD-A71C-BD78A008003E}" destId="{3320CD0E-D071-42C3-8D71-622953459E68}" srcOrd="1" destOrd="0" presId="urn:microsoft.com/office/officeart/2005/8/layout/orgChart1"/>
    <dgm:cxn modelId="{B9DD2E77-9941-49A0-B79F-4AEF2E27992C}" type="presParOf" srcId="{C721BE62-F879-4ADD-835D-034603D9F127}" destId="{781D274D-5EAC-4DCA-AEDD-27C016742CA5}" srcOrd="1" destOrd="0" presId="urn:microsoft.com/office/officeart/2005/8/layout/orgChart1"/>
    <dgm:cxn modelId="{832C5B6A-8CBA-4B64-A5BB-BBF2DF797EC4}" type="presParOf" srcId="{781D274D-5EAC-4DCA-AEDD-27C016742CA5}" destId="{4F5C99FF-594C-45DE-8F4A-55A8B6ACF876}" srcOrd="0" destOrd="0" presId="urn:microsoft.com/office/officeart/2005/8/layout/orgChart1"/>
    <dgm:cxn modelId="{EE4A26C5-666B-4E12-B6FB-DB869FB7C5ED}" type="presParOf" srcId="{781D274D-5EAC-4DCA-AEDD-27C016742CA5}" destId="{8FBFD8E8-750F-43D9-93BA-5B19E72DE79F}" srcOrd="1" destOrd="0" presId="urn:microsoft.com/office/officeart/2005/8/layout/orgChart1"/>
    <dgm:cxn modelId="{B806910C-215B-49B6-884C-FA26E94FE618}" type="presParOf" srcId="{8FBFD8E8-750F-43D9-93BA-5B19E72DE79F}" destId="{0F41A876-BA85-4D6C-B922-C21A47433012}" srcOrd="0" destOrd="0" presId="urn:microsoft.com/office/officeart/2005/8/layout/orgChart1"/>
    <dgm:cxn modelId="{9194F8BA-3411-4841-A56D-073A9F1B2712}" type="presParOf" srcId="{0F41A876-BA85-4D6C-B922-C21A47433012}" destId="{D489D42E-4540-4377-B0E3-ADFDFC530D58}" srcOrd="0" destOrd="0" presId="urn:microsoft.com/office/officeart/2005/8/layout/orgChart1"/>
    <dgm:cxn modelId="{63D996B0-4B22-4B77-8B7D-9D0168F22B79}" type="presParOf" srcId="{0F41A876-BA85-4D6C-B922-C21A47433012}" destId="{3326C5BA-8202-45F2-8F8C-CAD9D60C0AF5}" srcOrd="1" destOrd="0" presId="urn:microsoft.com/office/officeart/2005/8/layout/orgChart1"/>
    <dgm:cxn modelId="{2F287EBF-A684-45FD-96A3-6E9FE548A890}" type="presParOf" srcId="{8FBFD8E8-750F-43D9-93BA-5B19E72DE79F}" destId="{B044AA90-C220-4097-9B4B-1D69BCDE0466}" srcOrd="1" destOrd="0" presId="urn:microsoft.com/office/officeart/2005/8/layout/orgChart1"/>
    <dgm:cxn modelId="{8901F38D-86B9-433E-A671-2088D1C87605}" type="presParOf" srcId="{8FBFD8E8-750F-43D9-93BA-5B19E72DE79F}" destId="{2E572A43-E400-4452-A2D1-D30056FA448A}" srcOrd="2" destOrd="0" presId="urn:microsoft.com/office/officeart/2005/8/layout/orgChart1"/>
    <dgm:cxn modelId="{F3F6CAD1-A328-4CA5-A0AA-17576F708A17}" type="presParOf" srcId="{C721BE62-F879-4ADD-835D-034603D9F127}" destId="{69E3B987-79A2-4F5A-AF52-1D026C78EF69}" srcOrd="2" destOrd="0" presId="urn:microsoft.com/office/officeart/2005/8/layout/orgChart1"/>
    <dgm:cxn modelId="{9D78C51B-428C-44E3-B825-6993D80A5788}" type="presParOf" srcId="{CF3269EF-C8CE-4C81-B061-FDE5BDFC4E31}" destId="{AE1B2834-1C89-4309-BAF3-716A0C5EDBE9}" srcOrd="2" destOrd="0" presId="urn:microsoft.com/office/officeart/2005/8/layout/orgChart1"/>
    <dgm:cxn modelId="{47D26F17-1713-4F81-8704-D35AF351490E}" type="presParOf" srcId="{CF3269EF-C8CE-4C81-B061-FDE5BDFC4E31}" destId="{0FE09066-283D-4CC6-9A3A-C6E791C23506}" srcOrd="3" destOrd="0" presId="urn:microsoft.com/office/officeart/2005/8/layout/orgChart1"/>
    <dgm:cxn modelId="{3DA5C398-6A06-4FC0-9ECD-6BF543498DB8}" type="presParOf" srcId="{0FE09066-283D-4CC6-9A3A-C6E791C23506}" destId="{99275F90-4653-4A3A-8342-88834E73366C}" srcOrd="0" destOrd="0" presId="urn:microsoft.com/office/officeart/2005/8/layout/orgChart1"/>
    <dgm:cxn modelId="{43023F73-8831-4634-AE7D-1AB7697715A0}" type="presParOf" srcId="{99275F90-4653-4A3A-8342-88834E73366C}" destId="{58DD6BA2-C0D3-416D-BEC5-F98191DF74DE}" srcOrd="0" destOrd="0" presId="urn:microsoft.com/office/officeart/2005/8/layout/orgChart1"/>
    <dgm:cxn modelId="{1DD76E7D-86F9-49A6-B160-63E82CC0ED6D}" type="presParOf" srcId="{99275F90-4653-4A3A-8342-88834E73366C}" destId="{3D61A268-4250-4C61-B3D5-CE070FB13510}" srcOrd="1" destOrd="0" presId="urn:microsoft.com/office/officeart/2005/8/layout/orgChart1"/>
    <dgm:cxn modelId="{477F3CE4-7476-4E9F-9586-E917D82FEC13}" type="presParOf" srcId="{0FE09066-283D-4CC6-9A3A-C6E791C23506}" destId="{2A317AF2-D4D3-4CB6-8DCD-2E7C56F70EBF}" srcOrd="1" destOrd="0" presId="urn:microsoft.com/office/officeart/2005/8/layout/orgChart1"/>
    <dgm:cxn modelId="{3FD92CC3-6C00-4C13-A1C4-B685B732DDBF}" type="presParOf" srcId="{2A317AF2-D4D3-4CB6-8DCD-2E7C56F70EBF}" destId="{5F886FCC-EB68-4475-B5D4-AC59811BC987}" srcOrd="0" destOrd="0" presId="urn:microsoft.com/office/officeart/2005/8/layout/orgChart1"/>
    <dgm:cxn modelId="{85B47C44-B9A1-43A9-95BD-2A79C094B64C}" type="presParOf" srcId="{2A317AF2-D4D3-4CB6-8DCD-2E7C56F70EBF}" destId="{C1C89ECB-6977-467F-B4E1-77D998B82B23}" srcOrd="1" destOrd="0" presId="urn:microsoft.com/office/officeart/2005/8/layout/orgChart1"/>
    <dgm:cxn modelId="{1A6177FC-B513-4A37-9491-EC63A89DA717}" type="presParOf" srcId="{C1C89ECB-6977-467F-B4E1-77D998B82B23}" destId="{85E78F0D-74E7-437B-8E9D-59191FFC76CA}" srcOrd="0" destOrd="0" presId="urn:microsoft.com/office/officeart/2005/8/layout/orgChart1"/>
    <dgm:cxn modelId="{B508BAE5-4071-42D4-BDD3-EF9F14965168}" type="presParOf" srcId="{85E78F0D-74E7-437B-8E9D-59191FFC76CA}" destId="{9022BC0A-AFF5-4C7F-9570-2C32E8C23066}" srcOrd="0" destOrd="0" presId="urn:microsoft.com/office/officeart/2005/8/layout/orgChart1"/>
    <dgm:cxn modelId="{56674ABC-1FAD-4971-865B-51B60B15A5A6}" type="presParOf" srcId="{85E78F0D-74E7-437B-8E9D-59191FFC76CA}" destId="{A7B9EE04-FA3D-4792-A353-B634A1B0899B}" srcOrd="1" destOrd="0" presId="urn:microsoft.com/office/officeart/2005/8/layout/orgChart1"/>
    <dgm:cxn modelId="{CE26C9C5-A7D7-4473-A29F-FF938419CE3D}" type="presParOf" srcId="{C1C89ECB-6977-467F-B4E1-77D998B82B23}" destId="{9971278F-0551-4316-8EB7-151EB609A560}" srcOrd="1" destOrd="0" presId="urn:microsoft.com/office/officeart/2005/8/layout/orgChart1"/>
    <dgm:cxn modelId="{ECDD414C-3B87-4118-8F29-672101AB0DD1}" type="presParOf" srcId="{C1C89ECB-6977-467F-B4E1-77D998B82B23}" destId="{F3ADEDD4-EF4B-4A92-B600-D99B0512A42F}" srcOrd="2" destOrd="0" presId="urn:microsoft.com/office/officeart/2005/8/layout/orgChart1"/>
    <dgm:cxn modelId="{06597658-85A6-4E6D-B95E-C528A26C88D1}" type="presParOf" srcId="{0FE09066-283D-4CC6-9A3A-C6E791C23506}" destId="{94D4A40A-B843-4546-8371-A71256488277}" srcOrd="2" destOrd="0" presId="urn:microsoft.com/office/officeart/2005/8/layout/orgChart1"/>
    <dgm:cxn modelId="{EFAE7135-C71A-4CB3-816C-4E229BB0C3F3}" type="presParOf" srcId="{CF3269EF-C8CE-4C81-B061-FDE5BDFC4E31}" destId="{AC00D77E-ABE6-4554-AD54-DA4ED30AD95C}" srcOrd="4" destOrd="0" presId="urn:microsoft.com/office/officeart/2005/8/layout/orgChart1"/>
    <dgm:cxn modelId="{2986056B-5536-4CF5-8FF1-5C28E6296115}" type="presParOf" srcId="{CF3269EF-C8CE-4C81-B061-FDE5BDFC4E31}" destId="{C7147ED0-C94B-4127-A72F-A2DEFD4B5FAF}" srcOrd="5" destOrd="0" presId="urn:microsoft.com/office/officeart/2005/8/layout/orgChart1"/>
    <dgm:cxn modelId="{9164A7D1-93C3-441E-A13B-C1B8F441A048}" type="presParOf" srcId="{C7147ED0-C94B-4127-A72F-A2DEFD4B5FAF}" destId="{51566ADB-29D9-41E9-9B1D-7355E6F48BE5}" srcOrd="0" destOrd="0" presId="urn:microsoft.com/office/officeart/2005/8/layout/orgChart1"/>
    <dgm:cxn modelId="{A4F54C6D-CD30-47B1-A3CA-310826275F66}" type="presParOf" srcId="{51566ADB-29D9-41E9-9B1D-7355E6F48BE5}" destId="{5DDB5A3F-6558-4B20-BA09-2E927866857F}" srcOrd="0" destOrd="0" presId="urn:microsoft.com/office/officeart/2005/8/layout/orgChart1"/>
    <dgm:cxn modelId="{E7FF5EDF-7E42-4D6C-8F5E-ADBCF2E51D83}" type="presParOf" srcId="{51566ADB-29D9-41E9-9B1D-7355E6F48BE5}" destId="{DFF1216A-5C5B-4B4B-9489-E65487D168BD}" srcOrd="1" destOrd="0" presId="urn:microsoft.com/office/officeart/2005/8/layout/orgChart1"/>
    <dgm:cxn modelId="{FD03F995-B1D2-4BC1-B5BD-F4AA900BBE08}" type="presParOf" srcId="{C7147ED0-C94B-4127-A72F-A2DEFD4B5FAF}" destId="{40868C03-94BE-4D8D-8030-38F64F832CC5}" srcOrd="1" destOrd="0" presId="urn:microsoft.com/office/officeart/2005/8/layout/orgChart1"/>
    <dgm:cxn modelId="{A218A229-81DB-4376-ABE5-56299F34B009}" type="presParOf" srcId="{40868C03-94BE-4D8D-8030-38F64F832CC5}" destId="{A4C3B9E7-F81D-450E-90BE-2824FC3B26FA}" srcOrd="0" destOrd="0" presId="urn:microsoft.com/office/officeart/2005/8/layout/orgChart1"/>
    <dgm:cxn modelId="{56C0A7C9-8A05-4729-8F3C-8996C7EE7AAA}" type="presParOf" srcId="{40868C03-94BE-4D8D-8030-38F64F832CC5}" destId="{5AA29C13-9E4B-4ABF-9E6D-668D1843F2FD}" srcOrd="1" destOrd="0" presId="urn:microsoft.com/office/officeart/2005/8/layout/orgChart1"/>
    <dgm:cxn modelId="{406EE4DC-40A2-4DB7-BD95-D8823FC40D37}" type="presParOf" srcId="{5AA29C13-9E4B-4ABF-9E6D-668D1843F2FD}" destId="{907334FD-FAEE-4F3A-BBBC-16B108EE2337}" srcOrd="0" destOrd="0" presId="urn:microsoft.com/office/officeart/2005/8/layout/orgChart1"/>
    <dgm:cxn modelId="{969F5BE1-4EE9-4D5E-9071-0AFE66F5DF74}" type="presParOf" srcId="{907334FD-FAEE-4F3A-BBBC-16B108EE2337}" destId="{48CF11A6-4104-46C8-AA8C-EF4920062D19}" srcOrd="0" destOrd="0" presId="urn:microsoft.com/office/officeart/2005/8/layout/orgChart1"/>
    <dgm:cxn modelId="{F16E4C02-8E24-4D7A-AE55-F453541DBBDB}" type="presParOf" srcId="{907334FD-FAEE-4F3A-BBBC-16B108EE2337}" destId="{068C70AF-A9CC-46D3-941B-3FF48AED8220}" srcOrd="1" destOrd="0" presId="urn:microsoft.com/office/officeart/2005/8/layout/orgChart1"/>
    <dgm:cxn modelId="{AB57EEF4-B1D5-448D-859B-A4546F20C198}" type="presParOf" srcId="{5AA29C13-9E4B-4ABF-9E6D-668D1843F2FD}" destId="{6A8FCB5A-345C-4FE4-933E-9488D044CF16}" srcOrd="1" destOrd="0" presId="urn:microsoft.com/office/officeart/2005/8/layout/orgChart1"/>
    <dgm:cxn modelId="{68717A75-DE22-4665-A529-3DB9E7810CA8}" type="presParOf" srcId="{5AA29C13-9E4B-4ABF-9E6D-668D1843F2FD}" destId="{8CDE26CE-3552-4414-AD9A-1B80E247184B}" srcOrd="2" destOrd="0" presId="urn:microsoft.com/office/officeart/2005/8/layout/orgChart1"/>
    <dgm:cxn modelId="{934F85FA-FAB0-41B5-9361-638752AA1D73}" type="presParOf" srcId="{C7147ED0-C94B-4127-A72F-A2DEFD4B5FAF}" destId="{56C2C6EE-55A7-4C30-B532-3F2DE50F152B}" srcOrd="2" destOrd="0" presId="urn:microsoft.com/office/officeart/2005/8/layout/orgChart1"/>
    <dgm:cxn modelId="{805A0945-9FD5-4D84-B68B-5D4E8CC65F56}" type="presParOf" srcId="{76D0B072-3FD7-4F9D-A9CC-8E00C243B683}" destId="{EC608661-4389-42D1-B44F-F12D407FC22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5913FF-1D88-49FD-8E55-665A31A6E7E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C0BABDF7-0728-4F88-90E4-784FA2A65447}" type="asst">
      <dgm:prSet phldrT="[Testo]" custT="1"/>
      <dgm:spPr/>
      <dgm:t>
        <a:bodyPr/>
        <a:lstStyle/>
        <a:p>
          <a:r>
            <a:rPr lang="it-IT" sz="1400" dirty="0" smtClean="0"/>
            <a:t>Ufficio Privacy / Protezione Dati</a:t>
          </a:r>
          <a:endParaRPr lang="it-IT" sz="1400" dirty="0"/>
        </a:p>
      </dgm:t>
    </dgm:pt>
    <dgm:pt modelId="{FC786F4C-E704-43D2-902A-B870A62B8276}" type="parTrans" cxnId="{665B6A07-41F3-4F52-84E6-6E509EC3342A}">
      <dgm:prSet/>
      <dgm:spPr/>
      <dgm:t>
        <a:bodyPr/>
        <a:lstStyle/>
        <a:p>
          <a:endParaRPr lang="it-IT"/>
        </a:p>
      </dgm:t>
    </dgm:pt>
    <dgm:pt modelId="{BE7460F5-717F-4A72-B5E0-2E2B72B6D7D0}" type="sibTrans" cxnId="{665B6A07-41F3-4F52-84E6-6E509EC3342A}">
      <dgm:prSet/>
      <dgm:spPr/>
      <dgm:t>
        <a:bodyPr/>
        <a:lstStyle/>
        <a:p>
          <a:endParaRPr lang="it-IT"/>
        </a:p>
      </dgm:t>
    </dgm:pt>
    <dgm:pt modelId="{B992B03B-7E4C-41FD-B554-6142D159ABAB}">
      <dgm:prSet phldrT="[Testo]" custT="1"/>
      <dgm:spPr/>
      <dgm:t>
        <a:bodyPr/>
        <a:lstStyle/>
        <a:p>
          <a:r>
            <a:rPr lang="it-IT" sz="1800" dirty="0" smtClean="0">
              <a:solidFill>
                <a:schemeClr val="tx1"/>
              </a:solidFill>
            </a:rPr>
            <a:t>Direttore UOC MALATTIE INFETTIVE</a:t>
          </a:r>
        </a:p>
        <a:p>
          <a:r>
            <a:rPr lang="it-IT" sz="1800" dirty="0" smtClean="0">
              <a:solidFill>
                <a:schemeClr val="tx1"/>
              </a:solidFill>
            </a:rPr>
            <a:t>SATD</a:t>
          </a:r>
          <a:endParaRPr lang="it-IT" sz="1800" dirty="0">
            <a:solidFill>
              <a:schemeClr val="tx1"/>
            </a:solidFill>
          </a:endParaRPr>
        </a:p>
      </dgm:t>
    </dgm:pt>
    <dgm:pt modelId="{A59B47D7-BE27-4587-8C9C-F8A5E7765237}" type="parTrans" cxnId="{C7E653EF-41A6-46C9-87AA-6E0CBE89B707}">
      <dgm:prSet/>
      <dgm:spPr/>
      <dgm:t>
        <a:bodyPr/>
        <a:lstStyle/>
        <a:p>
          <a:endParaRPr lang="it-IT"/>
        </a:p>
      </dgm:t>
    </dgm:pt>
    <dgm:pt modelId="{D2BF465E-9C32-4B5A-BA17-5FEB5829ED1E}" type="sibTrans" cxnId="{C7E653EF-41A6-46C9-87AA-6E0CBE89B707}">
      <dgm:prSet/>
      <dgm:spPr/>
      <dgm:t>
        <a:bodyPr/>
        <a:lstStyle/>
        <a:p>
          <a:endParaRPr lang="it-IT"/>
        </a:p>
      </dgm:t>
    </dgm:pt>
    <dgm:pt modelId="{420C6D05-0D3E-44C4-99C2-4B4121F3AF0A}">
      <dgm:prSet/>
      <dgm:spPr/>
      <dgm:t>
        <a:bodyPr/>
        <a:lstStyle/>
        <a:p>
          <a:r>
            <a:rPr lang="it-IT" dirty="0" smtClean="0"/>
            <a:t>Direttore/Dirigente Responsabile UOC/UOSD</a:t>
          </a:r>
        </a:p>
        <a:p>
          <a:r>
            <a:rPr lang="it-IT" dirty="0" smtClean="0"/>
            <a:t>SATD</a:t>
          </a:r>
        </a:p>
      </dgm:t>
    </dgm:pt>
    <dgm:pt modelId="{F1B8E957-7B74-4CF9-B633-ADA8815D75D5}" type="parTrans" cxnId="{47CABB43-3191-439F-BBAA-669F33C6097C}">
      <dgm:prSet/>
      <dgm:spPr/>
      <dgm:t>
        <a:bodyPr/>
        <a:lstStyle/>
        <a:p>
          <a:endParaRPr lang="it-IT"/>
        </a:p>
      </dgm:t>
    </dgm:pt>
    <dgm:pt modelId="{EA8B65F7-8546-45C6-BCEC-561EE4D82498}" type="sibTrans" cxnId="{47CABB43-3191-439F-BBAA-669F33C6097C}">
      <dgm:prSet/>
      <dgm:spPr/>
      <dgm:t>
        <a:bodyPr/>
        <a:lstStyle/>
        <a:p>
          <a:endParaRPr lang="it-IT"/>
        </a:p>
      </dgm:t>
    </dgm:pt>
    <dgm:pt modelId="{B944033F-ED75-4007-894F-84DE08C91AC5}">
      <dgm:prSet/>
      <dgm:spPr/>
      <dgm:t>
        <a:bodyPr/>
        <a:lstStyle/>
        <a:p>
          <a:r>
            <a:rPr lang="it-IT" dirty="0" smtClean="0"/>
            <a:t>Direttore/Dirigente Responsabile UOC/UOSD</a:t>
          </a:r>
        </a:p>
        <a:p>
          <a:r>
            <a:rPr lang="it-IT" dirty="0" smtClean="0"/>
            <a:t>SATD</a:t>
          </a:r>
        </a:p>
      </dgm:t>
    </dgm:pt>
    <dgm:pt modelId="{40B5DB44-74D2-4F4C-9294-57A215D4A512}" type="parTrans" cxnId="{58FB7BDB-6027-4D9B-9548-A89A693D7943}">
      <dgm:prSet/>
      <dgm:spPr/>
      <dgm:t>
        <a:bodyPr/>
        <a:lstStyle/>
        <a:p>
          <a:endParaRPr lang="it-IT"/>
        </a:p>
      </dgm:t>
    </dgm:pt>
    <dgm:pt modelId="{D26EB1F0-F29C-4676-9185-A5B6390F4AA0}" type="sibTrans" cxnId="{58FB7BDB-6027-4D9B-9548-A89A693D7943}">
      <dgm:prSet/>
      <dgm:spPr/>
      <dgm:t>
        <a:bodyPr/>
        <a:lstStyle/>
        <a:p>
          <a:endParaRPr lang="it-IT"/>
        </a:p>
      </dgm:t>
    </dgm:pt>
    <dgm:pt modelId="{794C195A-2CEE-4E60-ABB6-19FE4C05BCBA}">
      <dgm:prSet/>
      <dgm:spPr/>
      <dgm:t>
        <a:bodyPr/>
        <a:lstStyle/>
        <a:p>
          <a:r>
            <a:rPr lang="it-IT" dirty="0" smtClean="0"/>
            <a:t>Direttore/Dirigente Responsabile UOC/UOSD</a:t>
          </a:r>
        </a:p>
        <a:p>
          <a:r>
            <a:rPr lang="it-IT" dirty="0" smtClean="0"/>
            <a:t>SAATD</a:t>
          </a:r>
        </a:p>
      </dgm:t>
    </dgm:pt>
    <dgm:pt modelId="{C4C0959F-DA56-420B-8E7F-03B82E68DFF6}" type="parTrans" cxnId="{FD2AA069-57F0-46A1-8FB2-441AE4CD75EC}">
      <dgm:prSet/>
      <dgm:spPr/>
      <dgm:t>
        <a:bodyPr/>
        <a:lstStyle/>
        <a:p>
          <a:endParaRPr lang="it-IT"/>
        </a:p>
      </dgm:t>
    </dgm:pt>
    <dgm:pt modelId="{BC73DF47-6B55-4766-A5F6-B6A7F8278B85}" type="sibTrans" cxnId="{FD2AA069-57F0-46A1-8FB2-441AE4CD75EC}">
      <dgm:prSet/>
      <dgm:spPr/>
      <dgm:t>
        <a:bodyPr/>
        <a:lstStyle/>
        <a:p>
          <a:endParaRPr lang="it-IT"/>
        </a:p>
      </dgm:t>
    </dgm:pt>
    <dgm:pt modelId="{60F019B4-E098-4D7C-A480-1DB5E8347DEB}">
      <dgm:prSet phldrT="[Testo]" custT="1"/>
      <dgm:spPr/>
      <dgm:t>
        <a:bodyPr/>
        <a:lstStyle/>
        <a:p>
          <a:r>
            <a:rPr lang="it-IT" sz="1400" dirty="0" smtClean="0"/>
            <a:t>Direttore Generale</a:t>
          </a:r>
        </a:p>
        <a:p>
          <a:r>
            <a:rPr lang="it-IT" sz="1400" dirty="0" smtClean="0"/>
            <a:t>Titolare</a:t>
          </a:r>
          <a:endParaRPr lang="it-IT" sz="1400" dirty="0"/>
        </a:p>
      </dgm:t>
    </dgm:pt>
    <dgm:pt modelId="{9A3F6D31-E085-47FE-BC2F-18CFA392C133}" type="sibTrans" cxnId="{3AA4C60D-F996-4829-8BC0-CAA91DD7AC37}">
      <dgm:prSet/>
      <dgm:spPr/>
      <dgm:t>
        <a:bodyPr/>
        <a:lstStyle/>
        <a:p>
          <a:endParaRPr lang="it-IT"/>
        </a:p>
      </dgm:t>
    </dgm:pt>
    <dgm:pt modelId="{D20014D1-CFA6-4942-A50C-80F7DAD62A2F}" type="parTrans" cxnId="{3AA4C60D-F996-4829-8BC0-CAA91DD7AC37}">
      <dgm:prSet/>
      <dgm:spPr/>
      <dgm:t>
        <a:bodyPr/>
        <a:lstStyle/>
        <a:p>
          <a:endParaRPr lang="it-IT"/>
        </a:p>
      </dgm:t>
    </dgm:pt>
    <dgm:pt modelId="{539D5CB5-157F-4298-B9E0-3FA99DE13FAB}">
      <dgm:prSet custT="1"/>
      <dgm:spPr/>
      <dgm:t>
        <a:bodyPr/>
        <a:lstStyle/>
        <a:p>
          <a:r>
            <a:rPr lang="it-IT" sz="1400" dirty="0" smtClean="0"/>
            <a:t>Responsabile Protezione Dati /DR.P.D./.P.O.</a:t>
          </a:r>
          <a:endParaRPr lang="it-IT" sz="1400" dirty="0"/>
        </a:p>
      </dgm:t>
    </dgm:pt>
    <dgm:pt modelId="{D27F6AF7-8B02-4D02-B91F-7263008B9A5C}" type="parTrans" cxnId="{136AE3E2-6A3B-4884-B99B-6B4D8B5A34B9}">
      <dgm:prSet/>
      <dgm:spPr/>
      <dgm:t>
        <a:bodyPr/>
        <a:lstStyle/>
        <a:p>
          <a:endParaRPr lang="it-IT"/>
        </a:p>
      </dgm:t>
    </dgm:pt>
    <dgm:pt modelId="{AF9CE838-E878-4769-B831-26EF4DBBE7C0}" type="sibTrans" cxnId="{136AE3E2-6A3B-4884-B99B-6B4D8B5A34B9}">
      <dgm:prSet/>
      <dgm:spPr/>
      <dgm:t>
        <a:bodyPr/>
        <a:lstStyle/>
        <a:p>
          <a:endParaRPr lang="it-IT"/>
        </a:p>
      </dgm:t>
    </dgm:pt>
    <dgm:pt modelId="{D9A56E88-0DA9-4094-94C6-5A2AFA5C4D0F}">
      <dgm:prSet custT="1"/>
      <dgm:spPr/>
      <dgm:t>
        <a:bodyPr/>
        <a:lstStyle/>
        <a:p>
          <a:r>
            <a:rPr lang="it-IT" sz="1400" b="1" dirty="0" smtClean="0">
              <a:solidFill>
                <a:schemeClr val="tx1"/>
              </a:solidFill>
            </a:rPr>
            <a:t>Referente Privacy</a:t>
          </a:r>
          <a:endParaRPr lang="it-IT" sz="1400" b="1" dirty="0">
            <a:solidFill>
              <a:schemeClr val="tx1"/>
            </a:solidFill>
          </a:endParaRPr>
        </a:p>
      </dgm:t>
    </dgm:pt>
    <dgm:pt modelId="{87CBA5F8-D306-4A40-A51C-1336B883616B}" type="parTrans" cxnId="{C4586758-AE3F-4105-9B24-20CAB4110F2E}">
      <dgm:prSet/>
      <dgm:spPr/>
      <dgm:t>
        <a:bodyPr/>
        <a:lstStyle/>
        <a:p>
          <a:endParaRPr lang="it-IT"/>
        </a:p>
      </dgm:t>
    </dgm:pt>
    <dgm:pt modelId="{00C85AC2-040D-4742-89EC-7F4C131CBA39}" type="sibTrans" cxnId="{C4586758-AE3F-4105-9B24-20CAB4110F2E}">
      <dgm:prSet/>
      <dgm:spPr/>
      <dgm:t>
        <a:bodyPr/>
        <a:lstStyle/>
        <a:p>
          <a:endParaRPr lang="it-IT"/>
        </a:p>
      </dgm:t>
    </dgm:pt>
    <dgm:pt modelId="{63D7A176-1E4C-4E85-B5DB-3008B4B5B6DC}">
      <dgm:prSet/>
      <dgm:spPr/>
      <dgm:t>
        <a:bodyPr/>
        <a:lstStyle/>
        <a:p>
          <a:r>
            <a:rPr lang="it-IT" dirty="0" smtClean="0"/>
            <a:t>Referente Privacy</a:t>
          </a:r>
          <a:endParaRPr lang="it-IT" dirty="0"/>
        </a:p>
      </dgm:t>
    </dgm:pt>
    <dgm:pt modelId="{5083E8CD-776E-49E9-A911-AE60C77FFDFB}" type="parTrans" cxnId="{836D55CE-0F26-4D30-A970-7BDC479778B4}">
      <dgm:prSet/>
      <dgm:spPr/>
      <dgm:t>
        <a:bodyPr/>
        <a:lstStyle/>
        <a:p>
          <a:endParaRPr lang="it-IT"/>
        </a:p>
      </dgm:t>
    </dgm:pt>
    <dgm:pt modelId="{3BB24CEF-E746-4C18-B4FB-97015DD2FA74}" type="sibTrans" cxnId="{836D55CE-0F26-4D30-A970-7BDC479778B4}">
      <dgm:prSet/>
      <dgm:spPr/>
      <dgm:t>
        <a:bodyPr/>
        <a:lstStyle/>
        <a:p>
          <a:endParaRPr lang="it-IT"/>
        </a:p>
      </dgm:t>
    </dgm:pt>
    <dgm:pt modelId="{3E70BE53-B697-4C36-A12F-4D3B17433AB7}">
      <dgm:prSet/>
      <dgm:spPr/>
      <dgm:t>
        <a:bodyPr/>
        <a:lstStyle/>
        <a:p>
          <a:r>
            <a:rPr lang="it-IT" dirty="0" smtClean="0"/>
            <a:t>Referente Privacy</a:t>
          </a:r>
          <a:endParaRPr lang="it-IT" dirty="0"/>
        </a:p>
      </dgm:t>
    </dgm:pt>
    <dgm:pt modelId="{8F7F7AB3-2DF8-45F6-934D-A487E4EAD955}" type="parTrans" cxnId="{62A8F5FC-458F-4B29-B8BD-1D54CEA5DE74}">
      <dgm:prSet/>
      <dgm:spPr/>
      <dgm:t>
        <a:bodyPr/>
        <a:lstStyle/>
        <a:p>
          <a:endParaRPr lang="it-IT"/>
        </a:p>
      </dgm:t>
    </dgm:pt>
    <dgm:pt modelId="{F1E61B6F-09BE-49FF-AF3F-6E3F57AB5F8C}" type="sibTrans" cxnId="{62A8F5FC-458F-4B29-B8BD-1D54CEA5DE74}">
      <dgm:prSet/>
      <dgm:spPr/>
      <dgm:t>
        <a:bodyPr/>
        <a:lstStyle/>
        <a:p>
          <a:endParaRPr lang="it-IT"/>
        </a:p>
      </dgm:t>
    </dgm:pt>
    <dgm:pt modelId="{CAD4DB4D-1653-421D-BDB2-75B7F26E61B6}">
      <dgm:prSet/>
      <dgm:spPr/>
      <dgm:t>
        <a:bodyPr/>
        <a:lstStyle/>
        <a:p>
          <a:r>
            <a:rPr lang="it-IT" dirty="0" smtClean="0"/>
            <a:t>Referente Privacy</a:t>
          </a:r>
          <a:endParaRPr lang="it-IT" dirty="0"/>
        </a:p>
      </dgm:t>
    </dgm:pt>
    <dgm:pt modelId="{C7B16344-A7BB-4CE4-8EA5-48F084793C1E}" type="parTrans" cxnId="{35B4CC30-3EBB-43B3-BD1C-4933B252AB3B}">
      <dgm:prSet/>
      <dgm:spPr/>
      <dgm:t>
        <a:bodyPr/>
        <a:lstStyle/>
        <a:p>
          <a:endParaRPr lang="it-IT"/>
        </a:p>
      </dgm:t>
    </dgm:pt>
    <dgm:pt modelId="{384C4196-940C-4B1F-AE29-26862322C221}" type="sibTrans" cxnId="{35B4CC30-3EBB-43B3-BD1C-4933B252AB3B}">
      <dgm:prSet/>
      <dgm:spPr/>
      <dgm:t>
        <a:bodyPr/>
        <a:lstStyle/>
        <a:p>
          <a:endParaRPr lang="it-IT"/>
        </a:p>
      </dgm:t>
    </dgm:pt>
    <dgm:pt modelId="{41B45778-27C4-42FA-8F8F-1C380DEF2D81}">
      <dgm:prSet custT="1"/>
      <dgm:spPr/>
      <dgm:t>
        <a:bodyPr/>
        <a:lstStyle/>
        <a:p>
          <a:r>
            <a:rPr lang="it-IT" sz="1400" b="1" dirty="0" smtClean="0">
              <a:solidFill>
                <a:schemeClr val="tx1"/>
              </a:solidFill>
            </a:rPr>
            <a:t>Personale AREA DIRIGENZIALE/COMPARTO</a:t>
          </a:r>
        </a:p>
        <a:p>
          <a:r>
            <a:rPr lang="it-IT" sz="1400" b="1" dirty="0" smtClean="0">
              <a:solidFill>
                <a:schemeClr val="tx1"/>
              </a:solidFill>
            </a:rPr>
            <a:t>SAT</a:t>
          </a:r>
        </a:p>
      </dgm:t>
    </dgm:pt>
    <dgm:pt modelId="{0501A17B-E84B-4412-85B0-1B033B1037EF}" type="parTrans" cxnId="{CD79A6D1-0E20-423A-929A-23464C7E824C}">
      <dgm:prSet/>
      <dgm:spPr/>
      <dgm:t>
        <a:bodyPr/>
        <a:lstStyle/>
        <a:p>
          <a:endParaRPr lang="it-IT"/>
        </a:p>
      </dgm:t>
    </dgm:pt>
    <dgm:pt modelId="{4F4565A7-2DE2-4B1C-8749-566EFB14E714}" type="sibTrans" cxnId="{CD79A6D1-0E20-423A-929A-23464C7E824C}">
      <dgm:prSet/>
      <dgm:spPr/>
      <dgm:t>
        <a:bodyPr/>
        <a:lstStyle/>
        <a:p>
          <a:endParaRPr lang="it-IT"/>
        </a:p>
      </dgm:t>
    </dgm:pt>
    <dgm:pt modelId="{3A330D0E-962D-45FB-AB32-33084096F1B7}">
      <dgm:prSet/>
      <dgm:spPr/>
      <dgm:t>
        <a:bodyPr/>
        <a:lstStyle/>
        <a:p>
          <a:r>
            <a:rPr lang="it-IT" dirty="0" smtClean="0"/>
            <a:t>Personale AREA DIRIGENZIALE/COMPARTO</a:t>
          </a:r>
        </a:p>
        <a:p>
          <a:r>
            <a:rPr lang="it-IT" dirty="0" smtClean="0"/>
            <a:t>SAT</a:t>
          </a:r>
        </a:p>
      </dgm:t>
    </dgm:pt>
    <dgm:pt modelId="{E2A94659-22E1-4CD4-A6E8-D8B62FCD61A8}" type="parTrans" cxnId="{30C0B060-688F-424F-8E2A-D84B62FE2654}">
      <dgm:prSet/>
      <dgm:spPr/>
      <dgm:t>
        <a:bodyPr/>
        <a:lstStyle/>
        <a:p>
          <a:endParaRPr lang="it-IT"/>
        </a:p>
      </dgm:t>
    </dgm:pt>
    <dgm:pt modelId="{81706113-66C1-4B3D-982C-AAFDA68A9060}" type="sibTrans" cxnId="{30C0B060-688F-424F-8E2A-D84B62FE2654}">
      <dgm:prSet/>
      <dgm:spPr/>
      <dgm:t>
        <a:bodyPr/>
        <a:lstStyle/>
        <a:p>
          <a:endParaRPr lang="it-IT"/>
        </a:p>
      </dgm:t>
    </dgm:pt>
    <dgm:pt modelId="{A5CF183C-C78F-49AD-8FD3-53EFFBFA4A6A}">
      <dgm:prSet/>
      <dgm:spPr/>
      <dgm:t>
        <a:bodyPr/>
        <a:lstStyle/>
        <a:p>
          <a:r>
            <a:rPr lang="it-IT" dirty="0" smtClean="0"/>
            <a:t>Personale AREA DIRIGENZIALE/COMPARTO</a:t>
          </a:r>
        </a:p>
        <a:p>
          <a:r>
            <a:rPr lang="it-IT" dirty="0" smtClean="0"/>
            <a:t>SAT</a:t>
          </a:r>
        </a:p>
      </dgm:t>
    </dgm:pt>
    <dgm:pt modelId="{F4767A74-A489-4CED-97FA-B40B69BBFA9A}" type="sibTrans" cxnId="{6891D834-B7A7-4F6C-B621-0F8DEA756E34}">
      <dgm:prSet/>
      <dgm:spPr/>
      <dgm:t>
        <a:bodyPr/>
        <a:lstStyle/>
        <a:p>
          <a:endParaRPr lang="it-IT"/>
        </a:p>
      </dgm:t>
    </dgm:pt>
    <dgm:pt modelId="{6B86FD76-477E-4D71-BA61-98A73F328C09}" type="parTrans" cxnId="{6891D834-B7A7-4F6C-B621-0F8DEA756E34}">
      <dgm:prSet/>
      <dgm:spPr/>
      <dgm:t>
        <a:bodyPr/>
        <a:lstStyle/>
        <a:p>
          <a:endParaRPr lang="it-IT"/>
        </a:p>
      </dgm:t>
    </dgm:pt>
    <dgm:pt modelId="{8A8D0451-E564-43CC-B7BE-326E8BB19A4F}">
      <dgm:prSet/>
      <dgm:spPr/>
      <dgm:t>
        <a:bodyPr/>
        <a:lstStyle/>
        <a:p>
          <a:r>
            <a:rPr lang="it-IT" dirty="0" smtClean="0"/>
            <a:t>Personale AREA DIRIGENZIALE/COMPARTO</a:t>
          </a:r>
        </a:p>
        <a:p>
          <a:r>
            <a:rPr lang="it-IT" dirty="0" smtClean="0"/>
            <a:t>SAT</a:t>
          </a:r>
        </a:p>
      </dgm:t>
    </dgm:pt>
    <dgm:pt modelId="{A777B83F-DD06-4F0C-820C-C702B1436245}" type="parTrans" cxnId="{C029B40E-C963-4554-91B3-2D306A2ECA2A}">
      <dgm:prSet/>
      <dgm:spPr/>
      <dgm:t>
        <a:bodyPr/>
        <a:lstStyle/>
        <a:p>
          <a:endParaRPr lang="it-IT"/>
        </a:p>
      </dgm:t>
    </dgm:pt>
    <dgm:pt modelId="{344FB091-AF78-4F22-82A0-0D2A5864FC67}" type="sibTrans" cxnId="{C029B40E-C963-4554-91B3-2D306A2ECA2A}">
      <dgm:prSet/>
      <dgm:spPr/>
      <dgm:t>
        <a:bodyPr/>
        <a:lstStyle/>
        <a:p>
          <a:endParaRPr lang="it-IT"/>
        </a:p>
      </dgm:t>
    </dgm:pt>
    <dgm:pt modelId="{42973495-0307-4626-8128-EC969B9987EE}" type="pres">
      <dgm:prSet presAssocID="{9F5913FF-1D88-49FD-8E55-665A31A6E7E1}" presName="hierChild1" presStyleCnt="0">
        <dgm:presLayoutVars>
          <dgm:orgChart val="1"/>
          <dgm:chPref val="1"/>
          <dgm:dir/>
          <dgm:animOne val="branch"/>
          <dgm:animLvl val="lvl"/>
          <dgm:resizeHandles/>
        </dgm:presLayoutVars>
      </dgm:prSet>
      <dgm:spPr/>
      <dgm:t>
        <a:bodyPr/>
        <a:lstStyle/>
        <a:p>
          <a:endParaRPr lang="it-IT"/>
        </a:p>
      </dgm:t>
    </dgm:pt>
    <dgm:pt modelId="{3995C1C6-FD69-4A82-8F16-7421CB98FE3C}" type="pres">
      <dgm:prSet presAssocID="{60F019B4-E098-4D7C-A480-1DB5E8347DEB}" presName="hierRoot1" presStyleCnt="0">
        <dgm:presLayoutVars>
          <dgm:hierBranch val="init"/>
        </dgm:presLayoutVars>
      </dgm:prSet>
      <dgm:spPr/>
    </dgm:pt>
    <dgm:pt modelId="{78DA1E4A-4A2B-4CC7-AB59-346EC3D6D53F}" type="pres">
      <dgm:prSet presAssocID="{60F019B4-E098-4D7C-A480-1DB5E8347DEB}" presName="rootComposite1" presStyleCnt="0"/>
      <dgm:spPr/>
    </dgm:pt>
    <dgm:pt modelId="{9D6E7D66-00AA-47FA-875E-1EFF55B57C68}" type="pres">
      <dgm:prSet presAssocID="{60F019B4-E098-4D7C-A480-1DB5E8347DEB}" presName="rootText1" presStyleLbl="node0" presStyleIdx="0" presStyleCnt="2" custAng="0" custScaleX="244823" custScaleY="194234" custLinFactNeighborX="-722">
        <dgm:presLayoutVars>
          <dgm:chPref val="3"/>
        </dgm:presLayoutVars>
      </dgm:prSet>
      <dgm:spPr/>
      <dgm:t>
        <a:bodyPr/>
        <a:lstStyle/>
        <a:p>
          <a:endParaRPr lang="it-IT"/>
        </a:p>
      </dgm:t>
    </dgm:pt>
    <dgm:pt modelId="{23C90022-1144-4FB4-B8D0-03E6C5CB2A23}" type="pres">
      <dgm:prSet presAssocID="{60F019B4-E098-4D7C-A480-1DB5E8347DEB}" presName="rootConnector1" presStyleLbl="node1" presStyleIdx="0" presStyleCnt="0"/>
      <dgm:spPr/>
      <dgm:t>
        <a:bodyPr/>
        <a:lstStyle/>
        <a:p>
          <a:endParaRPr lang="it-IT"/>
        </a:p>
      </dgm:t>
    </dgm:pt>
    <dgm:pt modelId="{98A3490F-A798-4636-8790-CEBFE2CCCAD1}" type="pres">
      <dgm:prSet presAssocID="{60F019B4-E098-4D7C-A480-1DB5E8347DEB}" presName="hierChild2" presStyleCnt="0"/>
      <dgm:spPr/>
    </dgm:pt>
    <dgm:pt modelId="{8F111F03-9C1F-45E4-B5AE-69DA3C360DF9}" type="pres">
      <dgm:prSet presAssocID="{A59B47D7-BE27-4587-8C9C-F8A5E7765237}" presName="Name37" presStyleLbl="parChTrans1D2" presStyleIdx="0" presStyleCnt="5"/>
      <dgm:spPr/>
      <dgm:t>
        <a:bodyPr/>
        <a:lstStyle/>
        <a:p>
          <a:endParaRPr lang="it-IT"/>
        </a:p>
      </dgm:t>
    </dgm:pt>
    <dgm:pt modelId="{0A38A30E-A158-487D-95D9-E1C414661EB0}" type="pres">
      <dgm:prSet presAssocID="{B992B03B-7E4C-41FD-B554-6142D159ABAB}" presName="hierRoot2" presStyleCnt="0">
        <dgm:presLayoutVars>
          <dgm:hierBranch val="init"/>
        </dgm:presLayoutVars>
      </dgm:prSet>
      <dgm:spPr/>
    </dgm:pt>
    <dgm:pt modelId="{396AA4FA-351D-4D6C-8912-2E92816035BD}" type="pres">
      <dgm:prSet presAssocID="{B992B03B-7E4C-41FD-B554-6142D159ABAB}" presName="rootComposite" presStyleCnt="0"/>
      <dgm:spPr/>
    </dgm:pt>
    <dgm:pt modelId="{6DD22978-8FE2-4BA3-BFA2-F34E3BAB5A8E}" type="pres">
      <dgm:prSet presAssocID="{B992B03B-7E4C-41FD-B554-6142D159ABAB}" presName="rootText" presStyleLbl="node2" presStyleIdx="0" presStyleCnt="4" custScaleX="216496" custScaleY="143918">
        <dgm:presLayoutVars>
          <dgm:chPref val="3"/>
        </dgm:presLayoutVars>
      </dgm:prSet>
      <dgm:spPr/>
      <dgm:t>
        <a:bodyPr/>
        <a:lstStyle/>
        <a:p>
          <a:endParaRPr lang="it-IT"/>
        </a:p>
      </dgm:t>
    </dgm:pt>
    <dgm:pt modelId="{A1846D1F-3279-4800-8139-B41406ECF17E}" type="pres">
      <dgm:prSet presAssocID="{B992B03B-7E4C-41FD-B554-6142D159ABAB}" presName="rootConnector" presStyleLbl="node2" presStyleIdx="0" presStyleCnt="4"/>
      <dgm:spPr/>
      <dgm:t>
        <a:bodyPr/>
        <a:lstStyle/>
        <a:p>
          <a:endParaRPr lang="it-IT"/>
        </a:p>
      </dgm:t>
    </dgm:pt>
    <dgm:pt modelId="{A96B1B99-4FA4-4A27-8705-5BA99CA457A9}" type="pres">
      <dgm:prSet presAssocID="{B992B03B-7E4C-41FD-B554-6142D159ABAB}" presName="hierChild4" presStyleCnt="0"/>
      <dgm:spPr/>
    </dgm:pt>
    <dgm:pt modelId="{4BE6E497-411C-42FB-9F59-7F87FB853A26}" type="pres">
      <dgm:prSet presAssocID="{87CBA5F8-D306-4A40-A51C-1336B883616B}" presName="Name37" presStyleLbl="parChTrans1D3" presStyleIdx="0" presStyleCnt="8"/>
      <dgm:spPr/>
      <dgm:t>
        <a:bodyPr/>
        <a:lstStyle/>
        <a:p>
          <a:endParaRPr lang="it-IT"/>
        </a:p>
      </dgm:t>
    </dgm:pt>
    <dgm:pt modelId="{C2DB09A8-3BC1-4929-8125-4CF2AE44733D}" type="pres">
      <dgm:prSet presAssocID="{D9A56E88-0DA9-4094-94C6-5A2AFA5C4D0F}" presName="hierRoot2" presStyleCnt="0">
        <dgm:presLayoutVars>
          <dgm:hierBranch val="init"/>
        </dgm:presLayoutVars>
      </dgm:prSet>
      <dgm:spPr/>
    </dgm:pt>
    <dgm:pt modelId="{2522E843-6389-4113-861B-3DCA8817416A}" type="pres">
      <dgm:prSet presAssocID="{D9A56E88-0DA9-4094-94C6-5A2AFA5C4D0F}" presName="rootComposite" presStyleCnt="0"/>
      <dgm:spPr/>
    </dgm:pt>
    <dgm:pt modelId="{868C03FD-89F8-4112-B495-D79E03870AA3}" type="pres">
      <dgm:prSet presAssocID="{D9A56E88-0DA9-4094-94C6-5A2AFA5C4D0F}" presName="rootText" presStyleLbl="node3" presStyleIdx="0" presStyleCnt="8" custLinFactNeighborX="1300" custLinFactNeighborY="-2558">
        <dgm:presLayoutVars>
          <dgm:chPref val="3"/>
        </dgm:presLayoutVars>
      </dgm:prSet>
      <dgm:spPr/>
      <dgm:t>
        <a:bodyPr/>
        <a:lstStyle/>
        <a:p>
          <a:endParaRPr lang="it-IT"/>
        </a:p>
      </dgm:t>
    </dgm:pt>
    <dgm:pt modelId="{6E55360A-5417-47DD-8391-4DEB56ACF0DE}" type="pres">
      <dgm:prSet presAssocID="{D9A56E88-0DA9-4094-94C6-5A2AFA5C4D0F}" presName="rootConnector" presStyleLbl="node3" presStyleIdx="0" presStyleCnt="8"/>
      <dgm:spPr/>
      <dgm:t>
        <a:bodyPr/>
        <a:lstStyle/>
        <a:p>
          <a:endParaRPr lang="it-IT"/>
        </a:p>
      </dgm:t>
    </dgm:pt>
    <dgm:pt modelId="{D8830452-F9C2-4307-8AB9-C094CE4B2109}" type="pres">
      <dgm:prSet presAssocID="{D9A56E88-0DA9-4094-94C6-5A2AFA5C4D0F}" presName="hierChild4" presStyleCnt="0"/>
      <dgm:spPr/>
    </dgm:pt>
    <dgm:pt modelId="{27305000-7695-4569-A773-FD5ACE5457D6}" type="pres">
      <dgm:prSet presAssocID="{D9A56E88-0DA9-4094-94C6-5A2AFA5C4D0F}" presName="hierChild5" presStyleCnt="0"/>
      <dgm:spPr/>
    </dgm:pt>
    <dgm:pt modelId="{73C7C9A8-C38A-4899-93D0-7419328A39C0}" type="pres">
      <dgm:prSet presAssocID="{0501A17B-E84B-4412-85B0-1B033B1037EF}" presName="Name37" presStyleLbl="parChTrans1D3" presStyleIdx="1" presStyleCnt="8"/>
      <dgm:spPr/>
      <dgm:t>
        <a:bodyPr/>
        <a:lstStyle/>
        <a:p>
          <a:endParaRPr lang="it-IT"/>
        </a:p>
      </dgm:t>
    </dgm:pt>
    <dgm:pt modelId="{8C262335-09D8-4987-B33A-E3031EB44657}" type="pres">
      <dgm:prSet presAssocID="{41B45778-27C4-42FA-8F8F-1C380DEF2D81}" presName="hierRoot2" presStyleCnt="0">
        <dgm:presLayoutVars>
          <dgm:hierBranch val="init"/>
        </dgm:presLayoutVars>
      </dgm:prSet>
      <dgm:spPr/>
    </dgm:pt>
    <dgm:pt modelId="{0819B27B-CC0D-42C7-9DF1-0E049886223B}" type="pres">
      <dgm:prSet presAssocID="{41B45778-27C4-42FA-8F8F-1C380DEF2D81}" presName="rootComposite" presStyleCnt="0"/>
      <dgm:spPr/>
    </dgm:pt>
    <dgm:pt modelId="{46F786F0-2EEA-466F-9CD9-0FBC8A3269D9}" type="pres">
      <dgm:prSet presAssocID="{41B45778-27C4-42FA-8F8F-1C380DEF2D81}" presName="rootText" presStyleLbl="node3" presStyleIdx="1" presStyleCnt="8" custScaleX="186074" custScaleY="141025" custLinFactNeighborX="722">
        <dgm:presLayoutVars>
          <dgm:chPref val="3"/>
        </dgm:presLayoutVars>
      </dgm:prSet>
      <dgm:spPr/>
      <dgm:t>
        <a:bodyPr/>
        <a:lstStyle/>
        <a:p>
          <a:endParaRPr lang="it-IT"/>
        </a:p>
      </dgm:t>
    </dgm:pt>
    <dgm:pt modelId="{BFA1D7F9-4FB2-458E-9FA2-3AE310F0A794}" type="pres">
      <dgm:prSet presAssocID="{41B45778-27C4-42FA-8F8F-1C380DEF2D81}" presName="rootConnector" presStyleLbl="node3" presStyleIdx="1" presStyleCnt="8"/>
      <dgm:spPr/>
      <dgm:t>
        <a:bodyPr/>
        <a:lstStyle/>
        <a:p>
          <a:endParaRPr lang="it-IT"/>
        </a:p>
      </dgm:t>
    </dgm:pt>
    <dgm:pt modelId="{7B4B9447-DF01-4307-9677-28EF15D3C278}" type="pres">
      <dgm:prSet presAssocID="{41B45778-27C4-42FA-8F8F-1C380DEF2D81}" presName="hierChild4" presStyleCnt="0"/>
      <dgm:spPr/>
    </dgm:pt>
    <dgm:pt modelId="{BFCB237A-B9F1-4277-B1DA-DDB84C9150FD}" type="pres">
      <dgm:prSet presAssocID="{41B45778-27C4-42FA-8F8F-1C380DEF2D81}" presName="hierChild5" presStyleCnt="0"/>
      <dgm:spPr/>
    </dgm:pt>
    <dgm:pt modelId="{812A4B31-0C24-4707-A30C-AB6483AAAD3F}" type="pres">
      <dgm:prSet presAssocID="{B992B03B-7E4C-41FD-B554-6142D159ABAB}" presName="hierChild5" presStyleCnt="0"/>
      <dgm:spPr/>
    </dgm:pt>
    <dgm:pt modelId="{1E798908-83B5-4715-8187-54AD4BEE263E}" type="pres">
      <dgm:prSet presAssocID="{40B5DB44-74D2-4F4C-9294-57A215D4A512}" presName="Name37" presStyleLbl="parChTrans1D2" presStyleIdx="1" presStyleCnt="5"/>
      <dgm:spPr/>
      <dgm:t>
        <a:bodyPr/>
        <a:lstStyle/>
        <a:p>
          <a:endParaRPr lang="it-IT"/>
        </a:p>
      </dgm:t>
    </dgm:pt>
    <dgm:pt modelId="{ADE82336-35C8-4719-A443-6852570AFC5F}" type="pres">
      <dgm:prSet presAssocID="{B944033F-ED75-4007-894F-84DE08C91AC5}" presName="hierRoot2" presStyleCnt="0">
        <dgm:presLayoutVars>
          <dgm:hierBranch val="init"/>
        </dgm:presLayoutVars>
      </dgm:prSet>
      <dgm:spPr/>
    </dgm:pt>
    <dgm:pt modelId="{B229D788-D8A1-44DD-B60B-FE625D6B5C71}" type="pres">
      <dgm:prSet presAssocID="{B944033F-ED75-4007-894F-84DE08C91AC5}" presName="rootComposite" presStyleCnt="0"/>
      <dgm:spPr/>
    </dgm:pt>
    <dgm:pt modelId="{749A1B10-D7E5-4EC6-9B05-2B37C98406B3}" type="pres">
      <dgm:prSet presAssocID="{B944033F-ED75-4007-894F-84DE08C91AC5}" presName="rootText" presStyleLbl="node2" presStyleIdx="1" presStyleCnt="4">
        <dgm:presLayoutVars>
          <dgm:chPref val="3"/>
        </dgm:presLayoutVars>
      </dgm:prSet>
      <dgm:spPr/>
      <dgm:t>
        <a:bodyPr/>
        <a:lstStyle/>
        <a:p>
          <a:endParaRPr lang="it-IT"/>
        </a:p>
      </dgm:t>
    </dgm:pt>
    <dgm:pt modelId="{DABB1208-D037-4AD4-B146-849AAC510DB8}" type="pres">
      <dgm:prSet presAssocID="{B944033F-ED75-4007-894F-84DE08C91AC5}" presName="rootConnector" presStyleLbl="node2" presStyleIdx="1" presStyleCnt="4"/>
      <dgm:spPr/>
      <dgm:t>
        <a:bodyPr/>
        <a:lstStyle/>
        <a:p>
          <a:endParaRPr lang="it-IT"/>
        </a:p>
      </dgm:t>
    </dgm:pt>
    <dgm:pt modelId="{A778769C-08DD-4F88-A475-DAC3270AD7B6}" type="pres">
      <dgm:prSet presAssocID="{B944033F-ED75-4007-894F-84DE08C91AC5}" presName="hierChild4" presStyleCnt="0"/>
      <dgm:spPr/>
    </dgm:pt>
    <dgm:pt modelId="{47CF2B9F-A157-48EC-A79D-F97A6D9E810D}" type="pres">
      <dgm:prSet presAssocID="{5083E8CD-776E-49E9-A911-AE60C77FFDFB}" presName="Name37" presStyleLbl="parChTrans1D3" presStyleIdx="2" presStyleCnt="8"/>
      <dgm:spPr/>
      <dgm:t>
        <a:bodyPr/>
        <a:lstStyle/>
        <a:p>
          <a:endParaRPr lang="it-IT"/>
        </a:p>
      </dgm:t>
    </dgm:pt>
    <dgm:pt modelId="{D477D1EB-6E42-4842-B3E5-A1AA72AD6CD3}" type="pres">
      <dgm:prSet presAssocID="{63D7A176-1E4C-4E85-B5DB-3008B4B5B6DC}" presName="hierRoot2" presStyleCnt="0">
        <dgm:presLayoutVars>
          <dgm:hierBranch val="init"/>
        </dgm:presLayoutVars>
      </dgm:prSet>
      <dgm:spPr/>
    </dgm:pt>
    <dgm:pt modelId="{214522D4-0195-4947-807F-5B3EF386DF76}" type="pres">
      <dgm:prSet presAssocID="{63D7A176-1E4C-4E85-B5DB-3008B4B5B6DC}" presName="rootComposite" presStyleCnt="0"/>
      <dgm:spPr/>
    </dgm:pt>
    <dgm:pt modelId="{28160F23-74B6-4BE7-86AC-44F19AF0D308}" type="pres">
      <dgm:prSet presAssocID="{63D7A176-1E4C-4E85-B5DB-3008B4B5B6DC}" presName="rootText" presStyleLbl="node3" presStyleIdx="2" presStyleCnt="8" custLinFactNeighborX="590" custLinFactNeighborY="8730">
        <dgm:presLayoutVars>
          <dgm:chPref val="3"/>
        </dgm:presLayoutVars>
      </dgm:prSet>
      <dgm:spPr/>
      <dgm:t>
        <a:bodyPr/>
        <a:lstStyle/>
        <a:p>
          <a:endParaRPr lang="it-IT"/>
        </a:p>
      </dgm:t>
    </dgm:pt>
    <dgm:pt modelId="{67E11966-C238-4769-A821-2570EA74B193}" type="pres">
      <dgm:prSet presAssocID="{63D7A176-1E4C-4E85-B5DB-3008B4B5B6DC}" presName="rootConnector" presStyleLbl="node3" presStyleIdx="2" presStyleCnt="8"/>
      <dgm:spPr/>
      <dgm:t>
        <a:bodyPr/>
        <a:lstStyle/>
        <a:p>
          <a:endParaRPr lang="it-IT"/>
        </a:p>
      </dgm:t>
    </dgm:pt>
    <dgm:pt modelId="{EE90E469-ABA9-4E10-A7C5-78196E234B42}" type="pres">
      <dgm:prSet presAssocID="{63D7A176-1E4C-4E85-B5DB-3008B4B5B6DC}" presName="hierChild4" presStyleCnt="0"/>
      <dgm:spPr/>
    </dgm:pt>
    <dgm:pt modelId="{37C8CDC9-6249-4F73-80AE-CC76297C968D}" type="pres">
      <dgm:prSet presAssocID="{63D7A176-1E4C-4E85-B5DB-3008B4B5B6DC}" presName="hierChild5" presStyleCnt="0"/>
      <dgm:spPr/>
    </dgm:pt>
    <dgm:pt modelId="{34B6CC96-CF35-4CFF-A1B3-0EFB91E94A25}" type="pres">
      <dgm:prSet presAssocID="{E2A94659-22E1-4CD4-A6E8-D8B62FCD61A8}" presName="Name37" presStyleLbl="parChTrans1D3" presStyleIdx="3" presStyleCnt="8"/>
      <dgm:spPr/>
      <dgm:t>
        <a:bodyPr/>
        <a:lstStyle/>
        <a:p>
          <a:endParaRPr lang="it-IT"/>
        </a:p>
      </dgm:t>
    </dgm:pt>
    <dgm:pt modelId="{24D8FD95-5611-42A2-BB00-CE978A74497B}" type="pres">
      <dgm:prSet presAssocID="{3A330D0E-962D-45FB-AB32-33084096F1B7}" presName="hierRoot2" presStyleCnt="0">
        <dgm:presLayoutVars>
          <dgm:hierBranch val="init"/>
        </dgm:presLayoutVars>
      </dgm:prSet>
      <dgm:spPr/>
    </dgm:pt>
    <dgm:pt modelId="{D99CEBC1-98EC-43A8-A67A-58889D195D57}" type="pres">
      <dgm:prSet presAssocID="{3A330D0E-962D-45FB-AB32-33084096F1B7}" presName="rootComposite" presStyleCnt="0"/>
      <dgm:spPr/>
    </dgm:pt>
    <dgm:pt modelId="{408260F2-31C6-4E9F-9031-10269F384DAB}" type="pres">
      <dgm:prSet presAssocID="{3A330D0E-962D-45FB-AB32-33084096F1B7}" presName="rootText" presStyleLbl="node3" presStyleIdx="3" presStyleCnt="8">
        <dgm:presLayoutVars>
          <dgm:chPref val="3"/>
        </dgm:presLayoutVars>
      </dgm:prSet>
      <dgm:spPr/>
      <dgm:t>
        <a:bodyPr/>
        <a:lstStyle/>
        <a:p>
          <a:endParaRPr lang="it-IT"/>
        </a:p>
      </dgm:t>
    </dgm:pt>
    <dgm:pt modelId="{B5471B39-19BF-43BF-97C7-FB63DD00459A}" type="pres">
      <dgm:prSet presAssocID="{3A330D0E-962D-45FB-AB32-33084096F1B7}" presName="rootConnector" presStyleLbl="node3" presStyleIdx="3" presStyleCnt="8"/>
      <dgm:spPr/>
      <dgm:t>
        <a:bodyPr/>
        <a:lstStyle/>
        <a:p>
          <a:endParaRPr lang="it-IT"/>
        </a:p>
      </dgm:t>
    </dgm:pt>
    <dgm:pt modelId="{1911EE8A-58D2-4EF0-9AEE-9062210104E6}" type="pres">
      <dgm:prSet presAssocID="{3A330D0E-962D-45FB-AB32-33084096F1B7}" presName="hierChild4" presStyleCnt="0"/>
      <dgm:spPr/>
    </dgm:pt>
    <dgm:pt modelId="{88F600C7-84F9-44D8-8C7D-E9099A353097}" type="pres">
      <dgm:prSet presAssocID="{3A330D0E-962D-45FB-AB32-33084096F1B7}" presName="hierChild5" presStyleCnt="0"/>
      <dgm:spPr/>
    </dgm:pt>
    <dgm:pt modelId="{FEC79657-1B93-47C3-A2C6-CF4D2743B339}" type="pres">
      <dgm:prSet presAssocID="{B944033F-ED75-4007-894F-84DE08C91AC5}" presName="hierChild5" presStyleCnt="0"/>
      <dgm:spPr/>
    </dgm:pt>
    <dgm:pt modelId="{0CA76E30-D767-4E4A-A1D5-F549B3C79307}" type="pres">
      <dgm:prSet presAssocID="{F1B8E957-7B74-4CF9-B633-ADA8815D75D5}" presName="Name37" presStyleLbl="parChTrans1D2" presStyleIdx="2" presStyleCnt="5"/>
      <dgm:spPr/>
      <dgm:t>
        <a:bodyPr/>
        <a:lstStyle/>
        <a:p>
          <a:endParaRPr lang="it-IT"/>
        </a:p>
      </dgm:t>
    </dgm:pt>
    <dgm:pt modelId="{56962B6A-83C9-4509-9150-7928B84AC3C6}" type="pres">
      <dgm:prSet presAssocID="{420C6D05-0D3E-44C4-99C2-4B4121F3AF0A}" presName="hierRoot2" presStyleCnt="0">
        <dgm:presLayoutVars>
          <dgm:hierBranch val="init"/>
        </dgm:presLayoutVars>
      </dgm:prSet>
      <dgm:spPr/>
    </dgm:pt>
    <dgm:pt modelId="{BDC6DFB5-1333-4B74-AF92-061CBE28C239}" type="pres">
      <dgm:prSet presAssocID="{420C6D05-0D3E-44C4-99C2-4B4121F3AF0A}" presName="rootComposite" presStyleCnt="0"/>
      <dgm:spPr/>
    </dgm:pt>
    <dgm:pt modelId="{C25E8A50-1E9A-408C-9A80-445F900EBC53}" type="pres">
      <dgm:prSet presAssocID="{420C6D05-0D3E-44C4-99C2-4B4121F3AF0A}" presName="rootText" presStyleLbl="node2" presStyleIdx="2" presStyleCnt="4">
        <dgm:presLayoutVars>
          <dgm:chPref val="3"/>
        </dgm:presLayoutVars>
      </dgm:prSet>
      <dgm:spPr/>
      <dgm:t>
        <a:bodyPr/>
        <a:lstStyle/>
        <a:p>
          <a:endParaRPr lang="it-IT"/>
        </a:p>
      </dgm:t>
    </dgm:pt>
    <dgm:pt modelId="{BCE38F3D-FAFE-4B6E-8A99-E8072DCFDDB7}" type="pres">
      <dgm:prSet presAssocID="{420C6D05-0D3E-44C4-99C2-4B4121F3AF0A}" presName="rootConnector" presStyleLbl="node2" presStyleIdx="2" presStyleCnt="4"/>
      <dgm:spPr/>
      <dgm:t>
        <a:bodyPr/>
        <a:lstStyle/>
        <a:p>
          <a:endParaRPr lang="it-IT"/>
        </a:p>
      </dgm:t>
    </dgm:pt>
    <dgm:pt modelId="{FDB7BEDD-F66A-4333-AB56-751D9FC5A59F}" type="pres">
      <dgm:prSet presAssocID="{420C6D05-0D3E-44C4-99C2-4B4121F3AF0A}" presName="hierChild4" presStyleCnt="0"/>
      <dgm:spPr/>
    </dgm:pt>
    <dgm:pt modelId="{435F975A-EB99-4F65-A78D-9B9A05771C4D}" type="pres">
      <dgm:prSet presAssocID="{8F7F7AB3-2DF8-45F6-934D-A487E4EAD955}" presName="Name37" presStyleLbl="parChTrans1D3" presStyleIdx="4" presStyleCnt="8"/>
      <dgm:spPr/>
      <dgm:t>
        <a:bodyPr/>
        <a:lstStyle/>
        <a:p>
          <a:endParaRPr lang="it-IT"/>
        </a:p>
      </dgm:t>
    </dgm:pt>
    <dgm:pt modelId="{FFE2F80E-D568-41F5-83A6-E02173C2C9A7}" type="pres">
      <dgm:prSet presAssocID="{3E70BE53-B697-4C36-A12F-4D3B17433AB7}" presName="hierRoot2" presStyleCnt="0">
        <dgm:presLayoutVars>
          <dgm:hierBranch val="init"/>
        </dgm:presLayoutVars>
      </dgm:prSet>
      <dgm:spPr/>
    </dgm:pt>
    <dgm:pt modelId="{8F844A0E-279D-4F40-8DA7-B7C467688B88}" type="pres">
      <dgm:prSet presAssocID="{3E70BE53-B697-4C36-A12F-4D3B17433AB7}" presName="rootComposite" presStyleCnt="0"/>
      <dgm:spPr/>
    </dgm:pt>
    <dgm:pt modelId="{5587B3E5-6520-4369-96B7-4602D925EB35}" type="pres">
      <dgm:prSet presAssocID="{3E70BE53-B697-4C36-A12F-4D3B17433AB7}" presName="rootText" presStyleLbl="node3" presStyleIdx="4" presStyleCnt="8">
        <dgm:presLayoutVars>
          <dgm:chPref val="3"/>
        </dgm:presLayoutVars>
      </dgm:prSet>
      <dgm:spPr/>
      <dgm:t>
        <a:bodyPr/>
        <a:lstStyle/>
        <a:p>
          <a:endParaRPr lang="it-IT"/>
        </a:p>
      </dgm:t>
    </dgm:pt>
    <dgm:pt modelId="{957DC90F-69B1-4F7A-A974-778BE8CE4C4E}" type="pres">
      <dgm:prSet presAssocID="{3E70BE53-B697-4C36-A12F-4D3B17433AB7}" presName="rootConnector" presStyleLbl="node3" presStyleIdx="4" presStyleCnt="8"/>
      <dgm:spPr/>
      <dgm:t>
        <a:bodyPr/>
        <a:lstStyle/>
        <a:p>
          <a:endParaRPr lang="it-IT"/>
        </a:p>
      </dgm:t>
    </dgm:pt>
    <dgm:pt modelId="{C285BDA9-CFBB-4FF1-AB50-1F32DBA9F3ED}" type="pres">
      <dgm:prSet presAssocID="{3E70BE53-B697-4C36-A12F-4D3B17433AB7}" presName="hierChild4" presStyleCnt="0"/>
      <dgm:spPr/>
    </dgm:pt>
    <dgm:pt modelId="{35E28123-31B7-4404-BC1A-F0608EE42A07}" type="pres">
      <dgm:prSet presAssocID="{3E70BE53-B697-4C36-A12F-4D3B17433AB7}" presName="hierChild5" presStyleCnt="0"/>
      <dgm:spPr/>
    </dgm:pt>
    <dgm:pt modelId="{34430D23-5898-4D31-9B5D-23593557AC64}" type="pres">
      <dgm:prSet presAssocID="{6B86FD76-477E-4D71-BA61-98A73F328C09}" presName="Name37" presStyleLbl="parChTrans1D3" presStyleIdx="5" presStyleCnt="8"/>
      <dgm:spPr/>
      <dgm:t>
        <a:bodyPr/>
        <a:lstStyle/>
        <a:p>
          <a:endParaRPr lang="it-IT"/>
        </a:p>
      </dgm:t>
    </dgm:pt>
    <dgm:pt modelId="{B0C4454E-A9E0-4B4B-A703-A53311FD9F19}" type="pres">
      <dgm:prSet presAssocID="{A5CF183C-C78F-49AD-8FD3-53EFFBFA4A6A}" presName="hierRoot2" presStyleCnt="0">
        <dgm:presLayoutVars>
          <dgm:hierBranch val="init"/>
        </dgm:presLayoutVars>
      </dgm:prSet>
      <dgm:spPr/>
    </dgm:pt>
    <dgm:pt modelId="{42E1F379-7B76-4AFF-8C6E-3FB14489187C}" type="pres">
      <dgm:prSet presAssocID="{A5CF183C-C78F-49AD-8FD3-53EFFBFA4A6A}" presName="rootComposite" presStyleCnt="0"/>
      <dgm:spPr/>
    </dgm:pt>
    <dgm:pt modelId="{762BCE1A-F961-4BF9-9B0E-176FD447AD91}" type="pres">
      <dgm:prSet presAssocID="{A5CF183C-C78F-49AD-8FD3-53EFFBFA4A6A}" presName="rootText" presStyleLbl="node3" presStyleIdx="5" presStyleCnt="8">
        <dgm:presLayoutVars>
          <dgm:chPref val="3"/>
        </dgm:presLayoutVars>
      </dgm:prSet>
      <dgm:spPr/>
      <dgm:t>
        <a:bodyPr/>
        <a:lstStyle/>
        <a:p>
          <a:endParaRPr lang="it-IT"/>
        </a:p>
      </dgm:t>
    </dgm:pt>
    <dgm:pt modelId="{DA3177B9-D087-459A-9833-BDCDC6D0FF6B}" type="pres">
      <dgm:prSet presAssocID="{A5CF183C-C78F-49AD-8FD3-53EFFBFA4A6A}" presName="rootConnector" presStyleLbl="node3" presStyleIdx="5" presStyleCnt="8"/>
      <dgm:spPr/>
      <dgm:t>
        <a:bodyPr/>
        <a:lstStyle/>
        <a:p>
          <a:endParaRPr lang="it-IT"/>
        </a:p>
      </dgm:t>
    </dgm:pt>
    <dgm:pt modelId="{16FE9E73-106B-4917-9F42-6F50FE40D8B6}" type="pres">
      <dgm:prSet presAssocID="{A5CF183C-C78F-49AD-8FD3-53EFFBFA4A6A}" presName="hierChild4" presStyleCnt="0"/>
      <dgm:spPr/>
    </dgm:pt>
    <dgm:pt modelId="{5B3F51CC-A655-4558-8AF5-73663911A295}" type="pres">
      <dgm:prSet presAssocID="{A5CF183C-C78F-49AD-8FD3-53EFFBFA4A6A}" presName="hierChild5" presStyleCnt="0"/>
      <dgm:spPr/>
    </dgm:pt>
    <dgm:pt modelId="{51FCE596-5753-4E32-AF24-5C8662797EC8}" type="pres">
      <dgm:prSet presAssocID="{420C6D05-0D3E-44C4-99C2-4B4121F3AF0A}" presName="hierChild5" presStyleCnt="0"/>
      <dgm:spPr/>
    </dgm:pt>
    <dgm:pt modelId="{61B21849-5C0D-4C4A-B2D7-8946D112E0CA}" type="pres">
      <dgm:prSet presAssocID="{C4C0959F-DA56-420B-8E7F-03B82E68DFF6}" presName="Name37" presStyleLbl="parChTrans1D2" presStyleIdx="3" presStyleCnt="5"/>
      <dgm:spPr/>
      <dgm:t>
        <a:bodyPr/>
        <a:lstStyle/>
        <a:p>
          <a:endParaRPr lang="it-IT"/>
        </a:p>
      </dgm:t>
    </dgm:pt>
    <dgm:pt modelId="{746C223E-C475-48AB-8CA3-BF4B2F9D8BE1}" type="pres">
      <dgm:prSet presAssocID="{794C195A-2CEE-4E60-ABB6-19FE4C05BCBA}" presName="hierRoot2" presStyleCnt="0">
        <dgm:presLayoutVars>
          <dgm:hierBranch val="init"/>
        </dgm:presLayoutVars>
      </dgm:prSet>
      <dgm:spPr/>
    </dgm:pt>
    <dgm:pt modelId="{4B940E98-1715-49AE-96DF-A22F68B3408B}" type="pres">
      <dgm:prSet presAssocID="{794C195A-2CEE-4E60-ABB6-19FE4C05BCBA}" presName="rootComposite" presStyleCnt="0"/>
      <dgm:spPr/>
    </dgm:pt>
    <dgm:pt modelId="{1C706BF9-CFBD-41B0-B707-26B2A42068B9}" type="pres">
      <dgm:prSet presAssocID="{794C195A-2CEE-4E60-ABB6-19FE4C05BCBA}" presName="rootText" presStyleLbl="node2" presStyleIdx="3" presStyleCnt="4">
        <dgm:presLayoutVars>
          <dgm:chPref val="3"/>
        </dgm:presLayoutVars>
      </dgm:prSet>
      <dgm:spPr/>
      <dgm:t>
        <a:bodyPr/>
        <a:lstStyle/>
        <a:p>
          <a:endParaRPr lang="it-IT"/>
        </a:p>
      </dgm:t>
    </dgm:pt>
    <dgm:pt modelId="{F58402F4-EF13-478F-84CE-39EB0BC40810}" type="pres">
      <dgm:prSet presAssocID="{794C195A-2CEE-4E60-ABB6-19FE4C05BCBA}" presName="rootConnector" presStyleLbl="node2" presStyleIdx="3" presStyleCnt="4"/>
      <dgm:spPr/>
      <dgm:t>
        <a:bodyPr/>
        <a:lstStyle/>
        <a:p>
          <a:endParaRPr lang="it-IT"/>
        </a:p>
      </dgm:t>
    </dgm:pt>
    <dgm:pt modelId="{7E234C0A-303B-490F-9710-721044C35E64}" type="pres">
      <dgm:prSet presAssocID="{794C195A-2CEE-4E60-ABB6-19FE4C05BCBA}" presName="hierChild4" presStyleCnt="0"/>
      <dgm:spPr/>
    </dgm:pt>
    <dgm:pt modelId="{AB8ED32D-52BD-49C7-BCB5-3C7872BED9BC}" type="pres">
      <dgm:prSet presAssocID="{C7B16344-A7BB-4CE4-8EA5-48F084793C1E}" presName="Name37" presStyleLbl="parChTrans1D3" presStyleIdx="6" presStyleCnt="8"/>
      <dgm:spPr/>
      <dgm:t>
        <a:bodyPr/>
        <a:lstStyle/>
        <a:p>
          <a:endParaRPr lang="it-IT"/>
        </a:p>
      </dgm:t>
    </dgm:pt>
    <dgm:pt modelId="{6D217681-D37F-4D2F-A942-08F4AA96F374}" type="pres">
      <dgm:prSet presAssocID="{CAD4DB4D-1653-421D-BDB2-75B7F26E61B6}" presName="hierRoot2" presStyleCnt="0">
        <dgm:presLayoutVars>
          <dgm:hierBranch val="init"/>
        </dgm:presLayoutVars>
      </dgm:prSet>
      <dgm:spPr/>
    </dgm:pt>
    <dgm:pt modelId="{A0069C67-2C6C-4877-9FFD-17F3C143D16E}" type="pres">
      <dgm:prSet presAssocID="{CAD4DB4D-1653-421D-BDB2-75B7F26E61B6}" presName="rootComposite" presStyleCnt="0"/>
      <dgm:spPr/>
    </dgm:pt>
    <dgm:pt modelId="{079EA618-651A-49CE-BCC1-F2D5171FE4B3}" type="pres">
      <dgm:prSet presAssocID="{CAD4DB4D-1653-421D-BDB2-75B7F26E61B6}" presName="rootText" presStyleLbl="node3" presStyleIdx="6" presStyleCnt="8">
        <dgm:presLayoutVars>
          <dgm:chPref val="3"/>
        </dgm:presLayoutVars>
      </dgm:prSet>
      <dgm:spPr/>
      <dgm:t>
        <a:bodyPr/>
        <a:lstStyle/>
        <a:p>
          <a:endParaRPr lang="it-IT"/>
        </a:p>
      </dgm:t>
    </dgm:pt>
    <dgm:pt modelId="{D7D7435A-DA49-43B1-85F1-6D359DAEDCAB}" type="pres">
      <dgm:prSet presAssocID="{CAD4DB4D-1653-421D-BDB2-75B7F26E61B6}" presName="rootConnector" presStyleLbl="node3" presStyleIdx="6" presStyleCnt="8"/>
      <dgm:spPr/>
      <dgm:t>
        <a:bodyPr/>
        <a:lstStyle/>
        <a:p>
          <a:endParaRPr lang="it-IT"/>
        </a:p>
      </dgm:t>
    </dgm:pt>
    <dgm:pt modelId="{CBE1CFB0-BBDE-4EF6-B371-DD8E68475921}" type="pres">
      <dgm:prSet presAssocID="{CAD4DB4D-1653-421D-BDB2-75B7F26E61B6}" presName="hierChild4" presStyleCnt="0"/>
      <dgm:spPr/>
    </dgm:pt>
    <dgm:pt modelId="{50E5C515-1DF2-41AF-BAEB-1DA11A15F338}" type="pres">
      <dgm:prSet presAssocID="{CAD4DB4D-1653-421D-BDB2-75B7F26E61B6}" presName="hierChild5" presStyleCnt="0"/>
      <dgm:spPr/>
    </dgm:pt>
    <dgm:pt modelId="{35E7300D-40D7-46E0-BF9A-05CACF126623}" type="pres">
      <dgm:prSet presAssocID="{A777B83F-DD06-4F0C-820C-C702B1436245}" presName="Name37" presStyleLbl="parChTrans1D3" presStyleIdx="7" presStyleCnt="8"/>
      <dgm:spPr/>
      <dgm:t>
        <a:bodyPr/>
        <a:lstStyle/>
        <a:p>
          <a:endParaRPr lang="it-IT"/>
        </a:p>
      </dgm:t>
    </dgm:pt>
    <dgm:pt modelId="{65202538-1740-4B09-8D11-CB31B8DF18EE}" type="pres">
      <dgm:prSet presAssocID="{8A8D0451-E564-43CC-B7BE-326E8BB19A4F}" presName="hierRoot2" presStyleCnt="0">
        <dgm:presLayoutVars>
          <dgm:hierBranch val="init"/>
        </dgm:presLayoutVars>
      </dgm:prSet>
      <dgm:spPr/>
    </dgm:pt>
    <dgm:pt modelId="{05DB7375-0F8B-4202-A851-9A506E3C12E3}" type="pres">
      <dgm:prSet presAssocID="{8A8D0451-E564-43CC-B7BE-326E8BB19A4F}" presName="rootComposite" presStyleCnt="0"/>
      <dgm:spPr/>
    </dgm:pt>
    <dgm:pt modelId="{B2646664-4AFE-40DE-BFA0-5A03BAB4B50B}" type="pres">
      <dgm:prSet presAssocID="{8A8D0451-E564-43CC-B7BE-326E8BB19A4F}" presName="rootText" presStyleLbl="node3" presStyleIdx="7" presStyleCnt="8">
        <dgm:presLayoutVars>
          <dgm:chPref val="3"/>
        </dgm:presLayoutVars>
      </dgm:prSet>
      <dgm:spPr/>
      <dgm:t>
        <a:bodyPr/>
        <a:lstStyle/>
        <a:p>
          <a:endParaRPr lang="it-IT"/>
        </a:p>
      </dgm:t>
    </dgm:pt>
    <dgm:pt modelId="{5C400864-8D45-477F-86F2-5001783C4B0A}" type="pres">
      <dgm:prSet presAssocID="{8A8D0451-E564-43CC-B7BE-326E8BB19A4F}" presName="rootConnector" presStyleLbl="node3" presStyleIdx="7" presStyleCnt="8"/>
      <dgm:spPr/>
      <dgm:t>
        <a:bodyPr/>
        <a:lstStyle/>
        <a:p>
          <a:endParaRPr lang="it-IT"/>
        </a:p>
      </dgm:t>
    </dgm:pt>
    <dgm:pt modelId="{97AF5A22-1C9F-495D-A111-A1D931999901}" type="pres">
      <dgm:prSet presAssocID="{8A8D0451-E564-43CC-B7BE-326E8BB19A4F}" presName="hierChild4" presStyleCnt="0"/>
      <dgm:spPr/>
    </dgm:pt>
    <dgm:pt modelId="{D2847D6D-C8EE-47EC-AA4E-788D5D39DB5E}" type="pres">
      <dgm:prSet presAssocID="{8A8D0451-E564-43CC-B7BE-326E8BB19A4F}" presName="hierChild5" presStyleCnt="0"/>
      <dgm:spPr/>
    </dgm:pt>
    <dgm:pt modelId="{14A33204-E4AB-4562-A97C-61225B9D83BA}" type="pres">
      <dgm:prSet presAssocID="{794C195A-2CEE-4E60-ABB6-19FE4C05BCBA}" presName="hierChild5" presStyleCnt="0"/>
      <dgm:spPr/>
    </dgm:pt>
    <dgm:pt modelId="{A607674B-90B4-4F0C-B3B0-ABB3FACA6AEC}" type="pres">
      <dgm:prSet presAssocID="{60F019B4-E098-4D7C-A480-1DB5E8347DEB}" presName="hierChild3" presStyleCnt="0"/>
      <dgm:spPr/>
    </dgm:pt>
    <dgm:pt modelId="{00E67359-772F-4F0F-BEE0-9D92F7BA9C30}" type="pres">
      <dgm:prSet presAssocID="{FC786F4C-E704-43D2-902A-B870A62B8276}" presName="Name111" presStyleLbl="parChTrans1D2" presStyleIdx="4" presStyleCnt="5"/>
      <dgm:spPr/>
      <dgm:t>
        <a:bodyPr/>
        <a:lstStyle/>
        <a:p>
          <a:endParaRPr lang="it-IT"/>
        </a:p>
      </dgm:t>
    </dgm:pt>
    <dgm:pt modelId="{9CE961F7-55C3-4226-9F74-56D8D8757D53}" type="pres">
      <dgm:prSet presAssocID="{C0BABDF7-0728-4F88-90E4-784FA2A65447}" presName="hierRoot3" presStyleCnt="0">
        <dgm:presLayoutVars>
          <dgm:hierBranch val="init"/>
        </dgm:presLayoutVars>
      </dgm:prSet>
      <dgm:spPr/>
    </dgm:pt>
    <dgm:pt modelId="{8D1A9E1D-F588-4C0E-B1C5-766584BF0DBB}" type="pres">
      <dgm:prSet presAssocID="{C0BABDF7-0728-4F88-90E4-784FA2A65447}" presName="rootComposite3" presStyleCnt="0"/>
      <dgm:spPr/>
    </dgm:pt>
    <dgm:pt modelId="{7BDF7ABE-8641-4A13-B77A-480F938CB88A}" type="pres">
      <dgm:prSet presAssocID="{C0BABDF7-0728-4F88-90E4-784FA2A65447}" presName="rootText3" presStyleLbl="asst1" presStyleIdx="0" presStyleCnt="1" custScaleX="111394" custScaleY="95926">
        <dgm:presLayoutVars>
          <dgm:chPref val="3"/>
        </dgm:presLayoutVars>
      </dgm:prSet>
      <dgm:spPr/>
      <dgm:t>
        <a:bodyPr/>
        <a:lstStyle/>
        <a:p>
          <a:endParaRPr lang="it-IT"/>
        </a:p>
      </dgm:t>
    </dgm:pt>
    <dgm:pt modelId="{7274934E-6019-411B-942D-C6A91275411D}" type="pres">
      <dgm:prSet presAssocID="{C0BABDF7-0728-4F88-90E4-784FA2A65447}" presName="rootConnector3" presStyleLbl="asst1" presStyleIdx="0" presStyleCnt="1"/>
      <dgm:spPr/>
      <dgm:t>
        <a:bodyPr/>
        <a:lstStyle/>
        <a:p>
          <a:endParaRPr lang="it-IT"/>
        </a:p>
      </dgm:t>
    </dgm:pt>
    <dgm:pt modelId="{7B25B70A-34ED-4320-AE73-167DFBE87FCD}" type="pres">
      <dgm:prSet presAssocID="{C0BABDF7-0728-4F88-90E4-784FA2A65447}" presName="hierChild6" presStyleCnt="0"/>
      <dgm:spPr/>
    </dgm:pt>
    <dgm:pt modelId="{B2763E04-280C-4C3B-B77A-2B0952F3F5DD}" type="pres">
      <dgm:prSet presAssocID="{C0BABDF7-0728-4F88-90E4-784FA2A65447}" presName="hierChild7" presStyleCnt="0"/>
      <dgm:spPr/>
    </dgm:pt>
    <dgm:pt modelId="{15209A53-B074-4D0A-8B74-B0186BA504EC}" type="pres">
      <dgm:prSet presAssocID="{539D5CB5-157F-4298-B9E0-3FA99DE13FAB}" presName="hierRoot1" presStyleCnt="0">
        <dgm:presLayoutVars>
          <dgm:hierBranch val="init"/>
        </dgm:presLayoutVars>
      </dgm:prSet>
      <dgm:spPr/>
    </dgm:pt>
    <dgm:pt modelId="{FBE3A825-588D-4B60-B475-48F568AC0A73}" type="pres">
      <dgm:prSet presAssocID="{539D5CB5-157F-4298-B9E0-3FA99DE13FAB}" presName="rootComposite1" presStyleCnt="0"/>
      <dgm:spPr/>
    </dgm:pt>
    <dgm:pt modelId="{06216F49-CA16-41DB-A1C3-C6416C58E8BE}" type="pres">
      <dgm:prSet presAssocID="{539D5CB5-157F-4298-B9E0-3FA99DE13FAB}" presName="rootText1" presStyleLbl="node0" presStyleIdx="1" presStyleCnt="2">
        <dgm:presLayoutVars>
          <dgm:chPref val="3"/>
        </dgm:presLayoutVars>
      </dgm:prSet>
      <dgm:spPr/>
      <dgm:t>
        <a:bodyPr/>
        <a:lstStyle/>
        <a:p>
          <a:endParaRPr lang="it-IT"/>
        </a:p>
      </dgm:t>
    </dgm:pt>
    <dgm:pt modelId="{C8743F9B-E5EB-4493-A214-EF017FC0E3F7}" type="pres">
      <dgm:prSet presAssocID="{539D5CB5-157F-4298-B9E0-3FA99DE13FAB}" presName="rootConnector1" presStyleLbl="node1" presStyleIdx="0" presStyleCnt="0"/>
      <dgm:spPr/>
      <dgm:t>
        <a:bodyPr/>
        <a:lstStyle/>
        <a:p>
          <a:endParaRPr lang="it-IT"/>
        </a:p>
      </dgm:t>
    </dgm:pt>
    <dgm:pt modelId="{16AB08FF-2728-41AD-B51B-542D1BD1BD28}" type="pres">
      <dgm:prSet presAssocID="{539D5CB5-157F-4298-B9E0-3FA99DE13FAB}" presName="hierChild2" presStyleCnt="0"/>
      <dgm:spPr/>
    </dgm:pt>
    <dgm:pt modelId="{C0229F34-6ECC-4E43-A556-34752CB912B7}" type="pres">
      <dgm:prSet presAssocID="{539D5CB5-157F-4298-B9E0-3FA99DE13FAB}" presName="hierChild3" presStyleCnt="0"/>
      <dgm:spPr/>
    </dgm:pt>
  </dgm:ptLst>
  <dgm:cxnLst>
    <dgm:cxn modelId="{A1FC5020-B440-4EE5-BA93-83F8EB0B00ED}" type="presOf" srcId="{5083E8CD-776E-49E9-A911-AE60C77FFDFB}" destId="{47CF2B9F-A157-48EC-A79D-F97A6D9E810D}" srcOrd="0" destOrd="0" presId="urn:microsoft.com/office/officeart/2005/8/layout/orgChart1"/>
    <dgm:cxn modelId="{30C0B060-688F-424F-8E2A-D84B62FE2654}" srcId="{B944033F-ED75-4007-894F-84DE08C91AC5}" destId="{3A330D0E-962D-45FB-AB32-33084096F1B7}" srcOrd="1" destOrd="0" parTransId="{E2A94659-22E1-4CD4-A6E8-D8B62FCD61A8}" sibTransId="{81706113-66C1-4B3D-982C-AAFDA68A9060}"/>
    <dgm:cxn modelId="{62A8F5FC-458F-4B29-B8BD-1D54CEA5DE74}" srcId="{420C6D05-0D3E-44C4-99C2-4B4121F3AF0A}" destId="{3E70BE53-B697-4C36-A12F-4D3B17433AB7}" srcOrd="0" destOrd="0" parTransId="{8F7F7AB3-2DF8-45F6-934D-A487E4EAD955}" sibTransId="{F1E61B6F-09BE-49FF-AF3F-6E3F57AB5F8C}"/>
    <dgm:cxn modelId="{1695F40F-041A-49BA-9CA3-8BDE2F462552}" type="presOf" srcId="{D9A56E88-0DA9-4094-94C6-5A2AFA5C4D0F}" destId="{868C03FD-89F8-4112-B495-D79E03870AA3}" srcOrd="0" destOrd="0" presId="urn:microsoft.com/office/officeart/2005/8/layout/orgChart1"/>
    <dgm:cxn modelId="{9DCC4B68-B807-4CC4-8A01-F3C5B033292F}" type="presOf" srcId="{60F019B4-E098-4D7C-A480-1DB5E8347DEB}" destId="{23C90022-1144-4FB4-B8D0-03E6C5CB2A23}" srcOrd="1" destOrd="0" presId="urn:microsoft.com/office/officeart/2005/8/layout/orgChart1"/>
    <dgm:cxn modelId="{E705B7B7-3988-447B-8994-0CBD905BC6BB}" type="presOf" srcId="{539D5CB5-157F-4298-B9E0-3FA99DE13FAB}" destId="{06216F49-CA16-41DB-A1C3-C6416C58E8BE}" srcOrd="0" destOrd="0" presId="urn:microsoft.com/office/officeart/2005/8/layout/orgChart1"/>
    <dgm:cxn modelId="{DB819013-6151-4972-900A-ECB8FF3BFC35}" type="presOf" srcId="{794C195A-2CEE-4E60-ABB6-19FE4C05BCBA}" destId="{1C706BF9-CFBD-41B0-B707-26B2A42068B9}" srcOrd="0" destOrd="0" presId="urn:microsoft.com/office/officeart/2005/8/layout/orgChart1"/>
    <dgm:cxn modelId="{EEF784B3-AFE3-411B-9226-739B9E8784F6}" type="presOf" srcId="{C7B16344-A7BB-4CE4-8EA5-48F084793C1E}" destId="{AB8ED32D-52BD-49C7-BCB5-3C7872BED9BC}" srcOrd="0" destOrd="0" presId="urn:microsoft.com/office/officeart/2005/8/layout/orgChart1"/>
    <dgm:cxn modelId="{28D3BE08-0CDD-45A1-A491-8B8976F582D4}" type="presOf" srcId="{8A8D0451-E564-43CC-B7BE-326E8BB19A4F}" destId="{B2646664-4AFE-40DE-BFA0-5A03BAB4B50B}" srcOrd="0" destOrd="0" presId="urn:microsoft.com/office/officeart/2005/8/layout/orgChart1"/>
    <dgm:cxn modelId="{F874ECEC-7042-4BEB-B4AB-1DB4778BB78B}" type="presOf" srcId="{B944033F-ED75-4007-894F-84DE08C91AC5}" destId="{749A1B10-D7E5-4EC6-9B05-2B37C98406B3}" srcOrd="0" destOrd="0" presId="urn:microsoft.com/office/officeart/2005/8/layout/orgChart1"/>
    <dgm:cxn modelId="{4EC0E2FE-6268-40F1-8E17-94E9EF9A5CB8}" type="presOf" srcId="{C4C0959F-DA56-420B-8E7F-03B82E68DFF6}" destId="{61B21849-5C0D-4C4A-B2D7-8946D112E0CA}" srcOrd="0" destOrd="0" presId="urn:microsoft.com/office/officeart/2005/8/layout/orgChart1"/>
    <dgm:cxn modelId="{C4586758-AE3F-4105-9B24-20CAB4110F2E}" srcId="{B992B03B-7E4C-41FD-B554-6142D159ABAB}" destId="{D9A56E88-0DA9-4094-94C6-5A2AFA5C4D0F}" srcOrd="0" destOrd="0" parTransId="{87CBA5F8-D306-4A40-A51C-1336B883616B}" sibTransId="{00C85AC2-040D-4742-89EC-7F4C131CBA39}"/>
    <dgm:cxn modelId="{58FB7BDB-6027-4D9B-9548-A89A693D7943}" srcId="{60F019B4-E098-4D7C-A480-1DB5E8347DEB}" destId="{B944033F-ED75-4007-894F-84DE08C91AC5}" srcOrd="2" destOrd="0" parTransId="{40B5DB44-74D2-4F4C-9294-57A215D4A512}" sibTransId="{D26EB1F0-F29C-4676-9185-A5B6390F4AA0}"/>
    <dgm:cxn modelId="{136AE3E2-6A3B-4884-B99B-6B4D8B5A34B9}" srcId="{9F5913FF-1D88-49FD-8E55-665A31A6E7E1}" destId="{539D5CB5-157F-4298-B9E0-3FA99DE13FAB}" srcOrd="1" destOrd="0" parTransId="{D27F6AF7-8B02-4D02-B91F-7263008B9A5C}" sibTransId="{AF9CE838-E878-4769-B831-26EF4DBBE7C0}"/>
    <dgm:cxn modelId="{6891D834-B7A7-4F6C-B621-0F8DEA756E34}" srcId="{420C6D05-0D3E-44C4-99C2-4B4121F3AF0A}" destId="{A5CF183C-C78F-49AD-8FD3-53EFFBFA4A6A}" srcOrd="1" destOrd="0" parTransId="{6B86FD76-477E-4D71-BA61-98A73F328C09}" sibTransId="{F4767A74-A489-4CED-97FA-B40B69BBFA9A}"/>
    <dgm:cxn modelId="{54282A0A-A280-4C36-B176-C129FCF651B4}" type="presOf" srcId="{FC786F4C-E704-43D2-902A-B870A62B8276}" destId="{00E67359-772F-4F0F-BEE0-9D92F7BA9C30}" srcOrd="0" destOrd="0" presId="urn:microsoft.com/office/officeart/2005/8/layout/orgChart1"/>
    <dgm:cxn modelId="{0D908CE7-CEE3-4930-8B46-12F674012B94}" type="presOf" srcId="{41B45778-27C4-42FA-8F8F-1C380DEF2D81}" destId="{BFA1D7F9-4FB2-458E-9FA2-3AE310F0A794}" srcOrd="1" destOrd="0" presId="urn:microsoft.com/office/officeart/2005/8/layout/orgChart1"/>
    <dgm:cxn modelId="{665B6A07-41F3-4F52-84E6-6E509EC3342A}" srcId="{60F019B4-E098-4D7C-A480-1DB5E8347DEB}" destId="{C0BABDF7-0728-4F88-90E4-784FA2A65447}" srcOrd="0" destOrd="0" parTransId="{FC786F4C-E704-43D2-902A-B870A62B8276}" sibTransId="{BE7460F5-717F-4A72-B5E0-2E2B72B6D7D0}"/>
    <dgm:cxn modelId="{AE9F31AE-6D81-4ECA-BCDE-032FFCC91CD8}" type="presOf" srcId="{9F5913FF-1D88-49FD-8E55-665A31A6E7E1}" destId="{42973495-0307-4626-8128-EC969B9987EE}" srcOrd="0" destOrd="0" presId="urn:microsoft.com/office/officeart/2005/8/layout/orgChart1"/>
    <dgm:cxn modelId="{1F7B2971-2B89-4419-8CDA-B2A676DD7A71}" type="presOf" srcId="{3A330D0E-962D-45FB-AB32-33084096F1B7}" destId="{B5471B39-19BF-43BF-97C7-FB63DD00459A}" srcOrd="1" destOrd="0" presId="urn:microsoft.com/office/officeart/2005/8/layout/orgChart1"/>
    <dgm:cxn modelId="{94CAE2BB-AFB8-449F-AAD2-FB9247E96941}" type="presOf" srcId="{CAD4DB4D-1653-421D-BDB2-75B7F26E61B6}" destId="{079EA618-651A-49CE-BCC1-F2D5171FE4B3}" srcOrd="0" destOrd="0" presId="urn:microsoft.com/office/officeart/2005/8/layout/orgChart1"/>
    <dgm:cxn modelId="{70BF3100-8B7C-4833-97A3-114341E3DBAB}" type="presOf" srcId="{3A330D0E-962D-45FB-AB32-33084096F1B7}" destId="{408260F2-31C6-4E9F-9031-10269F384DAB}" srcOrd="0" destOrd="0" presId="urn:microsoft.com/office/officeart/2005/8/layout/orgChart1"/>
    <dgm:cxn modelId="{C6D75E62-7388-4BFD-B90D-3D05A01FD737}" type="presOf" srcId="{A59B47D7-BE27-4587-8C9C-F8A5E7765237}" destId="{8F111F03-9C1F-45E4-B5AE-69DA3C360DF9}" srcOrd="0" destOrd="0" presId="urn:microsoft.com/office/officeart/2005/8/layout/orgChart1"/>
    <dgm:cxn modelId="{819A710F-DEE7-4764-B76F-8296CC8BB0D0}" type="presOf" srcId="{B944033F-ED75-4007-894F-84DE08C91AC5}" destId="{DABB1208-D037-4AD4-B146-849AAC510DB8}" srcOrd="1" destOrd="0" presId="urn:microsoft.com/office/officeart/2005/8/layout/orgChart1"/>
    <dgm:cxn modelId="{B1735A37-6579-4D8F-861B-1BC719AD59EE}" type="presOf" srcId="{A5CF183C-C78F-49AD-8FD3-53EFFBFA4A6A}" destId="{DA3177B9-D087-459A-9833-BDCDC6D0FF6B}" srcOrd="1" destOrd="0" presId="urn:microsoft.com/office/officeart/2005/8/layout/orgChart1"/>
    <dgm:cxn modelId="{0013799F-538D-449D-B411-1E893D776A79}" type="presOf" srcId="{3E70BE53-B697-4C36-A12F-4D3B17433AB7}" destId="{957DC90F-69B1-4F7A-A974-778BE8CE4C4E}" srcOrd="1" destOrd="0" presId="urn:microsoft.com/office/officeart/2005/8/layout/orgChart1"/>
    <dgm:cxn modelId="{C7E653EF-41A6-46C9-87AA-6E0CBE89B707}" srcId="{60F019B4-E098-4D7C-A480-1DB5E8347DEB}" destId="{B992B03B-7E4C-41FD-B554-6142D159ABAB}" srcOrd="1" destOrd="0" parTransId="{A59B47D7-BE27-4587-8C9C-F8A5E7765237}" sibTransId="{D2BF465E-9C32-4B5A-BA17-5FEB5829ED1E}"/>
    <dgm:cxn modelId="{31973068-8182-4E95-B464-CA86A4C40C82}" type="presOf" srcId="{E2A94659-22E1-4CD4-A6E8-D8B62FCD61A8}" destId="{34B6CC96-CF35-4CFF-A1B3-0EFB91E94A25}" srcOrd="0" destOrd="0" presId="urn:microsoft.com/office/officeart/2005/8/layout/orgChart1"/>
    <dgm:cxn modelId="{DB946160-584F-47B7-A573-95BE6A1902A9}" type="presOf" srcId="{3E70BE53-B697-4C36-A12F-4D3B17433AB7}" destId="{5587B3E5-6520-4369-96B7-4602D925EB35}" srcOrd="0" destOrd="0" presId="urn:microsoft.com/office/officeart/2005/8/layout/orgChart1"/>
    <dgm:cxn modelId="{F339FBFD-1341-42DD-B386-564DF338CC34}" type="presOf" srcId="{8F7F7AB3-2DF8-45F6-934D-A487E4EAD955}" destId="{435F975A-EB99-4F65-A78D-9B9A05771C4D}" srcOrd="0" destOrd="0" presId="urn:microsoft.com/office/officeart/2005/8/layout/orgChart1"/>
    <dgm:cxn modelId="{C5062E69-7DA8-4D73-88C4-53A1BD131041}" type="presOf" srcId="{CAD4DB4D-1653-421D-BDB2-75B7F26E61B6}" destId="{D7D7435A-DA49-43B1-85F1-6D359DAEDCAB}" srcOrd="1" destOrd="0" presId="urn:microsoft.com/office/officeart/2005/8/layout/orgChart1"/>
    <dgm:cxn modelId="{E23C775C-FDD9-43B4-933A-0BA4E5490C4D}" type="presOf" srcId="{420C6D05-0D3E-44C4-99C2-4B4121F3AF0A}" destId="{BCE38F3D-FAFE-4B6E-8A99-E8072DCFDDB7}" srcOrd="1" destOrd="0" presId="urn:microsoft.com/office/officeart/2005/8/layout/orgChart1"/>
    <dgm:cxn modelId="{C029B40E-C963-4554-91B3-2D306A2ECA2A}" srcId="{794C195A-2CEE-4E60-ABB6-19FE4C05BCBA}" destId="{8A8D0451-E564-43CC-B7BE-326E8BB19A4F}" srcOrd="1" destOrd="0" parTransId="{A777B83F-DD06-4F0C-820C-C702B1436245}" sibTransId="{344FB091-AF78-4F22-82A0-0D2A5864FC67}"/>
    <dgm:cxn modelId="{44D14D65-FDD9-4447-8C1E-5EFD01DD64FF}" type="presOf" srcId="{A5CF183C-C78F-49AD-8FD3-53EFFBFA4A6A}" destId="{762BCE1A-F961-4BF9-9B0E-176FD447AD91}" srcOrd="0" destOrd="0" presId="urn:microsoft.com/office/officeart/2005/8/layout/orgChart1"/>
    <dgm:cxn modelId="{B678D0BC-CA2E-4CD5-B217-DD4BE790D8C3}" type="presOf" srcId="{63D7A176-1E4C-4E85-B5DB-3008B4B5B6DC}" destId="{28160F23-74B6-4BE7-86AC-44F19AF0D308}" srcOrd="0" destOrd="0" presId="urn:microsoft.com/office/officeart/2005/8/layout/orgChart1"/>
    <dgm:cxn modelId="{0EB807A5-D933-4317-858D-46A2D9398D26}" type="presOf" srcId="{420C6D05-0D3E-44C4-99C2-4B4121F3AF0A}" destId="{C25E8A50-1E9A-408C-9A80-445F900EBC53}" srcOrd="0" destOrd="0" presId="urn:microsoft.com/office/officeart/2005/8/layout/orgChart1"/>
    <dgm:cxn modelId="{836D55CE-0F26-4D30-A970-7BDC479778B4}" srcId="{B944033F-ED75-4007-894F-84DE08C91AC5}" destId="{63D7A176-1E4C-4E85-B5DB-3008B4B5B6DC}" srcOrd="0" destOrd="0" parTransId="{5083E8CD-776E-49E9-A911-AE60C77FFDFB}" sibTransId="{3BB24CEF-E746-4C18-B4FB-97015DD2FA74}"/>
    <dgm:cxn modelId="{4B5C9A2C-B787-4AD9-B4BE-90E09E5C2F5D}" type="presOf" srcId="{C0BABDF7-0728-4F88-90E4-784FA2A65447}" destId="{7274934E-6019-411B-942D-C6A91275411D}" srcOrd="1" destOrd="0" presId="urn:microsoft.com/office/officeart/2005/8/layout/orgChart1"/>
    <dgm:cxn modelId="{C1D4DDE7-AFDE-42A9-8BE7-C87FE5E1C40D}" type="presOf" srcId="{539D5CB5-157F-4298-B9E0-3FA99DE13FAB}" destId="{C8743F9B-E5EB-4493-A214-EF017FC0E3F7}" srcOrd="1" destOrd="0" presId="urn:microsoft.com/office/officeart/2005/8/layout/orgChart1"/>
    <dgm:cxn modelId="{3AA4C60D-F996-4829-8BC0-CAA91DD7AC37}" srcId="{9F5913FF-1D88-49FD-8E55-665A31A6E7E1}" destId="{60F019B4-E098-4D7C-A480-1DB5E8347DEB}" srcOrd="0" destOrd="0" parTransId="{D20014D1-CFA6-4942-A50C-80F7DAD62A2F}" sibTransId="{9A3F6D31-E085-47FE-BC2F-18CFA392C133}"/>
    <dgm:cxn modelId="{00AB9F8D-F140-4778-9EBD-743012135086}" type="presOf" srcId="{794C195A-2CEE-4E60-ABB6-19FE4C05BCBA}" destId="{F58402F4-EF13-478F-84CE-39EB0BC40810}" srcOrd="1" destOrd="0" presId="urn:microsoft.com/office/officeart/2005/8/layout/orgChart1"/>
    <dgm:cxn modelId="{5046FB1F-2C53-4F06-A7FE-DBBC6DDD6B9D}" type="presOf" srcId="{41B45778-27C4-42FA-8F8F-1C380DEF2D81}" destId="{46F786F0-2EEA-466F-9CD9-0FBC8A3269D9}" srcOrd="0" destOrd="0" presId="urn:microsoft.com/office/officeart/2005/8/layout/orgChart1"/>
    <dgm:cxn modelId="{35B4CC30-3EBB-43B3-BD1C-4933B252AB3B}" srcId="{794C195A-2CEE-4E60-ABB6-19FE4C05BCBA}" destId="{CAD4DB4D-1653-421D-BDB2-75B7F26E61B6}" srcOrd="0" destOrd="0" parTransId="{C7B16344-A7BB-4CE4-8EA5-48F084793C1E}" sibTransId="{384C4196-940C-4B1F-AE29-26862322C221}"/>
    <dgm:cxn modelId="{7C7425F0-FDD3-4D0D-81F5-0A36D0683244}" type="presOf" srcId="{C0BABDF7-0728-4F88-90E4-784FA2A65447}" destId="{7BDF7ABE-8641-4A13-B77A-480F938CB88A}" srcOrd="0" destOrd="0" presId="urn:microsoft.com/office/officeart/2005/8/layout/orgChart1"/>
    <dgm:cxn modelId="{75FF1C4F-AE5E-42B2-918D-FD042BF0BCF3}" type="presOf" srcId="{8A8D0451-E564-43CC-B7BE-326E8BB19A4F}" destId="{5C400864-8D45-477F-86F2-5001783C4B0A}" srcOrd="1" destOrd="0" presId="urn:microsoft.com/office/officeart/2005/8/layout/orgChart1"/>
    <dgm:cxn modelId="{EBAB410E-F31F-45DF-B564-6FEAA667454B}" type="presOf" srcId="{D9A56E88-0DA9-4094-94C6-5A2AFA5C4D0F}" destId="{6E55360A-5417-47DD-8391-4DEB56ACF0DE}" srcOrd="1" destOrd="0" presId="urn:microsoft.com/office/officeart/2005/8/layout/orgChart1"/>
    <dgm:cxn modelId="{4A273FB7-D293-4360-8844-28D979BF11B6}" type="presOf" srcId="{60F019B4-E098-4D7C-A480-1DB5E8347DEB}" destId="{9D6E7D66-00AA-47FA-875E-1EFF55B57C68}" srcOrd="0" destOrd="0" presId="urn:microsoft.com/office/officeart/2005/8/layout/orgChart1"/>
    <dgm:cxn modelId="{CD79A6D1-0E20-423A-929A-23464C7E824C}" srcId="{B992B03B-7E4C-41FD-B554-6142D159ABAB}" destId="{41B45778-27C4-42FA-8F8F-1C380DEF2D81}" srcOrd="1" destOrd="0" parTransId="{0501A17B-E84B-4412-85B0-1B033B1037EF}" sibTransId="{4F4565A7-2DE2-4B1C-8749-566EFB14E714}"/>
    <dgm:cxn modelId="{949B4807-3F0E-409D-A31F-B5242B56D4AD}" type="presOf" srcId="{B992B03B-7E4C-41FD-B554-6142D159ABAB}" destId="{6DD22978-8FE2-4BA3-BFA2-F34E3BAB5A8E}" srcOrd="0" destOrd="0" presId="urn:microsoft.com/office/officeart/2005/8/layout/orgChart1"/>
    <dgm:cxn modelId="{F94766AC-31FC-4C22-8B90-D3523D1993AC}" type="presOf" srcId="{A777B83F-DD06-4F0C-820C-C702B1436245}" destId="{35E7300D-40D7-46E0-BF9A-05CACF126623}" srcOrd="0" destOrd="0" presId="urn:microsoft.com/office/officeart/2005/8/layout/orgChart1"/>
    <dgm:cxn modelId="{FD2AA069-57F0-46A1-8FB2-441AE4CD75EC}" srcId="{60F019B4-E098-4D7C-A480-1DB5E8347DEB}" destId="{794C195A-2CEE-4E60-ABB6-19FE4C05BCBA}" srcOrd="4" destOrd="0" parTransId="{C4C0959F-DA56-420B-8E7F-03B82E68DFF6}" sibTransId="{BC73DF47-6B55-4766-A5F6-B6A7F8278B85}"/>
    <dgm:cxn modelId="{23B47BEE-2615-4A60-91D0-F2FD9CB0F18A}" type="presOf" srcId="{0501A17B-E84B-4412-85B0-1B033B1037EF}" destId="{73C7C9A8-C38A-4899-93D0-7419328A39C0}" srcOrd="0" destOrd="0" presId="urn:microsoft.com/office/officeart/2005/8/layout/orgChart1"/>
    <dgm:cxn modelId="{58527C67-6740-4264-AFD0-83B5EA2C2102}" type="presOf" srcId="{87CBA5F8-D306-4A40-A51C-1336B883616B}" destId="{4BE6E497-411C-42FB-9F59-7F87FB853A26}" srcOrd="0" destOrd="0" presId="urn:microsoft.com/office/officeart/2005/8/layout/orgChart1"/>
    <dgm:cxn modelId="{DD1CB258-1924-4400-BF4D-705C57A08386}" type="presOf" srcId="{6B86FD76-477E-4D71-BA61-98A73F328C09}" destId="{34430D23-5898-4D31-9B5D-23593557AC64}" srcOrd="0" destOrd="0" presId="urn:microsoft.com/office/officeart/2005/8/layout/orgChart1"/>
    <dgm:cxn modelId="{022BFD45-F02E-4BE7-BDA4-C36CE1C2CCED}" type="presOf" srcId="{63D7A176-1E4C-4E85-B5DB-3008B4B5B6DC}" destId="{67E11966-C238-4769-A821-2570EA74B193}" srcOrd="1" destOrd="0" presId="urn:microsoft.com/office/officeart/2005/8/layout/orgChart1"/>
    <dgm:cxn modelId="{394EA87E-75DC-4735-8D34-D6AA8C54CFD4}" type="presOf" srcId="{B992B03B-7E4C-41FD-B554-6142D159ABAB}" destId="{A1846D1F-3279-4800-8139-B41406ECF17E}" srcOrd="1" destOrd="0" presId="urn:microsoft.com/office/officeart/2005/8/layout/orgChart1"/>
    <dgm:cxn modelId="{D2E4DA72-06F8-4FF6-BD78-EF3720AEFE18}" type="presOf" srcId="{F1B8E957-7B74-4CF9-B633-ADA8815D75D5}" destId="{0CA76E30-D767-4E4A-A1D5-F549B3C79307}" srcOrd="0" destOrd="0" presId="urn:microsoft.com/office/officeart/2005/8/layout/orgChart1"/>
    <dgm:cxn modelId="{18143E1C-13DE-48C7-BEAA-85D5A9A8A197}" type="presOf" srcId="{40B5DB44-74D2-4F4C-9294-57A215D4A512}" destId="{1E798908-83B5-4715-8187-54AD4BEE263E}" srcOrd="0" destOrd="0" presId="urn:microsoft.com/office/officeart/2005/8/layout/orgChart1"/>
    <dgm:cxn modelId="{47CABB43-3191-439F-BBAA-669F33C6097C}" srcId="{60F019B4-E098-4D7C-A480-1DB5E8347DEB}" destId="{420C6D05-0D3E-44C4-99C2-4B4121F3AF0A}" srcOrd="3" destOrd="0" parTransId="{F1B8E957-7B74-4CF9-B633-ADA8815D75D5}" sibTransId="{EA8B65F7-8546-45C6-BCEC-561EE4D82498}"/>
    <dgm:cxn modelId="{182CF200-8004-4E19-A855-DC290C0F1044}" type="presParOf" srcId="{42973495-0307-4626-8128-EC969B9987EE}" destId="{3995C1C6-FD69-4A82-8F16-7421CB98FE3C}" srcOrd="0" destOrd="0" presId="urn:microsoft.com/office/officeart/2005/8/layout/orgChart1"/>
    <dgm:cxn modelId="{E05E12AC-A085-468A-A46A-A276FFBA816B}" type="presParOf" srcId="{3995C1C6-FD69-4A82-8F16-7421CB98FE3C}" destId="{78DA1E4A-4A2B-4CC7-AB59-346EC3D6D53F}" srcOrd="0" destOrd="0" presId="urn:microsoft.com/office/officeart/2005/8/layout/orgChart1"/>
    <dgm:cxn modelId="{8A00F1E0-8DC8-4ADF-90FB-76612965649A}" type="presParOf" srcId="{78DA1E4A-4A2B-4CC7-AB59-346EC3D6D53F}" destId="{9D6E7D66-00AA-47FA-875E-1EFF55B57C68}" srcOrd="0" destOrd="0" presId="urn:microsoft.com/office/officeart/2005/8/layout/orgChart1"/>
    <dgm:cxn modelId="{F2772B53-F6A2-4887-B4BD-25720A3F44D5}" type="presParOf" srcId="{78DA1E4A-4A2B-4CC7-AB59-346EC3D6D53F}" destId="{23C90022-1144-4FB4-B8D0-03E6C5CB2A23}" srcOrd="1" destOrd="0" presId="urn:microsoft.com/office/officeart/2005/8/layout/orgChart1"/>
    <dgm:cxn modelId="{AC47C19B-BE48-447A-84F9-BB2C0EFF7491}" type="presParOf" srcId="{3995C1C6-FD69-4A82-8F16-7421CB98FE3C}" destId="{98A3490F-A798-4636-8790-CEBFE2CCCAD1}" srcOrd="1" destOrd="0" presId="urn:microsoft.com/office/officeart/2005/8/layout/orgChart1"/>
    <dgm:cxn modelId="{E411F46F-EC48-45ED-B5B1-5EB95D1BBCFB}" type="presParOf" srcId="{98A3490F-A798-4636-8790-CEBFE2CCCAD1}" destId="{8F111F03-9C1F-45E4-B5AE-69DA3C360DF9}" srcOrd="0" destOrd="0" presId="urn:microsoft.com/office/officeart/2005/8/layout/orgChart1"/>
    <dgm:cxn modelId="{64F2B38B-CBD9-4F0F-8993-F37BABC238A1}" type="presParOf" srcId="{98A3490F-A798-4636-8790-CEBFE2CCCAD1}" destId="{0A38A30E-A158-487D-95D9-E1C414661EB0}" srcOrd="1" destOrd="0" presId="urn:microsoft.com/office/officeart/2005/8/layout/orgChart1"/>
    <dgm:cxn modelId="{8265E6A2-C927-4AB9-A055-53523358CDCB}" type="presParOf" srcId="{0A38A30E-A158-487D-95D9-E1C414661EB0}" destId="{396AA4FA-351D-4D6C-8912-2E92816035BD}" srcOrd="0" destOrd="0" presId="urn:microsoft.com/office/officeart/2005/8/layout/orgChart1"/>
    <dgm:cxn modelId="{EC85D80D-3AB1-4DE2-A7DD-4AEE04C8371E}" type="presParOf" srcId="{396AA4FA-351D-4D6C-8912-2E92816035BD}" destId="{6DD22978-8FE2-4BA3-BFA2-F34E3BAB5A8E}" srcOrd="0" destOrd="0" presId="urn:microsoft.com/office/officeart/2005/8/layout/orgChart1"/>
    <dgm:cxn modelId="{A27B2099-6D25-47D6-BADD-1F2C1B1DAA09}" type="presParOf" srcId="{396AA4FA-351D-4D6C-8912-2E92816035BD}" destId="{A1846D1F-3279-4800-8139-B41406ECF17E}" srcOrd="1" destOrd="0" presId="urn:microsoft.com/office/officeart/2005/8/layout/orgChart1"/>
    <dgm:cxn modelId="{D1F1F8F4-789F-466B-AE69-E16621B7D6AB}" type="presParOf" srcId="{0A38A30E-A158-487D-95D9-E1C414661EB0}" destId="{A96B1B99-4FA4-4A27-8705-5BA99CA457A9}" srcOrd="1" destOrd="0" presId="urn:microsoft.com/office/officeart/2005/8/layout/orgChart1"/>
    <dgm:cxn modelId="{2A35A12F-BBB5-40D9-AFF0-1711306926C5}" type="presParOf" srcId="{A96B1B99-4FA4-4A27-8705-5BA99CA457A9}" destId="{4BE6E497-411C-42FB-9F59-7F87FB853A26}" srcOrd="0" destOrd="0" presId="urn:microsoft.com/office/officeart/2005/8/layout/orgChart1"/>
    <dgm:cxn modelId="{C59A5DDE-5F79-416F-9677-E40F3A373D56}" type="presParOf" srcId="{A96B1B99-4FA4-4A27-8705-5BA99CA457A9}" destId="{C2DB09A8-3BC1-4929-8125-4CF2AE44733D}" srcOrd="1" destOrd="0" presId="urn:microsoft.com/office/officeart/2005/8/layout/orgChart1"/>
    <dgm:cxn modelId="{D6199297-431E-419A-B0DA-E4BC890529CE}" type="presParOf" srcId="{C2DB09A8-3BC1-4929-8125-4CF2AE44733D}" destId="{2522E843-6389-4113-861B-3DCA8817416A}" srcOrd="0" destOrd="0" presId="urn:microsoft.com/office/officeart/2005/8/layout/orgChart1"/>
    <dgm:cxn modelId="{46F9A575-F2AA-4790-AE75-BBEF55D41568}" type="presParOf" srcId="{2522E843-6389-4113-861B-3DCA8817416A}" destId="{868C03FD-89F8-4112-B495-D79E03870AA3}" srcOrd="0" destOrd="0" presId="urn:microsoft.com/office/officeart/2005/8/layout/orgChart1"/>
    <dgm:cxn modelId="{5EB700B1-D531-46A6-A28B-4DA31F3B21CA}" type="presParOf" srcId="{2522E843-6389-4113-861B-3DCA8817416A}" destId="{6E55360A-5417-47DD-8391-4DEB56ACF0DE}" srcOrd="1" destOrd="0" presId="urn:microsoft.com/office/officeart/2005/8/layout/orgChart1"/>
    <dgm:cxn modelId="{5B266321-B11A-4A7A-9DAF-847A173A4E91}" type="presParOf" srcId="{C2DB09A8-3BC1-4929-8125-4CF2AE44733D}" destId="{D8830452-F9C2-4307-8AB9-C094CE4B2109}" srcOrd="1" destOrd="0" presId="urn:microsoft.com/office/officeart/2005/8/layout/orgChart1"/>
    <dgm:cxn modelId="{C9F517F8-6CAC-4618-AA4D-CEB8F5A7AF05}" type="presParOf" srcId="{C2DB09A8-3BC1-4929-8125-4CF2AE44733D}" destId="{27305000-7695-4569-A773-FD5ACE5457D6}" srcOrd="2" destOrd="0" presId="urn:microsoft.com/office/officeart/2005/8/layout/orgChart1"/>
    <dgm:cxn modelId="{6AD3E91C-3B2B-4F39-B3ED-C4D5AE30F28C}" type="presParOf" srcId="{A96B1B99-4FA4-4A27-8705-5BA99CA457A9}" destId="{73C7C9A8-C38A-4899-93D0-7419328A39C0}" srcOrd="2" destOrd="0" presId="urn:microsoft.com/office/officeart/2005/8/layout/orgChart1"/>
    <dgm:cxn modelId="{7479559A-89D2-43AA-83EE-27B05BF3E440}" type="presParOf" srcId="{A96B1B99-4FA4-4A27-8705-5BA99CA457A9}" destId="{8C262335-09D8-4987-B33A-E3031EB44657}" srcOrd="3" destOrd="0" presId="urn:microsoft.com/office/officeart/2005/8/layout/orgChart1"/>
    <dgm:cxn modelId="{3F3A8E32-8685-4D2D-A3C2-DDB3BF54BCAF}" type="presParOf" srcId="{8C262335-09D8-4987-B33A-E3031EB44657}" destId="{0819B27B-CC0D-42C7-9DF1-0E049886223B}" srcOrd="0" destOrd="0" presId="urn:microsoft.com/office/officeart/2005/8/layout/orgChart1"/>
    <dgm:cxn modelId="{5AA055A4-9941-49CE-8724-2B86C7518C82}" type="presParOf" srcId="{0819B27B-CC0D-42C7-9DF1-0E049886223B}" destId="{46F786F0-2EEA-466F-9CD9-0FBC8A3269D9}" srcOrd="0" destOrd="0" presId="urn:microsoft.com/office/officeart/2005/8/layout/orgChart1"/>
    <dgm:cxn modelId="{9D48E300-F51D-4C73-9AA7-31D8A682EB84}" type="presParOf" srcId="{0819B27B-CC0D-42C7-9DF1-0E049886223B}" destId="{BFA1D7F9-4FB2-458E-9FA2-3AE310F0A794}" srcOrd="1" destOrd="0" presId="urn:microsoft.com/office/officeart/2005/8/layout/orgChart1"/>
    <dgm:cxn modelId="{AEC193F2-B9DA-4A49-9D47-D66295483E56}" type="presParOf" srcId="{8C262335-09D8-4987-B33A-E3031EB44657}" destId="{7B4B9447-DF01-4307-9677-28EF15D3C278}" srcOrd="1" destOrd="0" presId="urn:microsoft.com/office/officeart/2005/8/layout/orgChart1"/>
    <dgm:cxn modelId="{22133D9C-2B9C-4288-88B1-81DCC0696964}" type="presParOf" srcId="{8C262335-09D8-4987-B33A-E3031EB44657}" destId="{BFCB237A-B9F1-4277-B1DA-DDB84C9150FD}" srcOrd="2" destOrd="0" presId="urn:microsoft.com/office/officeart/2005/8/layout/orgChart1"/>
    <dgm:cxn modelId="{9054AA01-2EDB-4B30-A987-D8EE442AD2C4}" type="presParOf" srcId="{0A38A30E-A158-487D-95D9-E1C414661EB0}" destId="{812A4B31-0C24-4707-A30C-AB6483AAAD3F}" srcOrd="2" destOrd="0" presId="urn:microsoft.com/office/officeart/2005/8/layout/orgChart1"/>
    <dgm:cxn modelId="{B7B5D937-2EE5-4509-BFE3-A431741A4901}" type="presParOf" srcId="{98A3490F-A798-4636-8790-CEBFE2CCCAD1}" destId="{1E798908-83B5-4715-8187-54AD4BEE263E}" srcOrd="2" destOrd="0" presId="urn:microsoft.com/office/officeart/2005/8/layout/orgChart1"/>
    <dgm:cxn modelId="{DEC99B14-3590-4B2F-A9E7-4D89A4F966CE}" type="presParOf" srcId="{98A3490F-A798-4636-8790-CEBFE2CCCAD1}" destId="{ADE82336-35C8-4719-A443-6852570AFC5F}" srcOrd="3" destOrd="0" presId="urn:microsoft.com/office/officeart/2005/8/layout/orgChart1"/>
    <dgm:cxn modelId="{152C9578-7E2F-4193-9F9B-729211E0B4A8}" type="presParOf" srcId="{ADE82336-35C8-4719-A443-6852570AFC5F}" destId="{B229D788-D8A1-44DD-B60B-FE625D6B5C71}" srcOrd="0" destOrd="0" presId="urn:microsoft.com/office/officeart/2005/8/layout/orgChart1"/>
    <dgm:cxn modelId="{5AED7135-E164-4A3B-AAAA-373EEA5E1F55}" type="presParOf" srcId="{B229D788-D8A1-44DD-B60B-FE625D6B5C71}" destId="{749A1B10-D7E5-4EC6-9B05-2B37C98406B3}" srcOrd="0" destOrd="0" presId="urn:microsoft.com/office/officeart/2005/8/layout/orgChart1"/>
    <dgm:cxn modelId="{9BBA1BEC-E04B-407E-B56B-1384724CE7EA}" type="presParOf" srcId="{B229D788-D8A1-44DD-B60B-FE625D6B5C71}" destId="{DABB1208-D037-4AD4-B146-849AAC510DB8}" srcOrd="1" destOrd="0" presId="urn:microsoft.com/office/officeart/2005/8/layout/orgChart1"/>
    <dgm:cxn modelId="{5D7AF683-6958-4DE8-9BBF-95949712F205}" type="presParOf" srcId="{ADE82336-35C8-4719-A443-6852570AFC5F}" destId="{A778769C-08DD-4F88-A475-DAC3270AD7B6}" srcOrd="1" destOrd="0" presId="urn:microsoft.com/office/officeart/2005/8/layout/orgChart1"/>
    <dgm:cxn modelId="{7A189B22-3474-4B6B-82F0-A47ED7CD3BB1}" type="presParOf" srcId="{A778769C-08DD-4F88-A475-DAC3270AD7B6}" destId="{47CF2B9F-A157-48EC-A79D-F97A6D9E810D}" srcOrd="0" destOrd="0" presId="urn:microsoft.com/office/officeart/2005/8/layout/orgChart1"/>
    <dgm:cxn modelId="{E143281C-9ECB-4080-ADE5-EC071409B897}" type="presParOf" srcId="{A778769C-08DD-4F88-A475-DAC3270AD7B6}" destId="{D477D1EB-6E42-4842-B3E5-A1AA72AD6CD3}" srcOrd="1" destOrd="0" presId="urn:microsoft.com/office/officeart/2005/8/layout/orgChart1"/>
    <dgm:cxn modelId="{BB4446C1-09E1-47EA-8E62-94A2BBFF01ED}" type="presParOf" srcId="{D477D1EB-6E42-4842-B3E5-A1AA72AD6CD3}" destId="{214522D4-0195-4947-807F-5B3EF386DF76}" srcOrd="0" destOrd="0" presId="urn:microsoft.com/office/officeart/2005/8/layout/orgChart1"/>
    <dgm:cxn modelId="{BBC2BAB7-057B-4AA0-B28C-1214BE4CBB97}" type="presParOf" srcId="{214522D4-0195-4947-807F-5B3EF386DF76}" destId="{28160F23-74B6-4BE7-86AC-44F19AF0D308}" srcOrd="0" destOrd="0" presId="urn:microsoft.com/office/officeart/2005/8/layout/orgChart1"/>
    <dgm:cxn modelId="{146803C9-8D85-4955-8B02-C95F244A4803}" type="presParOf" srcId="{214522D4-0195-4947-807F-5B3EF386DF76}" destId="{67E11966-C238-4769-A821-2570EA74B193}" srcOrd="1" destOrd="0" presId="urn:microsoft.com/office/officeart/2005/8/layout/orgChart1"/>
    <dgm:cxn modelId="{65F33804-9017-42CD-9594-C2C836931DDD}" type="presParOf" srcId="{D477D1EB-6E42-4842-B3E5-A1AA72AD6CD3}" destId="{EE90E469-ABA9-4E10-A7C5-78196E234B42}" srcOrd="1" destOrd="0" presId="urn:microsoft.com/office/officeart/2005/8/layout/orgChart1"/>
    <dgm:cxn modelId="{A5DE00F2-928E-42CF-980B-0E4C44251378}" type="presParOf" srcId="{D477D1EB-6E42-4842-B3E5-A1AA72AD6CD3}" destId="{37C8CDC9-6249-4F73-80AE-CC76297C968D}" srcOrd="2" destOrd="0" presId="urn:microsoft.com/office/officeart/2005/8/layout/orgChart1"/>
    <dgm:cxn modelId="{196107BE-CA3A-4074-BB59-5BF4F5C9DF74}" type="presParOf" srcId="{A778769C-08DD-4F88-A475-DAC3270AD7B6}" destId="{34B6CC96-CF35-4CFF-A1B3-0EFB91E94A25}" srcOrd="2" destOrd="0" presId="urn:microsoft.com/office/officeart/2005/8/layout/orgChart1"/>
    <dgm:cxn modelId="{838B41B0-9CD7-4CFD-AA7C-F58D26B9A241}" type="presParOf" srcId="{A778769C-08DD-4F88-A475-DAC3270AD7B6}" destId="{24D8FD95-5611-42A2-BB00-CE978A74497B}" srcOrd="3" destOrd="0" presId="urn:microsoft.com/office/officeart/2005/8/layout/orgChart1"/>
    <dgm:cxn modelId="{E1E70311-9BFB-40C3-8B0A-0E39D3F185F7}" type="presParOf" srcId="{24D8FD95-5611-42A2-BB00-CE978A74497B}" destId="{D99CEBC1-98EC-43A8-A67A-58889D195D57}" srcOrd="0" destOrd="0" presId="urn:microsoft.com/office/officeart/2005/8/layout/orgChart1"/>
    <dgm:cxn modelId="{C0EEB44E-48DA-4737-8F7C-49AEE96A513A}" type="presParOf" srcId="{D99CEBC1-98EC-43A8-A67A-58889D195D57}" destId="{408260F2-31C6-4E9F-9031-10269F384DAB}" srcOrd="0" destOrd="0" presId="urn:microsoft.com/office/officeart/2005/8/layout/orgChart1"/>
    <dgm:cxn modelId="{AF3D6145-4AEC-4CB0-A031-00BBFFA7B7BA}" type="presParOf" srcId="{D99CEBC1-98EC-43A8-A67A-58889D195D57}" destId="{B5471B39-19BF-43BF-97C7-FB63DD00459A}" srcOrd="1" destOrd="0" presId="urn:microsoft.com/office/officeart/2005/8/layout/orgChart1"/>
    <dgm:cxn modelId="{3825EA00-63B7-4405-9976-EB3CC9F3B030}" type="presParOf" srcId="{24D8FD95-5611-42A2-BB00-CE978A74497B}" destId="{1911EE8A-58D2-4EF0-9AEE-9062210104E6}" srcOrd="1" destOrd="0" presId="urn:microsoft.com/office/officeart/2005/8/layout/orgChart1"/>
    <dgm:cxn modelId="{451D8173-A6A9-4B54-B8DE-D847CE0A5BA7}" type="presParOf" srcId="{24D8FD95-5611-42A2-BB00-CE978A74497B}" destId="{88F600C7-84F9-44D8-8C7D-E9099A353097}" srcOrd="2" destOrd="0" presId="urn:microsoft.com/office/officeart/2005/8/layout/orgChart1"/>
    <dgm:cxn modelId="{9677E12B-2CB6-4764-A041-BC4DA1FBCBAE}" type="presParOf" srcId="{ADE82336-35C8-4719-A443-6852570AFC5F}" destId="{FEC79657-1B93-47C3-A2C6-CF4D2743B339}" srcOrd="2" destOrd="0" presId="urn:microsoft.com/office/officeart/2005/8/layout/orgChart1"/>
    <dgm:cxn modelId="{BB940015-4716-4B42-ADD5-68F0C62634FF}" type="presParOf" srcId="{98A3490F-A798-4636-8790-CEBFE2CCCAD1}" destId="{0CA76E30-D767-4E4A-A1D5-F549B3C79307}" srcOrd="4" destOrd="0" presId="urn:microsoft.com/office/officeart/2005/8/layout/orgChart1"/>
    <dgm:cxn modelId="{27EF6287-C900-4AA4-B6C9-3F1C83C63827}" type="presParOf" srcId="{98A3490F-A798-4636-8790-CEBFE2CCCAD1}" destId="{56962B6A-83C9-4509-9150-7928B84AC3C6}" srcOrd="5" destOrd="0" presId="urn:microsoft.com/office/officeart/2005/8/layout/orgChart1"/>
    <dgm:cxn modelId="{2D946386-F748-4E79-9AD6-6A07D69B472A}" type="presParOf" srcId="{56962B6A-83C9-4509-9150-7928B84AC3C6}" destId="{BDC6DFB5-1333-4B74-AF92-061CBE28C239}" srcOrd="0" destOrd="0" presId="urn:microsoft.com/office/officeart/2005/8/layout/orgChart1"/>
    <dgm:cxn modelId="{68165080-3627-4D83-933F-7555F59F6E47}" type="presParOf" srcId="{BDC6DFB5-1333-4B74-AF92-061CBE28C239}" destId="{C25E8A50-1E9A-408C-9A80-445F900EBC53}" srcOrd="0" destOrd="0" presId="urn:microsoft.com/office/officeart/2005/8/layout/orgChart1"/>
    <dgm:cxn modelId="{683BE6D3-7907-48AA-AC13-546A7AB7EB77}" type="presParOf" srcId="{BDC6DFB5-1333-4B74-AF92-061CBE28C239}" destId="{BCE38F3D-FAFE-4B6E-8A99-E8072DCFDDB7}" srcOrd="1" destOrd="0" presId="urn:microsoft.com/office/officeart/2005/8/layout/orgChart1"/>
    <dgm:cxn modelId="{99CD689B-963B-4346-AB3E-7F9382AA0DC6}" type="presParOf" srcId="{56962B6A-83C9-4509-9150-7928B84AC3C6}" destId="{FDB7BEDD-F66A-4333-AB56-751D9FC5A59F}" srcOrd="1" destOrd="0" presId="urn:microsoft.com/office/officeart/2005/8/layout/orgChart1"/>
    <dgm:cxn modelId="{39CB7705-50D0-4F44-A1FC-16523A4BCDD4}" type="presParOf" srcId="{FDB7BEDD-F66A-4333-AB56-751D9FC5A59F}" destId="{435F975A-EB99-4F65-A78D-9B9A05771C4D}" srcOrd="0" destOrd="0" presId="urn:microsoft.com/office/officeart/2005/8/layout/orgChart1"/>
    <dgm:cxn modelId="{F86B4E6D-3F73-45F6-967B-21662CBAE6A9}" type="presParOf" srcId="{FDB7BEDD-F66A-4333-AB56-751D9FC5A59F}" destId="{FFE2F80E-D568-41F5-83A6-E02173C2C9A7}" srcOrd="1" destOrd="0" presId="urn:microsoft.com/office/officeart/2005/8/layout/orgChart1"/>
    <dgm:cxn modelId="{B1AF6D39-C3C7-4921-ADCA-5E7588245BA1}" type="presParOf" srcId="{FFE2F80E-D568-41F5-83A6-E02173C2C9A7}" destId="{8F844A0E-279D-4F40-8DA7-B7C467688B88}" srcOrd="0" destOrd="0" presId="urn:microsoft.com/office/officeart/2005/8/layout/orgChart1"/>
    <dgm:cxn modelId="{6F5F1EF9-4415-4000-8E16-C3E254F1B232}" type="presParOf" srcId="{8F844A0E-279D-4F40-8DA7-B7C467688B88}" destId="{5587B3E5-6520-4369-96B7-4602D925EB35}" srcOrd="0" destOrd="0" presId="urn:microsoft.com/office/officeart/2005/8/layout/orgChart1"/>
    <dgm:cxn modelId="{DCD7ED82-1DEE-4ED0-B157-57638C54CA23}" type="presParOf" srcId="{8F844A0E-279D-4F40-8DA7-B7C467688B88}" destId="{957DC90F-69B1-4F7A-A974-778BE8CE4C4E}" srcOrd="1" destOrd="0" presId="urn:microsoft.com/office/officeart/2005/8/layout/orgChart1"/>
    <dgm:cxn modelId="{4A72F5DC-2F2C-4880-940E-B50D7B1101C8}" type="presParOf" srcId="{FFE2F80E-D568-41F5-83A6-E02173C2C9A7}" destId="{C285BDA9-CFBB-4FF1-AB50-1F32DBA9F3ED}" srcOrd="1" destOrd="0" presId="urn:microsoft.com/office/officeart/2005/8/layout/orgChart1"/>
    <dgm:cxn modelId="{74EE3D62-340E-4EE7-972E-37CA6EBE6FBE}" type="presParOf" srcId="{FFE2F80E-D568-41F5-83A6-E02173C2C9A7}" destId="{35E28123-31B7-4404-BC1A-F0608EE42A07}" srcOrd="2" destOrd="0" presId="urn:microsoft.com/office/officeart/2005/8/layout/orgChart1"/>
    <dgm:cxn modelId="{6D66A6A3-268D-4928-818B-38702BEB7FF9}" type="presParOf" srcId="{FDB7BEDD-F66A-4333-AB56-751D9FC5A59F}" destId="{34430D23-5898-4D31-9B5D-23593557AC64}" srcOrd="2" destOrd="0" presId="urn:microsoft.com/office/officeart/2005/8/layout/orgChart1"/>
    <dgm:cxn modelId="{DB119E68-170F-41C5-A58B-D6F26C81DA75}" type="presParOf" srcId="{FDB7BEDD-F66A-4333-AB56-751D9FC5A59F}" destId="{B0C4454E-A9E0-4B4B-A703-A53311FD9F19}" srcOrd="3" destOrd="0" presId="urn:microsoft.com/office/officeart/2005/8/layout/orgChart1"/>
    <dgm:cxn modelId="{478D4CBA-A34C-4B43-BA0B-CA371D52CCA5}" type="presParOf" srcId="{B0C4454E-A9E0-4B4B-A703-A53311FD9F19}" destId="{42E1F379-7B76-4AFF-8C6E-3FB14489187C}" srcOrd="0" destOrd="0" presId="urn:microsoft.com/office/officeart/2005/8/layout/orgChart1"/>
    <dgm:cxn modelId="{FFF3108F-F24C-4DDF-A734-296755921359}" type="presParOf" srcId="{42E1F379-7B76-4AFF-8C6E-3FB14489187C}" destId="{762BCE1A-F961-4BF9-9B0E-176FD447AD91}" srcOrd="0" destOrd="0" presId="urn:microsoft.com/office/officeart/2005/8/layout/orgChart1"/>
    <dgm:cxn modelId="{394A0DCA-1A67-49FC-8429-36CC30F516B3}" type="presParOf" srcId="{42E1F379-7B76-4AFF-8C6E-3FB14489187C}" destId="{DA3177B9-D087-459A-9833-BDCDC6D0FF6B}" srcOrd="1" destOrd="0" presId="urn:microsoft.com/office/officeart/2005/8/layout/orgChart1"/>
    <dgm:cxn modelId="{B6F25277-AACA-44FD-BBAF-48D040FF36DD}" type="presParOf" srcId="{B0C4454E-A9E0-4B4B-A703-A53311FD9F19}" destId="{16FE9E73-106B-4917-9F42-6F50FE40D8B6}" srcOrd="1" destOrd="0" presId="urn:microsoft.com/office/officeart/2005/8/layout/orgChart1"/>
    <dgm:cxn modelId="{F67A39D2-0574-400E-AFF4-B50145879716}" type="presParOf" srcId="{B0C4454E-A9E0-4B4B-A703-A53311FD9F19}" destId="{5B3F51CC-A655-4558-8AF5-73663911A295}" srcOrd="2" destOrd="0" presId="urn:microsoft.com/office/officeart/2005/8/layout/orgChart1"/>
    <dgm:cxn modelId="{1CF62FD3-0E69-4BF4-BA20-07D664736380}" type="presParOf" srcId="{56962B6A-83C9-4509-9150-7928B84AC3C6}" destId="{51FCE596-5753-4E32-AF24-5C8662797EC8}" srcOrd="2" destOrd="0" presId="urn:microsoft.com/office/officeart/2005/8/layout/orgChart1"/>
    <dgm:cxn modelId="{247F61F7-7F69-4460-99BC-06BC9436028A}" type="presParOf" srcId="{98A3490F-A798-4636-8790-CEBFE2CCCAD1}" destId="{61B21849-5C0D-4C4A-B2D7-8946D112E0CA}" srcOrd="6" destOrd="0" presId="urn:microsoft.com/office/officeart/2005/8/layout/orgChart1"/>
    <dgm:cxn modelId="{42C238F3-8C83-43D7-9D59-354F200097F8}" type="presParOf" srcId="{98A3490F-A798-4636-8790-CEBFE2CCCAD1}" destId="{746C223E-C475-48AB-8CA3-BF4B2F9D8BE1}" srcOrd="7" destOrd="0" presId="urn:microsoft.com/office/officeart/2005/8/layout/orgChart1"/>
    <dgm:cxn modelId="{DDC602A9-079B-477A-9340-C612C404F1D0}" type="presParOf" srcId="{746C223E-C475-48AB-8CA3-BF4B2F9D8BE1}" destId="{4B940E98-1715-49AE-96DF-A22F68B3408B}" srcOrd="0" destOrd="0" presId="urn:microsoft.com/office/officeart/2005/8/layout/orgChart1"/>
    <dgm:cxn modelId="{33B4E0B1-E6FB-40DC-BA5D-0D648627404A}" type="presParOf" srcId="{4B940E98-1715-49AE-96DF-A22F68B3408B}" destId="{1C706BF9-CFBD-41B0-B707-26B2A42068B9}" srcOrd="0" destOrd="0" presId="urn:microsoft.com/office/officeart/2005/8/layout/orgChart1"/>
    <dgm:cxn modelId="{86FE33F0-7C02-4E57-8E6D-DBCD7F12A25E}" type="presParOf" srcId="{4B940E98-1715-49AE-96DF-A22F68B3408B}" destId="{F58402F4-EF13-478F-84CE-39EB0BC40810}" srcOrd="1" destOrd="0" presId="urn:microsoft.com/office/officeart/2005/8/layout/orgChart1"/>
    <dgm:cxn modelId="{E3F8B718-454A-46F4-8AF7-86F72C0A8B27}" type="presParOf" srcId="{746C223E-C475-48AB-8CA3-BF4B2F9D8BE1}" destId="{7E234C0A-303B-490F-9710-721044C35E64}" srcOrd="1" destOrd="0" presId="urn:microsoft.com/office/officeart/2005/8/layout/orgChart1"/>
    <dgm:cxn modelId="{189EBA99-A731-4873-8C85-D69F8A319F46}" type="presParOf" srcId="{7E234C0A-303B-490F-9710-721044C35E64}" destId="{AB8ED32D-52BD-49C7-BCB5-3C7872BED9BC}" srcOrd="0" destOrd="0" presId="urn:microsoft.com/office/officeart/2005/8/layout/orgChart1"/>
    <dgm:cxn modelId="{097BCC0E-14F6-408A-86DD-F0E012C9B064}" type="presParOf" srcId="{7E234C0A-303B-490F-9710-721044C35E64}" destId="{6D217681-D37F-4D2F-A942-08F4AA96F374}" srcOrd="1" destOrd="0" presId="urn:microsoft.com/office/officeart/2005/8/layout/orgChart1"/>
    <dgm:cxn modelId="{E394E295-3A35-4232-9C28-CB28F433F73F}" type="presParOf" srcId="{6D217681-D37F-4D2F-A942-08F4AA96F374}" destId="{A0069C67-2C6C-4877-9FFD-17F3C143D16E}" srcOrd="0" destOrd="0" presId="urn:microsoft.com/office/officeart/2005/8/layout/orgChart1"/>
    <dgm:cxn modelId="{92703A29-DFFF-46EB-ADED-00FD13AEB8C7}" type="presParOf" srcId="{A0069C67-2C6C-4877-9FFD-17F3C143D16E}" destId="{079EA618-651A-49CE-BCC1-F2D5171FE4B3}" srcOrd="0" destOrd="0" presId="urn:microsoft.com/office/officeart/2005/8/layout/orgChart1"/>
    <dgm:cxn modelId="{9F3470F7-2888-426B-91BE-C13ECD3B8CF0}" type="presParOf" srcId="{A0069C67-2C6C-4877-9FFD-17F3C143D16E}" destId="{D7D7435A-DA49-43B1-85F1-6D359DAEDCAB}" srcOrd="1" destOrd="0" presId="urn:microsoft.com/office/officeart/2005/8/layout/orgChart1"/>
    <dgm:cxn modelId="{D537257F-B28A-4514-B5D1-782DA7C12D51}" type="presParOf" srcId="{6D217681-D37F-4D2F-A942-08F4AA96F374}" destId="{CBE1CFB0-BBDE-4EF6-B371-DD8E68475921}" srcOrd="1" destOrd="0" presId="urn:microsoft.com/office/officeart/2005/8/layout/orgChart1"/>
    <dgm:cxn modelId="{44CB9F0F-D8F2-4E9F-B82F-E299B2CEE4E8}" type="presParOf" srcId="{6D217681-D37F-4D2F-A942-08F4AA96F374}" destId="{50E5C515-1DF2-41AF-BAEB-1DA11A15F338}" srcOrd="2" destOrd="0" presId="urn:microsoft.com/office/officeart/2005/8/layout/orgChart1"/>
    <dgm:cxn modelId="{9D12AD71-0F63-4244-A608-566CE4CF36C3}" type="presParOf" srcId="{7E234C0A-303B-490F-9710-721044C35E64}" destId="{35E7300D-40D7-46E0-BF9A-05CACF126623}" srcOrd="2" destOrd="0" presId="urn:microsoft.com/office/officeart/2005/8/layout/orgChart1"/>
    <dgm:cxn modelId="{9AF605E0-51B4-4263-9CB2-1C8F73CB9097}" type="presParOf" srcId="{7E234C0A-303B-490F-9710-721044C35E64}" destId="{65202538-1740-4B09-8D11-CB31B8DF18EE}" srcOrd="3" destOrd="0" presId="urn:microsoft.com/office/officeart/2005/8/layout/orgChart1"/>
    <dgm:cxn modelId="{C5EFFC64-2248-424D-8B4F-2254E8D6989B}" type="presParOf" srcId="{65202538-1740-4B09-8D11-CB31B8DF18EE}" destId="{05DB7375-0F8B-4202-A851-9A506E3C12E3}" srcOrd="0" destOrd="0" presId="urn:microsoft.com/office/officeart/2005/8/layout/orgChart1"/>
    <dgm:cxn modelId="{CBEF3352-E2F9-4E3A-8C64-F587EF6697DB}" type="presParOf" srcId="{05DB7375-0F8B-4202-A851-9A506E3C12E3}" destId="{B2646664-4AFE-40DE-BFA0-5A03BAB4B50B}" srcOrd="0" destOrd="0" presId="urn:microsoft.com/office/officeart/2005/8/layout/orgChart1"/>
    <dgm:cxn modelId="{58FE7D2B-78DF-4D9F-A1A7-41FDF8B41666}" type="presParOf" srcId="{05DB7375-0F8B-4202-A851-9A506E3C12E3}" destId="{5C400864-8D45-477F-86F2-5001783C4B0A}" srcOrd="1" destOrd="0" presId="urn:microsoft.com/office/officeart/2005/8/layout/orgChart1"/>
    <dgm:cxn modelId="{A842F399-CDD4-4B46-9F1E-F63B7ED115C6}" type="presParOf" srcId="{65202538-1740-4B09-8D11-CB31B8DF18EE}" destId="{97AF5A22-1C9F-495D-A111-A1D931999901}" srcOrd="1" destOrd="0" presId="urn:microsoft.com/office/officeart/2005/8/layout/orgChart1"/>
    <dgm:cxn modelId="{E64CA88F-7777-4A59-82B0-12B01354D48D}" type="presParOf" srcId="{65202538-1740-4B09-8D11-CB31B8DF18EE}" destId="{D2847D6D-C8EE-47EC-AA4E-788D5D39DB5E}" srcOrd="2" destOrd="0" presId="urn:microsoft.com/office/officeart/2005/8/layout/orgChart1"/>
    <dgm:cxn modelId="{ACE351E8-81AC-4F4B-9306-AB982B68FC0E}" type="presParOf" srcId="{746C223E-C475-48AB-8CA3-BF4B2F9D8BE1}" destId="{14A33204-E4AB-4562-A97C-61225B9D83BA}" srcOrd="2" destOrd="0" presId="urn:microsoft.com/office/officeart/2005/8/layout/orgChart1"/>
    <dgm:cxn modelId="{BB938F7C-C6C0-4027-B648-2684DA2CB98E}" type="presParOf" srcId="{3995C1C6-FD69-4A82-8F16-7421CB98FE3C}" destId="{A607674B-90B4-4F0C-B3B0-ABB3FACA6AEC}" srcOrd="2" destOrd="0" presId="urn:microsoft.com/office/officeart/2005/8/layout/orgChart1"/>
    <dgm:cxn modelId="{0CF325AC-E5CC-451E-A615-38B18DE7924A}" type="presParOf" srcId="{A607674B-90B4-4F0C-B3B0-ABB3FACA6AEC}" destId="{00E67359-772F-4F0F-BEE0-9D92F7BA9C30}" srcOrd="0" destOrd="0" presId="urn:microsoft.com/office/officeart/2005/8/layout/orgChart1"/>
    <dgm:cxn modelId="{95D1D9B9-2B93-42FD-BF57-B6AA656F3F0F}" type="presParOf" srcId="{A607674B-90B4-4F0C-B3B0-ABB3FACA6AEC}" destId="{9CE961F7-55C3-4226-9F74-56D8D8757D53}" srcOrd="1" destOrd="0" presId="urn:microsoft.com/office/officeart/2005/8/layout/orgChart1"/>
    <dgm:cxn modelId="{00C603F3-771C-49D1-8E2E-AC01F0E97326}" type="presParOf" srcId="{9CE961F7-55C3-4226-9F74-56D8D8757D53}" destId="{8D1A9E1D-F588-4C0E-B1C5-766584BF0DBB}" srcOrd="0" destOrd="0" presId="urn:microsoft.com/office/officeart/2005/8/layout/orgChart1"/>
    <dgm:cxn modelId="{E9195A8C-C7F3-42C3-970A-8B8359CC9650}" type="presParOf" srcId="{8D1A9E1D-F588-4C0E-B1C5-766584BF0DBB}" destId="{7BDF7ABE-8641-4A13-B77A-480F938CB88A}" srcOrd="0" destOrd="0" presId="urn:microsoft.com/office/officeart/2005/8/layout/orgChart1"/>
    <dgm:cxn modelId="{0D74FA14-D3F8-414B-9806-6BE02691747B}" type="presParOf" srcId="{8D1A9E1D-F588-4C0E-B1C5-766584BF0DBB}" destId="{7274934E-6019-411B-942D-C6A91275411D}" srcOrd="1" destOrd="0" presId="urn:microsoft.com/office/officeart/2005/8/layout/orgChart1"/>
    <dgm:cxn modelId="{C7D44A4E-41CD-4EFF-AEF8-E1E7A273487F}" type="presParOf" srcId="{9CE961F7-55C3-4226-9F74-56D8D8757D53}" destId="{7B25B70A-34ED-4320-AE73-167DFBE87FCD}" srcOrd="1" destOrd="0" presId="urn:microsoft.com/office/officeart/2005/8/layout/orgChart1"/>
    <dgm:cxn modelId="{600809BB-6B13-46EA-8984-A75B15AE25F9}" type="presParOf" srcId="{9CE961F7-55C3-4226-9F74-56D8D8757D53}" destId="{B2763E04-280C-4C3B-B77A-2B0952F3F5DD}" srcOrd="2" destOrd="0" presId="urn:microsoft.com/office/officeart/2005/8/layout/orgChart1"/>
    <dgm:cxn modelId="{4AF868BC-5A6A-4071-9FC3-01A4929CFC63}" type="presParOf" srcId="{42973495-0307-4626-8128-EC969B9987EE}" destId="{15209A53-B074-4D0A-8B74-B0186BA504EC}" srcOrd="1" destOrd="0" presId="urn:microsoft.com/office/officeart/2005/8/layout/orgChart1"/>
    <dgm:cxn modelId="{EBE5FEF7-6850-4963-880D-F00B0AA02F24}" type="presParOf" srcId="{15209A53-B074-4D0A-8B74-B0186BA504EC}" destId="{FBE3A825-588D-4B60-B475-48F568AC0A73}" srcOrd="0" destOrd="0" presId="urn:microsoft.com/office/officeart/2005/8/layout/orgChart1"/>
    <dgm:cxn modelId="{F25D7419-5886-4D07-A7F2-3DA4222BEA13}" type="presParOf" srcId="{FBE3A825-588D-4B60-B475-48F568AC0A73}" destId="{06216F49-CA16-41DB-A1C3-C6416C58E8BE}" srcOrd="0" destOrd="0" presId="urn:microsoft.com/office/officeart/2005/8/layout/orgChart1"/>
    <dgm:cxn modelId="{DD153645-FC78-4DB3-81C4-2FCDAC9FD998}" type="presParOf" srcId="{FBE3A825-588D-4B60-B475-48F568AC0A73}" destId="{C8743F9B-E5EB-4493-A214-EF017FC0E3F7}" srcOrd="1" destOrd="0" presId="urn:microsoft.com/office/officeart/2005/8/layout/orgChart1"/>
    <dgm:cxn modelId="{EC4524C0-A53F-4D46-BFF3-C47A2105D232}" type="presParOf" srcId="{15209A53-B074-4D0A-8B74-B0186BA504EC}" destId="{16AB08FF-2728-41AD-B51B-542D1BD1BD28}" srcOrd="1" destOrd="0" presId="urn:microsoft.com/office/officeart/2005/8/layout/orgChart1"/>
    <dgm:cxn modelId="{91F67E34-5882-471D-844F-4EEBE804B567}" type="presParOf" srcId="{15209A53-B074-4D0A-8B74-B0186BA504EC}" destId="{C0229F34-6ECC-4E43-A556-34752CB912B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3B9E7-F81D-450E-90BE-2824FC3B26FA}">
      <dsp:nvSpPr>
        <dsp:cNvPr id="0" name=""/>
        <dsp:cNvSpPr/>
      </dsp:nvSpPr>
      <dsp:spPr>
        <a:xfrm>
          <a:off x="6805359" y="2735209"/>
          <a:ext cx="338881" cy="1039237"/>
        </a:xfrm>
        <a:custGeom>
          <a:avLst/>
          <a:gdLst/>
          <a:ahLst/>
          <a:cxnLst/>
          <a:rect l="0" t="0" r="0" b="0"/>
          <a:pathLst>
            <a:path>
              <a:moveTo>
                <a:pt x="0" y="0"/>
              </a:moveTo>
              <a:lnTo>
                <a:pt x="0" y="1039237"/>
              </a:lnTo>
              <a:lnTo>
                <a:pt x="338881" y="103923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00D77E-ABE6-4554-AD54-DA4ED30AD95C}">
      <dsp:nvSpPr>
        <dsp:cNvPr id="0" name=""/>
        <dsp:cNvSpPr/>
      </dsp:nvSpPr>
      <dsp:spPr>
        <a:xfrm>
          <a:off x="4975398" y="1131170"/>
          <a:ext cx="2733645" cy="474434"/>
        </a:xfrm>
        <a:custGeom>
          <a:avLst/>
          <a:gdLst/>
          <a:ahLst/>
          <a:cxnLst/>
          <a:rect l="0" t="0" r="0" b="0"/>
          <a:pathLst>
            <a:path>
              <a:moveTo>
                <a:pt x="0" y="0"/>
              </a:moveTo>
              <a:lnTo>
                <a:pt x="0" y="237217"/>
              </a:lnTo>
              <a:lnTo>
                <a:pt x="2733645" y="237217"/>
              </a:lnTo>
              <a:lnTo>
                <a:pt x="2733645" y="47443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886FCC-EB68-4475-B5D4-AC59811BC987}">
      <dsp:nvSpPr>
        <dsp:cNvPr id="0" name=""/>
        <dsp:cNvSpPr/>
      </dsp:nvSpPr>
      <dsp:spPr>
        <a:xfrm>
          <a:off x="4071714" y="2735209"/>
          <a:ext cx="338881" cy="1225791"/>
        </a:xfrm>
        <a:custGeom>
          <a:avLst/>
          <a:gdLst/>
          <a:ahLst/>
          <a:cxnLst/>
          <a:rect l="0" t="0" r="0" b="0"/>
          <a:pathLst>
            <a:path>
              <a:moveTo>
                <a:pt x="0" y="0"/>
              </a:moveTo>
              <a:lnTo>
                <a:pt x="0" y="1225791"/>
              </a:lnTo>
              <a:lnTo>
                <a:pt x="338881" y="1225791"/>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1B2834-1C89-4309-BAF3-716A0C5EDBE9}">
      <dsp:nvSpPr>
        <dsp:cNvPr id="0" name=""/>
        <dsp:cNvSpPr/>
      </dsp:nvSpPr>
      <dsp:spPr>
        <a:xfrm>
          <a:off x="4929678" y="1131170"/>
          <a:ext cx="91440" cy="474434"/>
        </a:xfrm>
        <a:custGeom>
          <a:avLst/>
          <a:gdLst/>
          <a:ahLst/>
          <a:cxnLst/>
          <a:rect l="0" t="0" r="0" b="0"/>
          <a:pathLst>
            <a:path>
              <a:moveTo>
                <a:pt x="45720" y="0"/>
              </a:moveTo>
              <a:lnTo>
                <a:pt x="45720" y="47443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5C99FF-594C-45DE-8F4A-55A8B6ACF876}">
      <dsp:nvSpPr>
        <dsp:cNvPr id="0" name=""/>
        <dsp:cNvSpPr/>
      </dsp:nvSpPr>
      <dsp:spPr>
        <a:xfrm>
          <a:off x="1338069" y="2735209"/>
          <a:ext cx="338881" cy="1039237"/>
        </a:xfrm>
        <a:custGeom>
          <a:avLst/>
          <a:gdLst/>
          <a:ahLst/>
          <a:cxnLst/>
          <a:rect l="0" t="0" r="0" b="0"/>
          <a:pathLst>
            <a:path>
              <a:moveTo>
                <a:pt x="0" y="0"/>
              </a:moveTo>
              <a:lnTo>
                <a:pt x="0" y="1039237"/>
              </a:lnTo>
              <a:lnTo>
                <a:pt x="338881" y="103923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626B4F-2B08-4BA1-8BBE-C7F1639BAB43}">
      <dsp:nvSpPr>
        <dsp:cNvPr id="0" name=""/>
        <dsp:cNvSpPr/>
      </dsp:nvSpPr>
      <dsp:spPr>
        <a:xfrm>
          <a:off x="2241753" y="1131170"/>
          <a:ext cx="2733645" cy="474434"/>
        </a:xfrm>
        <a:custGeom>
          <a:avLst/>
          <a:gdLst/>
          <a:ahLst/>
          <a:cxnLst/>
          <a:rect l="0" t="0" r="0" b="0"/>
          <a:pathLst>
            <a:path>
              <a:moveTo>
                <a:pt x="2733645" y="0"/>
              </a:moveTo>
              <a:lnTo>
                <a:pt x="2733645" y="237217"/>
              </a:lnTo>
              <a:lnTo>
                <a:pt x="0" y="237217"/>
              </a:lnTo>
              <a:lnTo>
                <a:pt x="0" y="47443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5C0C30-9778-4A6E-9327-938971842176}">
      <dsp:nvSpPr>
        <dsp:cNvPr id="0" name=""/>
        <dsp:cNvSpPr/>
      </dsp:nvSpPr>
      <dsp:spPr>
        <a:xfrm>
          <a:off x="3845793" y="1564"/>
          <a:ext cx="2259210" cy="112960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Direttore Generale</a:t>
          </a:r>
          <a:endParaRPr lang="it-IT" sz="1800" kern="1200" dirty="0"/>
        </a:p>
      </dsp:txBody>
      <dsp:txXfrm>
        <a:off x="3845793" y="1564"/>
        <a:ext cx="2259210" cy="1129605"/>
      </dsp:txXfrm>
    </dsp:sp>
    <dsp:sp modelId="{519C0895-5B03-401B-BFBA-140799216B13}">
      <dsp:nvSpPr>
        <dsp:cNvPr id="0" name=""/>
        <dsp:cNvSpPr/>
      </dsp:nvSpPr>
      <dsp:spPr>
        <a:xfrm>
          <a:off x="1112147" y="1605604"/>
          <a:ext cx="2259210" cy="112960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Direttore UOC ….</a:t>
          </a:r>
          <a:endParaRPr lang="it-IT" sz="1800" kern="1200" dirty="0"/>
        </a:p>
      </dsp:txBody>
      <dsp:txXfrm>
        <a:off x="1112147" y="1605604"/>
        <a:ext cx="2259210" cy="1129605"/>
      </dsp:txXfrm>
    </dsp:sp>
    <dsp:sp modelId="{D489D42E-4540-4377-B0E3-ADFDFC530D58}">
      <dsp:nvSpPr>
        <dsp:cNvPr id="0" name=""/>
        <dsp:cNvSpPr/>
      </dsp:nvSpPr>
      <dsp:spPr>
        <a:xfrm>
          <a:off x="1676950" y="3209644"/>
          <a:ext cx="2259210" cy="112960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it-IT" sz="1800" kern="1200" dirty="0"/>
        </a:p>
      </dsp:txBody>
      <dsp:txXfrm>
        <a:off x="1676950" y="3209644"/>
        <a:ext cx="2259210" cy="1129605"/>
      </dsp:txXfrm>
    </dsp:sp>
    <dsp:sp modelId="{58DD6BA2-C0D3-416D-BEC5-F98191DF74DE}">
      <dsp:nvSpPr>
        <dsp:cNvPr id="0" name=""/>
        <dsp:cNvSpPr/>
      </dsp:nvSpPr>
      <dsp:spPr>
        <a:xfrm>
          <a:off x="3845793" y="1605604"/>
          <a:ext cx="2259210" cy="112960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Direttore UOC Malattie Infettive</a:t>
          </a:r>
          <a:endParaRPr lang="it-IT" sz="1800" kern="1200" dirty="0"/>
        </a:p>
      </dsp:txBody>
      <dsp:txXfrm>
        <a:off x="3845793" y="1605604"/>
        <a:ext cx="2259210" cy="1129605"/>
      </dsp:txXfrm>
    </dsp:sp>
    <dsp:sp modelId="{9022BC0A-AFF5-4C7F-9570-2C32E8C23066}">
      <dsp:nvSpPr>
        <dsp:cNvPr id="0" name=""/>
        <dsp:cNvSpPr/>
      </dsp:nvSpPr>
      <dsp:spPr>
        <a:xfrm>
          <a:off x="4410595" y="3209644"/>
          <a:ext cx="2259210" cy="150271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Personale Area Dirigenziale e Area Comparto in servizio presso la UOC MAL. INF.</a:t>
          </a:r>
          <a:endParaRPr lang="it-IT" sz="1800" kern="1200" dirty="0"/>
        </a:p>
      </dsp:txBody>
      <dsp:txXfrm>
        <a:off x="4410595" y="3209644"/>
        <a:ext cx="2259210" cy="1502714"/>
      </dsp:txXfrm>
    </dsp:sp>
    <dsp:sp modelId="{5DDB5A3F-6558-4B20-BA09-2E927866857F}">
      <dsp:nvSpPr>
        <dsp:cNvPr id="0" name=""/>
        <dsp:cNvSpPr/>
      </dsp:nvSpPr>
      <dsp:spPr>
        <a:xfrm>
          <a:off x="6579438" y="1605604"/>
          <a:ext cx="2259210" cy="112960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Direttore UOC Pediatria</a:t>
          </a:r>
          <a:endParaRPr lang="it-IT" sz="1800" kern="1200" dirty="0"/>
        </a:p>
      </dsp:txBody>
      <dsp:txXfrm>
        <a:off x="6579438" y="1605604"/>
        <a:ext cx="2259210" cy="1129605"/>
      </dsp:txXfrm>
    </dsp:sp>
    <dsp:sp modelId="{48CF11A6-4104-46C8-AA8C-EF4920062D19}">
      <dsp:nvSpPr>
        <dsp:cNvPr id="0" name=""/>
        <dsp:cNvSpPr/>
      </dsp:nvSpPr>
      <dsp:spPr>
        <a:xfrm>
          <a:off x="7144241" y="3209644"/>
          <a:ext cx="2259210" cy="112960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Personale Area Dirigenziale e Area comparto in servizio presso la UOC Pediatria</a:t>
          </a:r>
          <a:endParaRPr lang="it-IT" sz="1800" kern="1200" dirty="0"/>
        </a:p>
      </dsp:txBody>
      <dsp:txXfrm>
        <a:off x="7144241" y="3209644"/>
        <a:ext cx="2259210" cy="1129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67359-772F-4F0F-BEE0-9D92F7BA9C30}">
      <dsp:nvSpPr>
        <dsp:cNvPr id="0" name=""/>
        <dsp:cNvSpPr/>
      </dsp:nvSpPr>
      <dsp:spPr>
        <a:xfrm>
          <a:off x="4449960" y="1119792"/>
          <a:ext cx="112549" cy="529483"/>
        </a:xfrm>
        <a:custGeom>
          <a:avLst/>
          <a:gdLst/>
          <a:ahLst/>
          <a:cxnLst/>
          <a:rect l="0" t="0" r="0" b="0"/>
          <a:pathLst>
            <a:path>
              <a:moveTo>
                <a:pt x="112549" y="0"/>
              </a:moveTo>
              <a:lnTo>
                <a:pt x="112549" y="529483"/>
              </a:lnTo>
              <a:lnTo>
                <a:pt x="0" y="52948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E7300D-40D7-46E0-BF9A-05CACF126623}">
      <dsp:nvSpPr>
        <dsp:cNvPr id="0" name=""/>
        <dsp:cNvSpPr/>
      </dsp:nvSpPr>
      <dsp:spPr>
        <a:xfrm>
          <a:off x="6870020" y="2754284"/>
          <a:ext cx="172657" cy="1346728"/>
        </a:xfrm>
        <a:custGeom>
          <a:avLst/>
          <a:gdLst/>
          <a:ahLst/>
          <a:cxnLst/>
          <a:rect l="0" t="0" r="0" b="0"/>
          <a:pathLst>
            <a:path>
              <a:moveTo>
                <a:pt x="0" y="0"/>
              </a:moveTo>
              <a:lnTo>
                <a:pt x="0" y="1346728"/>
              </a:lnTo>
              <a:lnTo>
                <a:pt x="172657" y="134672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8ED32D-52BD-49C7-BCB5-3C7872BED9BC}">
      <dsp:nvSpPr>
        <dsp:cNvPr id="0" name=""/>
        <dsp:cNvSpPr/>
      </dsp:nvSpPr>
      <dsp:spPr>
        <a:xfrm>
          <a:off x="6870020" y="2754284"/>
          <a:ext cx="172657" cy="529483"/>
        </a:xfrm>
        <a:custGeom>
          <a:avLst/>
          <a:gdLst/>
          <a:ahLst/>
          <a:cxnLst/>
          <a:rect l="0" t="0" r="0" b="0"/>
          <a:pathLst>
            <a:path>
              <a:moveTo>
                <a:pt x="0" y="0"/>
              </a:moveTo>
              <a:lnTo>
                <a:pt x="0" y="529483"/>
              </a:lnTo>
              <a:lnTo>
                <a:pt x="172657" y="529483"/>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B21849-5C0D-4C4A-B2D7-8946D112E0CA}">
      <dsp:nvSpPr>
        <dsp:cNvPr id="0" name=""/>
        <dsp:cNvSpPr/>
      </dsp:nvSpPr>
      <dsp:spPr>
        <a:xfrm>
          <a:off x="4562510" y="1119792"/>
          <a:ext cx="2767930" cy="1058966"/>
        </a:xfrm>
        <a:custGeom>
          <a:avLst/>
          <a:gdLst/>
          <a:ahLst/>
          <a:cxnLst/>
          <a:rect l="0" t="0" r="0" b="0"/>
          <a:pathLst>
            <a:path>
              <a:moveTo>
                <a:pt x="0" y="0"/>
              </a:moveTo>
              <a:lnTo>
                <a:pt x="0" y="938105"/>
              </a:lnTo>
              <a:lnTo>
                <a:pt x="2767930" y="938105"/>
              </a:lnTo>
              <a:lnTo>
                <a:pt x="2767930" y="105896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430D23-5898-4D31-9B5D-23593557AC64}">
      <dsp:nvSpPr>
        <dsp:cNvPr id="0" name=""/>
        <dsp:cNvSpPr/>
      </dsp:nvSpPr>
      <dsp:spPr>
        <a:xfrm>
          <a:off x="5477249" y="2754284"/>
          <a:ext cx="172657" cy="1346728"/>
        </a:xfrm>
        <a:custGeom>
          <a:avLst/>
          <a:gdLst/>
          <a:ahLst/>
          <a:cxnLst/>
          <a:rect l="0" t="0" r="0" b="0"/>
          <a:pathLst>
            <a:path>
              <a:moveTo>
                <a:pt x="0" y="0"/>
              </a:moveTo>
              <a:lnTo>
                <a:pt x="0" y="1346728"/>
              </a:lnTo>
              <a:lnTo>
                <a:pt x="172657" y="134672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5F975A-EB99-4F65-A78D-9B9A05771C4D}">
      <dsp:nvSpPr>
        <dsp:cNvPr id="0" name=""/>
        <dsp:cNvSpPr/>
      </dsp:nvSpPr>
      <dsp:spPr>
        <a:xfrm>
          <a:off x="5477249" y="2754284"/>
          <a:ext cx="172657" cy="529483"/>
        </a:xfrm>
        <a:custGeom>
          <a:avLst/>
          <a:gdLst/>
          <a:ahLst/>
          <a:cxnLst/>
          <a:rect l="0" t="0" r="0" b="0"/>
          <a:pathLst>
            <a:path>
              <a:moveTo>
                <a:pt x="0" y="0"/>
              </a:moveTo>
              <a:lnTo>
                <a:pt x="0" y="529483"/>
              </a:lnTo>
              <a:lnTo>
                <a:pt x="172657" y="529483"/>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A76E30-D767-4E4A-A1D5-F549B3C79307}">
      <dsp:nvSpPr>
        <dsp:cNvPr id="0" name=""/>
        <dsp:cNvSpPr/>
      </dsp:nvSpPr>
      <dsp:spPr>
        <a:xfrm>
          <a:off x="4562510" y="1119792"/>
          <a:ext cx="1375159" cy="1058966"/>
        </a:xfrm>
        <a:custGeom>
          <a:avLst/>
          <a:gdLst/>
          <a:ahLst/>
          <a:cxnLst/>
          <a:rect l="0" t="0" r="0" b="0"/>
          <a:pathLst>
            <a:path>
              <a:moveTo>
                <a:pt x="0" y="0"/>
              </a:moveTo>
              <a:lnTo>
                <a:pt x="0" y="938105"/>
              </a:lnTo>
              <a:lnTo>
                <a:pt x="1375159" y="938105"/>
              </a:lnTo>
              <a:lnTo>
                <a:pt x="1375159" y="105896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B6CC96-CF35-4CFF-A1B3-0EFB91E94A25}">
      <dsp:nvSpPr>
        <dsp:cNvPr id="0" name=""/>
        <dsp:cNvSpPr/>
      </dsp:nvSpPr>
      <dsp:spPr>
        <a:xfrm>
          <a:off x="4084478" y="2754284"/>
          <a:ext cx="172657" cy="1346728"/>
        </a:xfrm>
        <a:custGeom>
          <a:avLst/>
          <a:gdLst/>
          <a:ahLst/>
          <a:cxnLst/>
          <a:rect l="0" t="0" r="0" b="0"/>
          <a:pathLst>
            <a:path>
              <a:moveTo>
                <a:pt x="0" y="0"/>
              </a:moveTo>
              <a:lnTo>
                <a:pt x="0" y="1346728"/>
              </a:lnTo>
              <a:lnTo>
                <a:pt x="172657" y="134672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CF2B9F-A157-48EC-A79D-F97A6D9E810D}">
      <dsp:nvSpPr>
        <dsp:cNvPr id="0" name=""/>
        <dsp:cNvSpPr/>
      </dsp:nvSpPr>
      <dsp:spPr>
        <a:xfrm>
          <a:off x="4084478" y="2754284"/>
          <a:ext cx="179448" cy="579726"/>
        </a:xfrm>
        <a:custGeom>
          <a:avLst/>
          <a:gdLst/>
          <a:ahLst/>
          <a:cxnLst/>
          <a:rect l="0" t="0" r="0" b="0"/>
          <a:pathLst>
            <a:path>
              <a:moveTo>
                <a:pt x="0" y="0"/>
              </a:moveTo>
              <a:lnTo>
                <a:pt x="0" y="579726"/>
              </a:lnTo>
              <a:lnTo>
                <a:pt x="179448" y="57972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798908-83B5-4715-8187-54AD4BEE263E}">
      <dsp:nvSpPr>
        <dsp:cNvPr id="0" name=""/>
        <dsp:cNvSpPr/>
      </dsp:nvSpPr>
      <dsp:spPr>
        <a:xfrm>
          <a:off x="4499179" y="1119792"/>
          <a:ext cx="91440" cy="1058966"/>
        </a:xfrm>
        <a:custGeom>
          <a:avLst/>
          <a:gdLst/>
          <a:ahLst/>
          <a:cxnLst/>
          <a:rect l="0" t="0" r="0" b="0"/>
          <a:pathLst>
            <a:path>
              <a:moveTo>
                <a:pt x="63331" y="0"/>
              </a:moveTo>
              <a:lnTo>
                <a:pt x="63331" y="938105"/>
              </a:lnTo>
              <a:lnTo>
                <a:pt x="45720" y="938105"/>
              </a:lnTo>
              <a:lnTo>
                <a:pt x="45720" y="105896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C7C9A8-C38A-4899-93D0-7419328A39C0}">
      <dsp:nvSpPr>
        <dsp:cNvPr id="0" name=""/>
        <dsp:cNvSpPr/>
      </dsp:nvSpPr>
      <dsp:spPr>
        <a:xfrm>
          <a:off x="1484873" y="3007043"/>
          <a:ext cx="382107" cy="1464783"/>
        </a:xfrm>
        <a:custGeom>
          <a:avLst/>
          <a:gdLst/>
          <a:ahLst/>
          <a:cxnLst/>
          <a:rect l="0" t="0" r="0" b="0"/>
          <a:pathLst>
            <a:path>
              <a:moveTo>
                <a:pt x="0" y="0"/>
              </a:moveTo>
              <a:lnTo>
                <a:pt x="0" y="1464783"/>
              </a:lnTo>
              <a:lnTo>
                <a:pt x="382107" y="1464783"/>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E6E497-411C-42FB-9F59-7F87FB853A26}">
      <dsp:nvSpPr>
        <dsp:cNvPr id="0" name=""/>
        <dsp:cNvSpPr/>
      </dsp:nvSpPr>
      <dsp:spPr>
        <a:xfrm>
          <a:off x="1484873" y="3007043"/>
          <a:ext cx="388760" cy="514761"/>
        </a:xfrm>
        <a:custGeom>
          <a:avLst/>
          <a:gdLst/>
          <a:ahLst/>
          <a:cxnLst/>
          <a:rect l="0" t="0" r="0" b="0"/>
          <a:pathLst>
            <a:path>
              <a:moveTo>
                <a:pt x="0" y="0"/>
              </a:moveTo>
              <a:lnTo>
                <a:pt x="0" y="514761"/>
              </a:lnTo>
              <a:lnTo>
                <a:pt x="388760" y="514761"/>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111F03-9C1F-45E4-B5AE-69DA3C360DF9}">
      <dsp:nvSpPr>
        <dsp:cNvPr id="0" name=""/>
        <dsp:cNvSpPr/>
      </dsp:nvSpPr>
      <dsp:spPr>
        <a:xfrm>
          <a:off x="2481664" y="1119792"/>
          <a:ext cx="2080845" cy="1058966"/>
        </a:xfrm>
        <a:custGeom>
          <a:avLst/>
          <a:gdLst/>
          <a:ahLst/>
          <a:cxnLst/>
          <a:rect l="0" t="0" r="0" b="0"/>
          <a:pathLst>
            <a:path>
              <a:moveTo>
                <a:pt x="2080845" y="0"/>
              </a:moveTo>
              <a:lnTo>
                <a:pt x="2080845" y="938105"/>
              </a:lnTo>
              <a:lnTo>
                <a:pt x="0" y="938105"/>
              </a:lnTo>
              <a:lnTo>
                <a:pt x="0" y="105896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6E7D66-00AA-47FA-875E-1EFF55B57C68}">
      <dsp:nvSpPr>
        <dsp:cNvPr id="0" name=""/>
        <dsp:cNvSpPr/>
      </dsp:nvSpPr>
      <dsp:spPr>
        <a:xfrm>
          <a:off x="3153492" y="1927"/>
          <a:ext cx="2818035" cy="111786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t>Direttore Generale</a:t>
          </a:r>
        </a:p>
        <a:p>
          <a:pPr lvl="0" algn="ctr" defTabSz="622300">
            <a:lnSpc>
              <a:spcPct val="90000"/>
            </a:lnSpc>
            <a:spcBef>
              <a:spcPct val="0"/>
            </a:spcBef>
            <a:spcAft>
              <a:spcPct val="35000"/>
            </a:spcAft>
          </a:pPr>
          <a:r>
            <a:rPr lang="it-IT" sz="1400" kern="1200" dirty="0" smtClean="0"/>
            <a:t>Titolare</a:t>
          </a:r>
          <a:endParaRPr lang="it-IT" sz="1400" kern="1200" dirty="0"/>
        </a:p>
      </dsp:txBody>
      <dsp:txXfrm>
        <a:off x="3153492" y="1927"/>
        <a:ext cx="2818035" cy="1117865"/>
      </dsp:txXfrm>
    </dsp:sp>
    <dsp:sp modelId="{6DD22978-8FE2-4BA3-BFA2-F34E3BAB5A8E}">
      <dsp:nvSpPr>
        <dsp:cNvPr id="0" name=""/>
        <dsp:cNvSpPr/>
      </dsp:nvSpPr>
      <dsp:spPr>
        <a:xfrm>
          <a:off x="1235675" y="2178758"/>
          <a:ext cx="2491977" cy="82828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solidFill>
                <a:schemeClr val="tx1"/>
              </a:solidFill>
            </a:rPr>
            <a:t>Direttore UOC MALATTIE INFETTIVE</a:t>
          </a:r>
        </a:p>
        <a:p>
          <a:pPr lvl="0" algn="ctr" defTabSz="800100">
            <a:lnSpc>
              <a:spcPct val="90000"/>
            </a:lnSpc>
            <a:spcBef>
              <a:spcPct val="0"/>
            </a:spcBef>
            <a:spcAft>
              <a:spcPct val="35000"/>
            </a:spcAft>
          </a:pPr>
          <a:r>
            <a:rPr lang="it-IT" sz="1800" kern="1200" dirty="0" smtClean="0">
              <a:solidFill>
                <a:schemeClr val="tx1"/>
              </a:solidFill>
            </a:rPr>
            <a:t>SATD</a:t>
          </a:r>
          <a:endParaRPr lang="it-IT" sz="1800" kern="1200" dirty="0">
            <a:solidFill>
              <a:schemeClr val="tx1"/>
            </a:solidFill>
          </a:endParaRPr>
        </a:p>
      </dsp:txBody>
      <dsp:txXfrm>
        <a:off x="1235675" y="2178758"/>
        <a:ext cx="2491977" cy="828284"/>
      </dsp:txXfrm>
    </dsp:sp>
    <dsp:sp modelId="{868C03FD-89F8-4112-B495-D79E03870AA3}">
      <dsp:nvSpPr>
        <dsp:cNvPr id="0" name=""/>
        <dsp:cNvSpPr/>
      </dsp:nvSpPr>
      <dsp:spPr>
        <a:xfrm>
          <a:off x="1873633" y="3234041"/>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Referente Privacy</a:t>
          </a:r>
          <a:endParaRPr lang="it-IT" sz="1400" b="1" kern="1200" dirty="0">
            <a:solidFill>
              <a:schemeClr val="tx1"/>
            </a:solidFill>
          </a:endParaRPr>
        </a:p>
      </dsp:txBody>
      <dsp:txXfrm>
        <a:off x="1873633" y="3234041"/>
        <a:ext cx="1151050" cy="575525"/>
      </dsp:txXfrm>
    </dsp:sp>
    <dsp:sp modelId="{46F786F0-2EEA-466F-9CD9-0FBC8A3269D9}">
      <dsp:nvSpPr>
        <dsp:cNvPr id="0" name=""/>
        <dsp:cNvSpPr/>
      </dsp:nvSpPr>
      <dsp:spPr>
        <a:xfrm>
          <a:off x="1866980" y="4066009"/>
          <a:ext cx="2141805" cy="81163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Personale AREA DIRIGENZIALE/COMPARTO</a:t>
          </a:r>
        </a:p>
        <a:p>
          <a:pPr lvl="0" algn="ctr" defTabSz="622300">
            <a:lnSpc>
              <a:spcPct val="90000"/>
            </a:lnSpc>
            <a:spcBef>
              <a:spcPct val="0"/>
            </a:spcBef>
            <a:spcAft>
              <a:spcPct val="35000"/>
            </a:spcAft>
          </a:pPr>
          <a:r>
            <a:rPr lang="it-IT" sz="1400" b="1" kern="1200" dirty="0" smtClean="0">
              <a:solidFill>
                <a:schemeClr val="tx1"/>
              </a:solidFill>
            </a:rPr>
            <a:t>SAT</a:t>
          </a:r>
        </a:p>
      </dsp:txBody>
      <dsp:txXfrm>
        <a:off x="1866980" y="4066009"/>
        <a:ext cx="2141805" cy="811634"/>
      </dsp:txXfrm>
    </dsp:sp>
    <dsp:sp modelId="{749A1B10-D7E5-4EC6-9B05-2B37C98406B3}">
      <dsp:nvSpPr>
        <dsp:cNvPr id="0" name=""/>
        <dsp:cNvSpPr/>
      </dsp:nvSpPr>
      <dsp:spPr>
        <a:xfrm>
          <a:off x="3969373" y="2178758"/>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it-IT" sz="800" kern="1200" dirty="0" smtClean="0"/>
            <a:t>Direttore/Dirigente Responsabile UOC/UOSD</a:t>
          </a:r>
        </a:p>
        <a:p>
          <a:pPr lvl="0" algn="ctr" defTabSz="355600">
            <a:lnSpc>
              <a:spcPct val="90000"/>
            </a:lnSpc>
            <a:spcBef>
              <a:spcPct val="0"/>
            </a:spcBef>
            <a:spcAft>
              <a:spcPct val="35000"/>
            </a:spcAft>
          </a:pPr>
          <a:r>
            <a:rPr lang="it-IT" sz="800" kern="1200" dirty="0" smtClean="0"/>
            <a:t>SATD</a:t>
          </a:r>
        </a:p>
      </dsp:txBody>
      <dsp:txXfrm>
        <a:off x="3969373" y="2178758"/>
        <a:ext cx="1151050" cy="575525"/>
      </dsp:txXfrm>
    </dsp:sp>
    <dsp:sp modelId="{28160F23-74B6-4BE7-86AC-44F19AF0D308}">
      <dsp:nvSpPr>
        <dsp:cNvPr id="0" name=""/>
        <dsp:cNvSpPr/>
      </dsp:nvSpPr>
      <dsp:spPr>
        <a:xfrm>
          <a:off x="4263927" y="3046248"/>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it-IT" sz="800" kern="1200" dirty="0" smtClean="0"/>
            <a:t>Referente Privacy</a:t>
          </a:r>
          <a:endParaRPr lang="it-IT" sz="800" kern="1200" dirty="0"/>
        </a:p>
      </dsp:txBody>
      <dsp:txXfrm>
        <a:off x="4263927" y="3046248"/>
        <a:ext cx="1151050" cy="575525"/>
      </dsp:txXfrm>
    </dsp:sp>
    <dsp:sp modelId="{408260F2-31C6-4E9F-9031-10269F384DAB}">
      <dsp:nvSpPr>
        <dsp:cNvPr id="0" name=""/>
        <dsp:cNvSpPr/>
      </dsp:nvSpPr>
      <dsp:spPr>
        <a:xfrm>
          <a:off x="4257136" y="3813250"/>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it-IT" sz="800" kern="1200" dirty="0" smtClean="0"/>
            <a:t>Personale AREA DIRIGENZIALE/COMPARTO</a:t>
          </a:r>
        </a:p>
        <a:p>
          <a:pPr lvl="0" algn="ctr" defTabSz="355600">
            <a:lnSpc>
              <a:spcPct val="90000"/>
            </a:lnSpc>
            <a:spcBef>
              <a:spcPct val="0"/>
            </a:spcBef>
            <a:spcAft>
              <a:spcPct val="35000"/>
            </a:spcAft>
          </a:pPr>
          <a:r>
            <a:rPr lang="it-IT" sz="800" kern="1200" dirty="0" smtClean="0"/>
            <a:t>SAT</a:t>
          </a:r>
        </a:p>
      </dsp:txBody>
      <dsp:txXfrm>
        <a:off x="4257136" y="3813250"/>
        <a:ext cx="1151050" cy="575525"/>
      </dsp:txXfrm>
    </dsp:sp>
    <dsp:sp modelId="{C25E8A50-1E9A-408C-9A80-445F900EBC53}">
      <dsp:nvSpPr>
        <dsp:cNvPr id="0" name=""/>
        <dsp:cNvSpPr/>
      </dsp:nvSpPr>
      <dsp:spPr>
        <a:xfrm>
          <a:off x="5362144" y="2178758"/>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it-IT" sz="800" kern="1200" dirty="0" smtClean="0"/>
            <a:t>Direttore/Dirigente Responsabile UOC/UOSD</a:t>
          </a:r>
        </a:p>
        <a:p>
          <a:pPr lvl="0" algn="ctr" defTabSz="355600">
            <a:lnSpc>
              <a:spcPct val="90000"/>
            </a:lnSpc>
            <a:spcBef>
              <a:spcPct val="0"/>
            </a:spcBef>
            <a:spcAft>
              <a:spcPct val="35000"/>
            </a:spcAft>
          </a:pPr>
          <a:r>
            <a:rPr lang="it-IT" sz="800" kern="1200" dirty="0" smtClean="0"/>
            <a:t>SATD</a:t>
          </a:r>
        </a:p>
      </dsp:txBody>
      <dsp:txXfrm>
        <a:off x="5362144" y="2178758"/>
        <a:ext cx="1151050" cy="575525"/>
      </dsp:txXfrm>
    </dsp:sp>
    <dsp:sp modelId="{5587B3E5-6520-4369-96B7-4602D925EB35}">
      <dsp:nvSpPr>
        <dsp:cNvPr id="0" name=""/>
        <dsp:cNvSpPr/>
      </dsp:nvSpPr>
      <dsp:spPr>
        <a:xfrm>
          <a:off x="5649907" y="2996004"/>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it-IT" sz="800" kern="1200" dirty="0" smtClean="0"/>
            <a:t>Referente Privacy</a:t>
          </a:r>
          <a:endParaRPr lang="it-IT" sz="800" kern="1200" dirty="0"/>
        </a:p>
      </dsp:txBody>
      <dsp:txXfrm>
        <a:off x="5649907" y="2996004"/>
        <a:ext cx="1151050" cy="575525"/>
      </dsp:txXfrm>
    </dsp:sp>
    <dsp:sp modelId="{762BCE1A-F961-4BF9-9B0E-176FD447AD91}">
      <dsp:nvSpPr>
        <dsp:cNvPr id="0" name=""/>
        <dsp:cNvSpPr/>
      </dsp:nvSpPr>
      <dsp:spPr>
        <a:xfrm>
          <a:off x="5649907" y="3813250"/>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it-IT" sz="800" kern="1200" dirty="0" smtClean="0"/>
            <a:t>Personale AREA DIRIGENZIALE/COMPARTO</a:t>
          </a:r>
        </a:p>
        <a:p>
          <a:pPr lvl="0" algn="ctr" defTabSz="355600">
            <a:lnSpc>
              <a:spcPct val="90000"/>
            </a:lnSpc>
            <a:spcBef>
              <a:spcPct val="0"/>
            </a:spcBef>
            <a:spcAft>
              <a:spcPct val="35000"/>
            </a:spcAft>
          </a:pPr>
          <a:r>
            <a:rPr lang="it-IT" sz="800" kern="1200" dirty="0" smtClean="0"/>
            <a:t>SAT</a:t>
          </a:r>
        </a:p>
      </dsp:txBody>
      <dsp:txXfrm>
        <a:off x="5649907" y="3813250"/>
        <a:ext cx="1151050" cy="575525"/>
      </dsp:txXfrm>
    </dsp:sp>
    <dsp:sp modelId="{1C706BF9-CFBD-41B0-B707-26B2A42068B9}">
      <dsp:nvSpPr>
        <dsp:cNvPr id="0" name=""/>
        <dsp:cNvSpPr/>
      </dsp:nvSpPr>
      <dsp:spPr>
        <a:xfrm>
          <a:off x="6754915" y="2178758"/>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it-IT" sz="800" kern="1200" dirty="0" smtClean="0"/>
            <a:t>Direttore/Dirigente Responsabile UOC/UOSD</a:t>
          </a:r>
        </a:p>
        <a:p>
          <a:pPr lvl="0" algn="ctr" defTabSz="355600">
            <a:lnSpc>
              <a:spcPct val="90000"/>
            </a:lnSpc>
            <a:spcBef>
              <a:spcPct val="0"/>
            </a:spcBef>
            <a:spcAft>
              <a:spcPct val="35000"/>
            </a:spcAft>
          </a:pPr>
          <a:r>
            <a:rPr lang="it-IT" sz="800" kern="1200" dirty="0" smtClean="0"/>
            <a:t>SAATD</a:t>
          </a:r>
        </a:p>
      </dsp:txBody>
      <dsp:txXfrm>
        <a:off x="6754915" y="2178758"/>
        <a:ext cx="1151050" cy="575525"/>
      </dsp:txXfrm>
    </dsp:sp>
    <dsp:sp modelId="{079EA618-651A-49CE-BCC1-F2D5171FE4B3}">
      <dsp:nvSpPr>
        <dsp:cNvPr id="0" name=""/>
        <dsp:cNvSpPr/>
      </dsp:nvSpPr>
      <dsp:spPr>
        <a:xfrm>
          <a:off x="7042678" y="2996004"/>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it-IT" sz="800" kern="1200" dirty="0" smtClean="0"/>
            <a:t>Referente Privacy</a:t>
          </a:r>
          <a:endParaRPr lang="it-IT" sz="800" kern="1200" dirty="0"/>
        </a:p>
      </dsp:txBody>
      <dsp:txXfrm>
        <a:off x="7042678" y="2996004"/>
        <a:ext cx="1151050" cy="575525"/>
      </dsp:txXfrm>
    </dsp:sp>
    <dsp:sp modelId="{B2646664-4AFE-40DE-BFA0-5A03BAB4B50B}">
      <dsp:nvSpPr>
        <dsp:cNvPr id="0" name=""/>
        <dsp:cNvSpPr/>
      </dsp:nvSpPr>
      <dsp:spPr>
        <a:xfrm>
          <a:off x="7042678" y="3813250"/>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it-IT" sz="800" kern="1200" dirty="0" smtClean="0"/>
            <a:t>Personale AREA DIRIGENZIALE/COMPARTO</a:t>
          </a:r>
        </a:p>
        <a:p>
          <a:pPr lvl="0" algn="ctr" defTabSz="355600">
            <a:lnSpc>
              <a:spcPct val="90000"/>
            </a:lnSpc>
            <a:spcBef>
              <a:spcPct val="0"/>
            </a:spcBef>
            <a:spcAft>
              <a:spcPct val="35000"/>
            </a:spcAft>
          </a:pPr>
          <a:r>
            <a:rPr lang="it-IT" sz="800" kern="1200" dirty="0" smtClean="0"/>
            <a:t>SAT</a:t>
          </a:r>
        </a:p>
      </dsp:txBody>
      <dsp:txXfrm>
        <a:off x="7042678" y="3813250"/>
        <a:ext cx="1151050" cy="575525"/>
      </dsp:txXfrm>
    </dsp:sp>
    <dsp:sp modelId="{7BDF7ABE-8641-4A13-B77A-480F938CB88A}">
      <dsp:nvSpPr>
        <dsp:cNvPr id="0" name=""/>
        <dsp:cNvSpPr/>
      </dsp:nvSpPr>
      <dsp:spPr>
        <a:xfrm>
          <a:off x="3167759" y="1373236"/>
          <a:ext cx="1282200" cy="55207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t>Ufficio Privacy / Protezione Dati</a:t>
          </a:r>
          <a:endParaRPr lang="it-IT" sz="1400" kern="1200" dirty="0"/>
        </a:p>
      </dsp:txBody>
      <dsp:txXfrm>
        <a:off x="3167759" y="1373236"/>
        <a:ext cx="1282200" cy="552078"/>
      </dsp:txXfrm>
    </dsp:sp>
    <dsp:sp modelId="{06216F49-CA16-41DB-A1C3-C6416C58E8BE}">
      <dsp:nvSpPr>
        <dsp:cNvPr id="0" name=""/>
        <dsp:cNvSpPr/>
      </dsp:nvSpPr>
      <dsp:spPr>
        <a:xfrm>
          <a:off x="6221559" y="1927"/>
          <a:ext cx="1151050" cy="57552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t>Responsabile Protezione Dati /DR.P.D./.P.O.</a:t>
          </a:r>
          <a:endParaRPr lang="it-IT" sz="1400" kern="1200" dirty="0"/>
        </a:p>
      </dsp:txBody>
      <dsp:txXfrm>
        <a:off x="6221559" y="1927"/>
        <a:ext cx="1151050" cy="57552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06/12/2021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369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06/12/2021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02877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06/12/2021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68537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06/12/2021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6003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809F2C2-521F-4EBB-A217-F1B2D3423DDC}" type="datetimeFigureOut">
              <a:rPr lang="it-IT" smtClean="0"/>
              <a:t>06/12/2021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64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809F2C2-521F-4EBB-A217-F1B2D3423DDC}" type="datetimeFigureOut">
              <a:rPr lang="it-IT" smtClean="0"/>
              <a:t>06/12/2021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51324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809F2C2-521F-4EBB-A217-F1B2D3423DDC}" type="datetimeFigureOut">
              <a:rPr lang="it-IT" smtClean="0"/>
              <a:t>06/12/2021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401115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809F2C2-521F-4EBB-A217-F1B2D3423DDC}" type="datetimeFigureOut">
              <a:rPr lang="it-IT" smtClean="0"/>
              <a:t>06/12/2021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72655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09F2C2-521F-4EBB-A217-F1B2D3423DDC}" type="datetimeFigureOut">
              <a:rPr lang="it-IT" smtClean="0"/>
              <a:t>06/12/2021</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25351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809F2C2-521F-4EBB-A217-F1B2D3423DDC}" type="datetimeFigureOut">
              <a:rPr lang="it-IT" smtClean="0"/>
              <a:t>06/12/2021</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36EC92-457B-4976-8CA6-F566DD07AE41}" type="slidenum">
              <a:rPr lang="it-IT" smtClean="0"/>
              <a:t>‹N›</a:t>
            </a:fld>
            <a:endParaRPr lang="it-IT"/>
          </a:p>
        </p:txBody>
      </p:sp>
    </p:spTree>
    <p:extLst>
      <p:ext uri="{BB962C8B-B14F-4D97-AF65-F5344CB8AC3E}">
        <p14:creationId xmlns:p14="http://schemas.microsoft.com/office/powerpoint/2010/main" val="2754752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809F2C2-521F-4EBB-A217-F1B2D3423DDC}" type="datetimeFigureOut">
              <a:rPr lang="it-IT" smtClean="0"/>
              <a:t>06/12/2021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83220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809F2C2-521F-4EBB-A217-F1B2D3423DDC}" type="datetimeFigureOut">
              <a:rPr lang="it-IT" smtClean="0"/>
              <a:t>06/12/2021</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E36EC92-457B-4976-8CA6-F566DD07AE41}"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3696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www.gazzettaufficiale.it/eli/id/2019/07/29/19A04879/sg" TargetMode="External"/><Relationship Id="rId2" Type="http://schemas.openxmlformats.org/officeDocument/2006/relationships/hyperlink" Target="https://www.ausl.pe.it/Sezione.jsp?idSezione=338" TargetMode="External"/><Relationship Id="rId1" Type="http://schemas.openxmlformats.org/officeDocument/2006/relationships/slideLayout" Target="../slideLayouts/slideLayout2.xml"/><Relationship Id="rId4" Type="http://schemas.openxmlformats.org/officeDocument/2006/relationships/hyperlink" Target="https://www.garanteprivacy.it/home/docweb/-/docweb-display/docweb/9124510#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ricercagiuridica.com/codici/indice.php?codice=Codice%20della%20Privacy&amp;search=realizzate" TargetMode="External"/><Relationship Id="rId3" Type="http://schemas.openxmlformats.org/officeDocument/2006/relationships/hyperlink" Target="https://www.ricercagiuridica.com/codici/indice.php?codice=Codice%20della%20Privacy&amp;search=programmi" TargetMode="External"/><Relationship Id="rId7" Type="http://schemas.openxmlformats.org/officeDocument/2006/relationships/hyperlink" Target="https://www.ricercagiuridica.com/codici/indice.php?codice=Codice%20della%20Privacy&amp;search=singoli" TargetMode="External"/><Relationship Id="rId2" Type="http://schemas.openxmlformats.org/officeDocument/2006/relationships/hyperlink" Target="https://www.ricercagiuridica.com/codici/indice.php?codice=Codice%20della%20Privacy&amp;search=sistemi" TargetMode="External"/><Relationship Id="rId1" Type="http://schemas.openxmlformats.org/officeDocument/2006/relationships/slideLayout" Target="../slideLayouts/slideLayout2.xml"/><Relationship Id="rId6" Type="http://schemas.openxmlformats.org/officeDocument/2006/relationships/hyperlink" Target="https://www.ricercagiuridica.com/codici/indice.php?codice=Codice%20della%20Privacy&amp;search=perseguite" TargetMode="External"/><Relationship Id="rId5" Type="http://schemas.openxmlformats.org/officeDocument/2006/relationships/hyperlink" Target="https://www.ricercagiuridica.com/codici/indice.php?codice=Codice%20della%20Privacy&amp;search=trattamento" TargetMode="External"/><Relationship Id="rId10" Type="http://schemas.openxmlformats.org/officeDocument/2006/relationships/hyperlink" Target="https://www.ricercagiuridica.com/codici/indice.php?codice=Codice%20della%20Privacy&amp;search=permettano" TargetMode="External"/><Relationship Id="rId4" Type="http://schemas.openxmlformats.org/officeDocument/2006/relationships/hyperlink" Target="https://www.ricercagiuridica.com/codici/indice.php?codice=Codice%20della%20Privacy&amp;search=personali" TargetMode="External"/><Relationship Id="rId9" Type="http://schemas.openxmlformats.org/officeDocument/2006/relationships/hyperlink" Target="https://www.ricercagiuridica.com/codici/indice.php?codice=Codice%20della%20Privacy&amp;search=opportun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garanteprivacy.it/garante/doc.jsp?ID=9544504"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garanteprivacy.it/garante/doc.jsp?ID=9440117" TargetMode="External"/><Relationship Id="rId2" Type="http://schemas.openxmlformats.org/officeDocument/2006/relationships/hyperlink" Target="https://www.garanteprivacy.it/garante/doc.jsp?ID=944009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ausl.pe.it/allegati/privacy/Procedura%20acquisiti.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garanteprivacy.it/regolamentoue" TargetMode="External"/><Relationship Id="rId2" Type="http://schemas.openxmlformats.org/officeDocument/2006/relationships/hyperlink" Target="https://www.garanteprivacy.it/home/diritti/cosa-e-il-diritto-alla-protezione-dei-dati-personali"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www.gazzettaufficiale.it/atto/serie_generale/caricaDettaglioAtto/originario?atto.dataPubblicazioneGazzetta=2018-09-04&amp;atto.codiceRedazionale=18G00129&amp;elenco30giorni=true" TargetMode="External"/><Relationship Id="rId2" Type="http://schemas.openxmlformats.org/officeDocument/2006/relationships/hyperlink" Target="https://www.garanteprivacy.it/codice" TargetMode="External"/><Relationship Id="rId1" Type="http://schemas.openxmlformats.org/officeDocument/2006/relationships/slideLayout" Target="../slideLayouts/slideLayout2.xml"/><Relationship Id="rId4" Type="http://schemas.openxmlformats.org/officeDocument/2006/relationships/hyperlink" Target="https://www.garanteprivacy.it/regolamentoue"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hyperlink" Target="https://www.garanteprivacy.it/regolamentoue"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www.garanteprivacy.it/garante/doc.jsp?ID=9107633" TargetMode="External"/><Relationship Id="rId2" Type="http://schemas.openxmlformats.org/officeDocument/2006/relationships/hyperlink" Target="https://www.garanteprivacy.it/regolamentoue" TargetMode="External"/><Relationship Id="rId1" Type="http://schemas.openxmlformats.org/officeDocument/2006/relationships/slideLayout" Target="../slideLayouts/slideLayout2.xml"/><Relationship Id="rId6" Type="http://schemas.openxmlformats.org/officeDocument/2006/relationships/hyperlink" Target="https://www.garanteprivacy.it/home/footer/contatti" TargetMode="External"/><Relationship Id="rId5" Type="http://schemas.openxmlformats.org/officeDocument/2006/relationships/hyperlink" Target="https://www.garanteprivacy.it/codice" TargetMode="External"/><Relationship Id="rId4" Type="http://schemas.openxmlformats.org/officeDocument/2006/relationships/hyperlink" Target="https://www.garanteprivacy.it/modulistica-e-servizi-online/reclamo"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asl.pe.it/Sezione.jsp?idSezione=338" TargetMode="Externa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www.ausl.pe.it/"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97527" y="1122362"/>
            <a:ext cx="9670473" cy="4272597"/>
          </a:xfrm>
        </p:spPr>
        <p:txBody>
          <a:bodyPr>
            <a:normAutofit/>
          </a:bodyPr>
          <a:lstStyle/>
          <a:p>
            <a:pPr algn="ctr"/>
            <a:r>
              <a:rPr lang="it-IT" sz="2800" dirty="0" smtClean="0"/>
              <a:t>Corso di Formazione in materia di trattamento dei dati personali </a:t>
            </a:r>
            <a:br>
              <a:rPr lang="it-IT" sz="2800" dirty="0" smtClean="0"/>
            </a:br>
            <a:r>
              <a:rPr lang="it-IT" sz="2800" dirty="0" smtClean="0"/>
              <a:t>per </a:t>
            </a:r>
            <a:br>
              <a:rPr lang="it-IT" sz="2800" dirty="0" smtClean="0"/>
            </a:br>
            <a:r>
              <a:rPr lang="it-IT" sz="2800" dirty="0" smtClean="0"/>
              <a:t>il </a:t>
            </a:r>
            <a:r>
              <a:rPr lang="it-IT" sz="2800" dirty="0" smtClean="0"/>
              <a:t>personale sanitario </a:t>
            </a:r>
            <a:r>
              <a:rPr lang="it-IT" sz="2800" dirty="0" smtClean="0"/>
              <a:t>e tecnico dell’Area comparto</a:t>
            </a:r>
            <a:r>
              <a:rPr lang="it-IT" sz="2800" dirty="0" smtClean="0"/>
              <a:t/>
            </a:r>
            <a:br>
              <a:rPr lang="it-IT" sz="2800" dirty="0" smtClean="0"/>
            </a:br>
            <a:r>
              <a:rPr lang="it-IT" sz="2800" dirty="0"/>
              <a:t/>
            </a:r>
            <a:br>
              <a:rPr lang="it-IT" sz="2800" dirty="0"/>
            </a:br>
            <a:r>
              <a:rPr lang="it-IT" sz="2800" dirty="0" smtClean="0"/>
              <a:t/>
            </a:r>
            <a:br>
              <a:rPr lang="it-IT" sz="2800" dirty="0" smtClean="0"/>
            </a:br>
            <a:r>
              <a:rPr lang="it-IT" sz="2800" dirty="0" smtClean="0"/>
              <a:t/>
            </a:r>
            <a:br>
              <a:rPr lang="it-IT" sz="2800" dirty="0" smtClean="0"/>
            </a:br>
            <a:r>
              <a:rPr lang="it-IT" sz="3600" dirty="0" smtClean="0"/>
              <a:t>«</a:t>
            </a:r>
            <a:r>
              <a:rPr lang="it-IT" sz="3600" dirty="0" smtClean="0">
                <a:solidFill>
                  <a:srgbClr val="FF0000"/>
                </a:solidFill>
              </a:rPr>
              <a:t>La </a:t>
            </a:r>
            <a:r>
              <a:rPr lang="it-IT" sz="3600" dirty="0">
                <a:solidFill>
                  <a:srgbClr val="FF0000"/>
                </a:solidFill>
              </a:rPr>
              <a:t>protezione dei dati personali </a:t>
            </a:r>
            <a:r>
              <a:rPr lang="it-IT" sz="3600" dirty="0" smtClean="0">
                <a:solidFill>
                  <a:srgbClr val="FF0000"/>
                </a:solidFill>
              </a:rPr>
              <a:t>in ambito sanitario</a:t>
            </a:r>
            <a:r>
              <a:rPr lang="it-IT" sz="3600" dirty="0" smtClean="0"/>
              <a:t>»</a:t>
            </a:r>
            <a:endParaRPr lang="it-IT" sz="3600" dirty="0"/>
          </a:p>
        </p:txBody>
      </p:sp>
      <p:sp>
        <p:nvSpPr>
          <p:cNvPr id="3" name="Sottotitolo 2"/>
          <p:cNvSpPr>
            <a:spLocks noGrp="1"/>
          </p:cNvSpPr>
          <p:nvPr>
            <p:ph type="subTitle" idx="1"/>
          </p:nvPr>
        </p:nvSpPr>
        <p:spPr>
          <a:xfrm>
            <a:off x="1524000" y="5710844"/>
            <a:ext cx="9144000" cy="714894"/>
          </a:xfrm>
        </p:spPr>
        <p:txBody>
          <a:bodyPr>
            <a:normAutofit fontScale="85000" lnSpcReduction="20000"/>
          </a:bodyPr>
          <a:lstStyle/>
          <a:p>
            <a:r>
              <a:rPr lang="it-IT" dirty="0" smtClean="0"/>
              <a:t>D.P.O. ASL Pescara</a:t>
            </a:r>
          </a:p>
          <a:p>
            <a:r>
              <a:rPr lang="it-IT" dirty="0" smtClean="0"/>
              <a:t>Dott. Giovanni Modesti</a:t>
            </a:r>
            <a:endParaRPr lang="it-IT" dirty="0"/>
          </a:p>
        </p:txBody>
      </p:sp>
    </p:spTree>
    <p:extLst>
      <p:ext uri="{BB962C8B-B14F-4D97-AF65-F5344CB8AC3E}">
        <p14:creationId xmlns:p14="http://schemas.microsoft.com/office/powerpoint/2010/main" val="2661786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865159"/>
          </a:xfrm>
        </p:spPr>
        <p:txBody>
          <a:bodyPr>
            <a:normAutofit fontScale="90000"/>
          </a:bodyPr>
          <a:lstStyle/>
          <a:p>
            <a:r>
              <a:rPr lang="it-IT" dirty="0" smtClean="0"/>
              <a:t/>
            </a:r>
            <a:br>
              <a:rPr lang="it-IT" dirty="0" smtClean="0"/>
            </a:br>
            <a:r>
              <a:rPr lang="it-IT" sz="3100" dirty="0" smtClean="0"/>
              <a:t>Definizioni - </a:t>
            </a:r>
            <a:r>
              <a:rPr lang="it-IT" sz="3100" b="1" dirty="0"/>
              <a:t>Responsabile Protezione Dati/RPD-D.P.O</a:t>
            </a:r>
            <a:r>
              <a:rPr lang="it-IT" sz="3100" dirty="0"/>
              <a:t>.</a:t>
            </a:r>
            <a:br>
              <a:rPr lang="it-IT" sz="3100" dirty="0"/>
            </a:br>
            <a:endParaRPr lang="it-IT" sz="3100" dirty="0"/>
          </a:p>
        </p:txBody>
      </p:sp>
      <p:sp>
        <p:nvSpPr>
          <p:cNvPr id="3" name="Segnaposto contenuto 2"/>
          <p:cNvSpPr>
            <a:spLocks noGrp="1"/>
          </p:cNvSpPr>
          <p:nvPr>
            <p:ph idx="1"/>
          </p:nvPr>
        </p:nvSpPr>
        <p:spPr>
          <a:xfrm>
            <a:off x="838200" y="1064029"/>
            <a:ext cx="10515600" cy="5112934"/>
          </a:xfrm>
        </p:spPr>
        <p:txBody>
          <a:bodyPr>
            <a:normAutofit/>
          </a:bodyPr>
          <a:lstStyle/>
          <a:p>
            <a:pPr marL="0" indent="0">
              <a:buNone/>
            </a:pPr>
            <a:r>
              <a:rPr lang="it-IT" i="1" dirty="0"/>
              <a:t>I</a:t>
            </a:r>
            <a:r>
              <a:rPr lang="it-IT" i="1" dirty="0" smtClean="0"/>
              <a:t>l </a:t>
            </a:r>
            <a:r>
              <a:rPr lang="it-IT" i="1" dirty="0"/>
              <a:t>Responsabile della protezione dei dati è incaricato almeno dei seguenti compiti: </a:t>
            </a:r>
            <a:endParaRPr lang="it-IT" i="1" dirty="0" smtClean="0"/>
          </a:p>
          <a:p>
            <a:pPr marL="0" indent="0">
              <a:buNone/>
            </a:pPr>
            <a:r>
              <a:rPr lang="it-IT" i="1" dirty="0" smtClean="0"/>
              <a:t>a) </a:t>
            </a:r>
            <a:r>
              <a:rPr lang="it-IT" b="1" i="1" dirty="0" smtClean="0"/>
              <a:t>informare </a:t>
            </a:r>
            <a:r>
              <a:rPr lang="it-IT" b="1" i="1" dirty="0"/>
              <a:t>e fornire consulenza </a:t>
            </a:r>
            <a:r>
              <a:rPr lang="it-IT" i="1" dirty="0"/>
              <a:t>al Titolare del trattamento </a:t>
            </a:r>
            <a:r>
              <a:rPr lang="it-IT" i="1" dirty="0" smtClean="0"/>
              <a:t>… nonché </a:t>
            </a:r>
            <a:r>
              <a:rPr lang="it-IT" b="1" i="1" dirty="0"/>
              <a:t>ai dipendenti che eseguono il trattamento</a:t>
            </a:r>
            <a:r>
              <a:rPr lang="it-IT" i="1" dirty="0"/>
              <a:t> in merito agli obblighi derivanti dal </a:t>
            </a:r>
            <a:r>
              <a:rPr lang="it-IT" i="1" dirty="0" smtClean="0"/>
              <a:t>GDPR nonché </a:t>
            </a:r>
            <a:r>
              <a:rPr lang="it-IT" i="1" dirty="0"/>
              <a:t>da altre disposizioni dell'Unione o degli Stati membri relative alla protezione dei dati; </a:t>
            </a:r>
            <a:endParaRPr lang="it-IT" i="1" dirty="0" smtClean="0"/>
          </a:p>
          <a:p>
            <a:pPr marL="0" indent="0">
              <a:buNone/>
            </a:pPr>
            <a:r>
              <a:rPr lang="it-IT" i="1" dirty="0" smtClean="0"/>
              <a:t>b) </a:t>
            </a:r>
            <a:r>
              <a:rPr lang="it-IT" b="1" i="1" dirty="0" smtClean="0"/>
              <a:t>sorvegliare </a:t>
            </a:r>
            <a:r>
              <a:rPr lang="it-IT" b="1" i="1" dirty="0"/>
              <a:t>l'osservanza del GDPR</a:t>
            </a:r>
            <a:r>
              <a:rPr lang="it-IT" i="1" dirty="0" smtClean="0"/>
              <a:t>, </a:t>
            </a:r>
            <a:r>
              <a:rPr lang="it-IT" i="1" dirty="0"/>
              <a:t>di altre disposizioni dell'Unione o degli Stati membri relative alla protezione dei dati nonché delle politiche del Titolare del trattamento </a:t>
            </a:r>
            <a:r>
              <a:rPr lang="it-IT" i="1" dirty="0" smtClean="0"/>
              <a:t>… </a:t>
            </a:r>
            <a:r>
              <a:rPr lang="it-IT" i="1" dirty="0"/>
              <a:t>in materia di protezione dei dati personali, compresi l'attribuzione delle Responsabilità, la sensibilizzazione e la </a:t>
            </a:r>
            <a:r>
              <a:rPr lang="it-IT" i="1" u="sng" dirty="0"/>
              <a:t>formazione del personale che partecipa ai trattamenti</a:t>
            </a:r>
            <a:r>
              <a:rPr lang="it-IT" i="1" dirty="0"/>
              <a:t> e alle connesse attività di controllo; </a:t>
            </a:r>
            <a:endParaRPr lang="it-IT" i="1" dirty="0" smtClean="0"/>
          </a:p>
          <a:p>
            <a:pPr marL="0" indent="0">
              <a:buNone/>
            </a:pPr>
            <a:r>
              <a:rPr lang="it-IT" i="1" dirty="0" smtClean="0"/>
              <a:t>c</a:t>
            </a:r>
            <a:r>
              <a:rPr lang="it-IT" b="1" i="1" dirty="0" smtClean="0"/>
              <a:t>) fornire</a:t>
            </a:r>
            <a:r>
              <a:rPr lang="it-IT" b="1" i="1" dirty="0"/>
              <a:t>, se richiesto, un parere in merito alla valutazione d'impatto </a:t>
            </a:r>
            <a:r>
              <a:rPr lang="it-IT" i="1" dirty="0"/>
              <a:t>sulla protezione dei dati e sorvegliarne lo svolgimento ai sensi dell'articolo 35; </a:t>
            </a:r>
            <a:endParaRPr lang="it-IT" i="1" dirty="0" smtClean="0"/>
          </a:p>
          <a:p>
            <a:pPr marL="0" indent="0">
              <a:buNone/>
            </a:pPr>
            <a:r>
              <a:rPr lang="it-IT" i="1" dirty="0" smtClean="0"/>
              <a:t>d) </a:t>
            </a:r>
            <a:r>
              <a:rPr lang="it-IT" b="1" i="1" dirty="0" smtClean="0"/>
              <a:t>cooperare </a:t>
            </a:r>
            <a:r>
              <a:rPr lang="it-IT" b="1" i="1" dirty="0"/>
              <a:t>con l'Autorità di controllo</a:t>
            </a:r>
            <a:r>
              <a:rPr lang="it-IT" i="1" dirty="0"/>
              <a:t>; </a:t>
            </a:r>
            <a:endParaRPr lang="it-IT" i="1" dirty="0" smtClean="0"/>
          </a:p>
          <a:p>
            <a:pPr marL="0" indent="0">
              <a:buNone/>
            </a:pPr>
            <a:r>
              <a:rPr lang="it-IT" i="1" dirty="0" smtClean="0"/>
              <a:t>e) </a:t>
            </a:r>
            <a:r>
              <a:rPr lang="it-IT" b="1" i="1" dirty="0" smtClean="0"/>
              <a:t>fungere </a:t>
            </a:r>
            <a:r>
              <a:rPr lang="it-IT" b="1" i="1" dirty="0"/>
              <a:t>da punto di contatto per l'Autorità di controllo per questioni connesse al trattamento</a:t>
            </a:r>
            <a:r>
              <a:rPr lang="it-IT" i="1" dirty="0"/>
              <a:t>, tra cui la consultazione preventiva di cui all'articolo 36, ed effettuare, se del caso, consultazioni relativamente a qualunque altra questione. </a:t>
            </a:r>
            <a:endParaRPr lang="it-IT" dirty="0"/>
          </a:p>
        </p:txBody>
      </p:sp>
    </p:spTree>
    <p:extLst>
      <p:ext uri="{BB962C8B-B14F-4D97-AF65-F5344CB8AC3E}">
        <p14:creationId xmlns:p14="http://schemas.microsoft.com/office/powerpoint/2010/main" val="134277931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Garante Privacy - Provvedimento recante le prescrizioni relative al trattamento di categorie particolari di dati, ai sensi dell’art. 21, comma 1</a:t>
            </a:r>
            <a:br>
              <a:rPr lang="it-IT" sz="2800" b="1" dirty="0"/>
            </a:br>
            <a:r>
              <a:rPr lang="es-ES" sz="2800" b="1" dirty="0"/>
              <a:t>del d.lgs. 10 agosto 2018, n. 101 [9124510]</a:t>
            </a:r>
            <a:endParaRPr lang="it-IT" sz="2800" dirty="0"/>
          </a:p>
        </p:txBody>
      </p:sp>
      <p:sp>
        <p:nvSpPr>
          <p:cNvPr id="3" name="Segnaposto contenuto 2"/>
          <p:cNvSpPr>
            <a:spLocks noGrp="1"/>
          </p:cNvSpPr>
          <p:nvPr>
            <p:ph idx="1"/>
          </p:nvPr>
        </p:nvSpPr>
        <p:spPr/>
        <p:txBody>
          <a:bodyPr>
            <a:normAutofit fontScale="70000" lnSpcReduction="20000"/>
          </a:bodyPr>
          <a:lstStyle/>
          <a:p>
            <a:r>
              <a:rPr lang="it-IT" i="1" dirty="0">
                <a:solidFill>
                  <a:srgbClr val="FF0000"/>
                </a:solidFill>
              </a:rPr>
              <a:t>Informazioni agli interessati</a:t>
            </a:r>
          </a:p>
          <a:p>
            <a:r>
              <a:rPr lang="it-IT" dirty="0"/>
              <a:t>Le informazioni da rendere agli interessati ai sensi degli artt. 13 e 14 Regolamento (UE) 2016/679 e anche ai sensi degli artt. 77 e</a:t>
            </a:r>
          </a:p>
          <a:p>
            <a:r>
              <a:rPr lang="it-IT" dirty="0"/>
              <a:t>78 del Codice per il medico di medicina generale e per il pediatra di libera scelta, evidenziano, altresì:</a:t>
            </a:r>
          </a:p>
          <a:p>
            <a:r>
              <a:rPr lang="it-IT" dirty="0"/>
              <a:t>a) i risultati conseguibili anche in relazione alle notizie inattese che possono essere conosciute per effetto del trattamento</a:t>
            </a:r>
          </a:p>
          <a:p>
            <a:r>
              <a:rPr lang="it-IT" dirty="0"/>
              <a:t>dei dati genetici;</a:t>
            </a:r>
          </a:p>
          <a:p>
            <a:r>
              <a:rPr lang="it-IT" dirty="0"/>
              <a:t>b) la facoltà o meno, per l’interessato, di limitare l’ambito di comunicazione dei dati genetici e il trasferimento dei campioni</a:t>
            </a:r>
          </a:p>
          <a:p>
            <a:r>
              <a:rPr lang="it-IT" dirty="0"/>
              <a:t>biologici, nonché l’eventuale utilizzo di tali dati per ulteriori scopi.</a:t>
            </a:r>
          </a:p>
          <a:p>
            <a:r>
              <a:rPr lang="it-IT" dirty="0"/>
              <a:t>Dopo il raggiungimento della maggiore età, le informazioni sul trattamento di dati personali sono fornite all’interessato anche ai fini</a:t>
            </a:r>
          </a:p>
          <a:p>
            <a:r>
              <a:rPr lang="it-IT" dirty="0"/>
              <a:t>dell’acquisizione di una nuova manifestazione del consenso (con. 38, 58, e artt. 5 e 8 Regolamento (UE) 2016/679 e artt. 82,</a:t>
            </a:r>
          </a:p>
          <a:p>
            <a:r>
              <a:rPr lang="it-IT" dirty="0"/>
              <a:t>comma 4, del Codice).</a:t>
            </a:r>
          </a:p>
        </p:txBody>
      </p:sp>
    </p:spTree>
    <p:extLst>
      <p:ext uri="{BB962C8B-B14F-4D97-AF65-F5344CB8AC3E}">
        <p14:creationId xmlns:p14="http://schemas.microsoft.com/office/powerpoint/2010/main" val="296676007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Garante Privacy - Provvedimento recante le prescrizioni relative al trattamento di categorie particolari di dati, ai sensi dell’art. 21, comma 1</a:t>
            </a:r>
            <a:br>
              <a:rPr lang="it-IT" sz="2800" b="1" dirty="0"/>
            </a:br>
            <a:r>
              <a:rPr lang="es-ES" sz="2800" b="1" dirty="0"/>
              <a:t>del d.lgs. 10 agosto 2018, n. 101 [9124510]</a:t>
            </a:r>
            <a:endParaRPr lang="it-IT" sz="2800" dirty="0"/>
          </a:p>
        </p:txBody>
      </p:sp>
      <p:sp>
        <p:nvSpPr>
          <p:cNvPr id="3" name="Segnaposto contenuto 2"/>
          <p:cNvSpPr>
            <a:spLocks noGrp="1"/>
          </p:cNvSpPr>
          <p:nvPr>
            <p:ph idx="1"/>
          </p:nvPr>
        </p:nvSpPr>
        <p:spPr/>
        <p:txBody>
          <a:bodyPr>
            <a:normAutofit fontScale="70000" lnSpcReduction="20000"/>
          </a:bodyPr>
          <a:lstStyle/>
          <a:p>
            <a:r>
              <a:rPr lang="it-IT" i="1" dirty="0">
                <a:solidFill>
                  <a:srgbClr val="FF0000"/>
                </a:solidFill>
              </a:rPr>
              <a:t>Consenso</a:t>
            </a:r>
          </a:p>
          <a:p>
            <a:r>
              <a:rPr lang="it-IT" dirty="0"/>
              <a:t>Il consenso al trattamento dei dati genetici è necessario per:</a:t>
            </a:r>
          </a:p>
          <a:p>
            <a:r>
              <a:rPr lang="it-IT" dirty="0"/>
              <a:t>1. </a:t>
            </a:r>
            <a:r>
              <a:rPr lang="it-IT" dirty="0">
                <a:solidFill>
                  <a:srgbClr val="0070C0"/>
                </a:solidFill>
              </a:rPr>
              <a:t>finalità di tutela della salute di un soggetto terzo</a:t>
            </a:r>
            <a:r>
              <a:rPr lang="it-IT" dirty="0"/>
              <a:t> secondo quanto previsto al successivo punto 4.7;</a:t>
            </a:r>
          </a:p>
          <a:p>
            <a:r>
              <a:rPr lang="it-IT" dirty="0"/>
              <a:t>2. </a:t>
            </a:r>
            <a:r>
              <a:rPr lang="it-IT" dirty="0">
                <a:solidFill>
                  <a:srgbClr val="FF0000"/>
                </a:solidFill>
              </a:rPr>
              <a:t>lo svolgimento di test genetici nell’ambito delle investigazioni difensive o per l’esercizio di un diritto in sede giudiziaria</a:t>
            </a:r>
            <a:r>
              <a:rPr lang="it-IT" dirty="0"/>
              <a:t>,</a:t>
            </a:r>
          </a:p>
          <a:p>
            <a:r>
              <a:rPr lang="it-IT" dirty="0"/>
              <a:t>salvo che un’espressa disposizione di legge, o un provvedimento dell’autorità giudiziaria in conformità alla legge, disponga</a:t>
            </a:r>
          </a:p>
          <a:p>
            <a:r>
              <a:rPr lang="it-IT" dirty="0"/>
              <a:t>altrimenti (cfr. infra punto 4.9);</a:t>
            </a:r>
          </a:p>
          <a:p>
            <a:r>
              <a:rPr lang="it-IT" dirty="0"/>
              <a:t>3. </a:t>
            </a:r>
            <a:r>
              <a:rPr lang="it-IT" dirty="0">
                <a:solidFill>
                  <a:srgbClr val="92D050"/>
                </a:solidFill>
              </a:rPr>
              <a:t>i trattamenti effettuati mediante test genetici, compreso lo screening, a fini di ricerca o di ricongiungimento familiare</a:t>
            </a:r>
            <a:r>
              <a:rPr lang="it-IT" dirty="0"/>
              <a:t>. In</a:t>
            </a:r>
          </a:p>
          <a:p>
            <a:r>
              <a:rPr lang="it-IT" dirty="0"/>
              <a:t>questi casi, all’interessato è richiesto di dichiarare se vuole conoscere o meno i risultati dell’esame o della ricerca,</a:t>
            </a:r>
          </a:p>
          <a:p>
            <a:r>
              <a:rPr lang="it-IT" dirty="0"/>
              <a:t>comprese eventuali notizie inattese che lo riguardano, qualora queste ultime rappresentino per l’interessato un beneficio</a:t>
            </a:r>
          </a:p>
          <a:p>
            <a:r>
              <a:rPr lang="it-IT" dirty="0"/>
              <a:t>concreto e diretto in termini di terapia o di prevenzione o di consapevolezza delle scelte riproduttive (cfr. infra punto 4.10);</a:t>
            </a:r>
          </a:p>
          <a:p>
            <a:r>
              <a:rPr lang="it-IT" dirty="0"/>
              <a:t>4. </a:t>
            </a:r>
            <a:r>
              <a:rPr lang="it-IT" dirty="0">
                <a:solidFill>
                  <a:srgbClr val="002060"/>
                </a:solidFill>
              </a:rPr>
              <a:t>finalità di ricerca scientifica e statistica non previste dalla legge </a:t>
            </a:r>
            <a:r>
              <a:rPr lang="it-IT" dirty="0"/>
              <a:t>o da altro requisito specifico di cui all’art. 9 del</a:t>
            </a:r>
          </a:p>
          <a:p>
            <a:r>
              <a:rPr lang="it-IT" dirty="0"/>
              <a:t>Regolamento (cfr. infra punto 4.11).</a:t>
            </a:r>
          </a:p>
        </p:txBody>
      </p:sp>
    </p:spTree>
    <p:extLst>
      <p:ext uri="{BB962C8B-B14F-4D97-AF65-F5344CB8AC3E}">
        <p14:creationId xmlns:p14="http://schemas.microsoft.com/office/powerpoint/2010/main" val="375104621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Garante Privacy - Provvedimento recante le prescrizioni relative al trattamento di categorie particolari di dati, ai sensi dell’art. 21, comma 1</a:t>
            </a:r>
            <a:br>
              <a:rPr lang="it-IT" sz="2800" b="1" dirty="0"/>
            </a:br>
            <a:r>
              <a:rPr lang="es-ES" sz="2800" b="1" dirty="0"/>
              <a:t>del d.lgs. 10 agosto 2018, n. 101 [9124510]</a:t>
            </a:r>
            <a:endParaRPr lang="it-IT" sz="2800" dirty="0"/>
          </a:p>
        </p:txBody>
      </p:sp>
      <p:sp>
        <p:nvSpPr>
          <p:cNvPr id="3" name="Segnaposto contenuto 2"/>
          <p:cNvSpPr>
            <a:spLocks noGrp="1"/>
          </p:cNvSpPr>
          <p:nvPr>
            <p:ph idx="1"/>
          </p:nvPr>
        </p:nvSpPr>
        <p:spPr/>
        <p:txBody>
          <a:bodyPr>
            <a:normAutofit fontScale="70000" lnSpcReduction="20000"/>
          </a:bodyPr>
          <a:lstStyle/>
          <a:p>
            <a:r>
              <a:rPr lang="it-IT" i="1" dirty="0">
                <a:solidFill>
                  <a:srgbClr val="FF0000"/>
                </a:solidFill>
              </a:rPr>
              <a:t>Tutela della salute di un soggetto terzo</a:t>
            </a:r>
          </a:p>
          <a:p>
            <a:r>
              <a:rPr lang="it-IT" dirty="0"/>
              <a:t>Ferme restando le specifiche condizioni in ambito sanitario previste dall’art. 75 del Codice, il trattamento di dati genetici per finalità</a:t>
            </a:r>
          </a:p>
          <a:p>
            <a:r>
              <a:rPr lang="it-IT" dirty="0"/>
              <a:t>di tutela della salute di un soggetto terzo può essere effettuato se questi appartiene alla medesima linea genetica dell’interessato e</a:t>
            </a:r>
          </a:p>
          <a:p>
            <a:r>
              <a:rPr lang="it-IT" dirty="0"/>
              <a:t>con il consenso di quest’ultimo.</a:t>
            </a:r>
          </a:p>
          <a:p>
            <a:r>
              <a:rPr lang="it-IT" dirty="0"/>
              <a:t>Nel caso in cui il consenso dell’interessato non sia prestato o non possa essere prestato per impossibilità fisica, per incapacità di</a:t>
            </a:r>
          </a:p>
          <a:p>
            <a:r>
              <a:rPr lang="it-IT" dirty="0"/>
              <a:t>agire o per incapacità d’intendere o di volere, nonché per effettiva irreperibilità, il trattamento può essere effettuato limitatamente ai</a:t>
            </a:r>
          </a:p>
          <a:p>
            <a:r>
              <a:rPr lang="it-IT" dirty="0"/>
              <a:t>dati genetici disponibili qualora sia indispensabile per consentire al terzo di compiere una scelta riproduttiva consapevole o sia</a:t>
            </a:r>
          </a:p>
          <a:p>
            <a:r>
              <a:rPr lang="it-IT" dirty="0"/>
              <a:t>giustificato dalla necessità, per il terzo, di interventi di natura preventiva o terapeutica. Nel caso in cui l’interessato sia deceduto, il</a:t>
            </a:r>
          </a:p>
          <a:p>
            <a:r>
              <a:rPr lang="it-IT" dirty="0"/>
              <a:t>trattamento può comprendere anche dati genetici estrapolati dall’analisi dei campioni biologici della persona deceduta, sempre che</a:t>
            </a:r>
          </a:p>
          <a:p>
            <a:r>
              <a:rPr lang="it-IT" dirty="0"/>
              <a:t>sia indispensabile per consentire al terzo di compiere una scelta riproduttiva consapevole o sia giustificato dalla necessità, per il</a:t>
            </a:r>
          </a:p>
          <a:p>
            <a:r>
              <a:rPr lang="it-IT" dirty="0"/>
              <a:t>terzo, di interventi di natura preventiva o terapeutica (</a:t>
            </a:r>
            <a:r>
              <a:rPr lang="it-IT" dirty="0" err="1"/>
              <a:t>cons</a:t>
            </a:r>
            <a:r>
              <a:rPr lang="it-IT" dirty="0"/>
              <a:t>. 27, Regolamento UE 2016/679).</a:t>
            </a:r>
          </a:p>
        </p:txBody>
      </p:sp>
    </p:spTree>
    <p:extLst>
      <p:ext uri="{BB962C8B-B14F-4D97-AF65-F5344CB8AC3E}">
        <p14:creationId xmlns:p14="http://schemas.microsoft.com/office/powerpoint/2010/main" val="70077246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Alcuni dei Gestionali in uso presso </a:t>
            </a:r>
            <a:r>
              <a:rPr lang="it-IT" dirty="0" smtClean="0"/>
              <a:t>le UU.OO.</a:t>
            </a:r>
            <a:endParaRPr lang="it-IT" dirty="0"/>
          </a:p>
        </p:txBody>
      </p:sp>
      <p:sp>
        <p:nvSpPr>
          <p:cNvPr id="3" name="Segnaposto contenuto 2"/>
          <p:cNvSpPr>
            <a:spLocks noGrp="1"/>
          </p:cNvSpPr>
          <p:nvPr>
            <p:ph idx="1"/>
          </p:nvPr>
        </p:nvSpPr>
        <p:spPr/>
        <p:txBody>
          <a:bodyPr/>
          <a:lstStyle/>
          <a:p>
            <a:endParaRPr lang="it-IT" dirty="0"/>
          </a:p>
        </p:txBody>
      </p:sp>
      <p:sp>
        <p:nvSpPr>
          <p:cNvPr id="4" name="Rettangolo 3"/>
          <p:cNvSpPr/>
          <p:nvPr/>
        </p:nvSpPr>
        <p:spPr>
          <a:xfrm>
            <a:off x="1155469" y="2485505"/>
            <a:ext cx="2152996" cy="1363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Gestionale Lab. Analisi – Microbiologia-Farmacossitologia: </a:t>
            </a:r>
          </a:p>
          <a:p>
            <a:pPr algn="ctr"/>
            <a:r>
              <a:rPr lang="it-IT" dirty="0" err="1" smtClean="0"/>
              <a:t>Modulab-Lis</a:t>
            </a:r>
            <a:endParaRPr lang="it-IT" dirty="0"/>
          </a:p>
        </p:txBody>
      </p:sp>
      <p:sp>
        <p:nvSpPr>
          <p:cNvPr id="5" name="Rettangolo 4"/>
          <p:cNvSpPr/>
          <p:nvPr/>
        </p:nvSpPr>
        <p:spPr>
          <a:xfrm>
            <a:off x="7764086" y="2485505"/>
            <a:ext cx="1720735" cy="1537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Gestionale del </a:t>
            </a:r>
            <a:r>
              <a:rPr lang="it-IT" dirty="0" err="1" smtClean="0"/>
              <a:t>Serv</a:t>
            </a:r>
            <a:r>
              <a:rPr lang="it-IT" dirty="0" smtClean="0"/>
              <a:t>. Trasfusionale: </a:t>
            </a:r>
            <a:r>
              <a:rPr lang="it-IT" dirty="0" err="1" smtClean="0"/>
              <a:t>Eliott</a:t>
            </a:r>
            <a:endParaRPr lang="it-IT" dirty="0"/>
          </a:p>
        </p:txBody>
      </p:sp>
      <p:sp>
        <p:nvSpPr>
          <p:cNvPr id="6" name="Rettangolo 5"/>
          <p:cNvSpPr/>
          <p:nvPr/>
        </p:nvSpPr>
        <p:spPr>
          <a:xfrm>
            <a:off x="2743200" y="4023360"/>
            <a:ext cx="1479665" cy="1496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Gestionale di posta elettronica: OUTLOOK</a:t>
            </a:r>
          </a:p>
          <a:p>
            <a:pPr algn="ctr"/>
            <a:endParaRPr lang="it-IT" dirty="0"/>
          </a:p>
        </p:txBody>
      </p:sp>
      <p:sp>
        <p:nvSpPr>
          <p:cNvPr id="7" name="Rettangolo 6"/>
          <p:cNvSpPr/>
          <p:nvPr/>
        </p:nvSpPr>
        <p:spPr>
          <a:xfrm>
            <a:off x="6475614" y="4497185"/>
            <a:ext cx="1911927" cy="130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Gestionale CUP/Accettazione: WBS</a:t>
            </a:r>
            <a:endParaRPr lang="it-IT" dirty="0"/>
          </a:p>
        </p:txBody>
      </p:sp>
      <p:sp>
        <p:nvSpPr>
          <p:cNvPr id="8" name="Rettangolo 7"/>
          <p:cNvSpPr/>
          <p:nvPr/>
        </p:nvSpPr>
        <p:spPr>
          <a:xfrm>
            <a:off x="5320145" y="2053244"/>
            <a:ext cx="1654233" cy="10474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Gestionale Pronto </a:t>
            </a:r>
            <a:r>
              <a:rPr lang="it-IT" dirty="0"/>
              <a:t>S</a:t>
            </a:r>
            <a:r>
              <a:rPr lang="it-IT" dirty="0" smtClean="0"/>
              <a:t>occorso</a:t>
            </a:r>
            <a:endParaRPr lang="it-IT" dirty="0"/>
          </a:p>
        </p:txBody>
      </p:sp>
    </p:spTree>
    <p:extLst>
      <p:ext uri="{BB962C8B-B14F-4D97-AF65-F5344CB8AC3E}">
        <p14:creationId xmlns:p14="http://schemas.microsoft.com/office/powerpoint/2010/main" val="271943598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7156" y="290946"/>
            <a:ext cx="10058400" cy="274320"/>
          </a:xfrm>
        </p:spPr>
        <p:txBody>
          <a:bodyPr>
            <a:normAutofit fontScale="90000"/>
          </a:bodyPr>
          <a:lstStyle/>
          <a:p>
            <a:pPr algn="ctr"/>
            <a:r>
              <a:rPr lang="it-IT" sz="3100" b="1" dirty="0"/>
              <a:t>Tutela del </a:t>
            </a:r>
            <a:r>
              <a:rPr lang="it-IT" sz="3100" b="1" dirty="0" smtClean="0"/>
              <a:t>lavoratore</a:t>
            </a:r>
            <a:endParaRPr lang="it-IT" dirty="0"/>
          </a:p>
        </p:txBody>
      </p:sp>
      <p:sp>
        <p:nvSpPr>
          <p:cNvPr id="3" name="Segnaposto contenuto 2"/>
          <p:cNvSpPr>
            <a:spLocks noGrp="1"/>
          </p:cNvSpPr>
          <p:nvPr>
            <p:ph idx="1"/>
          </p:nvPr>
        </p:nvSpPr>
        <p:spPr>
          <a:xfrm>
            <a:off x="507076" y="764771"/>
            <a:ext cx="10981113" cy="5104323"/>
          </a:xfrm>
        </p:spPr>
        <p:txBody>
          <a:bodyPr>
            <a:normAutofit fontScale="62500" lnSpcReduction="20000"/>
          </a:bodyPr>
          <a:lstStyle/>
          <a:p>
            <a:r>
              <a:rPr lang="it-IT" b="1" dirty="0"/>
              <a:t> </a:t>
            </a:r>
            <a:endParaRPr lang="it-IT" dirty="0"/>
          </a:p>
          <a:p>
            <a:r>
              <a:rPr lang="it-IT" sz="2600" b="1" dirty="0"/>
              <a:t>1. </a:t>
            </a:r>
            <a:r>
              <a:rPr lang="it-IT" sz="2600" dirty="0"/>
              <a:t>Alla luce dell’art. 4, comma 1, </a:t>
            </a:r>
            <a:r>
              <a:rPr lang="it-IT" sz="2600" dirty="0" err="1"/>
              <a:t>L.n</a:t>
            </a:r>
            <a:r>
              <a:rPr lang="it-IT" sz="2600" dirty="0"/>
              <a:t>. 300/1970, così come sostituito dall’art. 23 del d.lgs. n. 151/2015, la regolamentazione </a:t>
            </a:r>
            <a:r>
              <a:rPr lang="it-IT" sz="2600" dirty="0" smtClean="0"/>
              <a:t>dell’utilizzo </a:t>
            </a:r>
            <a:r>
              <a:rPr lang="it-IT" sz="2600" dirty="0"/>
              <a:t>degli </a:t>
            </a:r>
            <a:r>
              <a:rPr lang="it-IT" sz="2600" dirty="0" smtClean="0"/>
              <a:t>strumenti informatici (postazioni di lavoro  fisse e mobili, posta elettronica, Internet ed Intranet) che l’azienda AUSL di Pescara mette a disposizione del personale e dal </a:t>
            </a:r>
            <a:r>
              <a:rPr lang="it-IT" sz="2600" dirty="0"/>
              <a:t>quale derivi anche la possibilità di controllo a distanza dell’attività dei lavoratori, prevede il loro impiego esclusivamente per i seguenti motivi: a) </a:t>
            </a:r>
            <a:r>
              <a:rPr lang="it-IT" sz="2600" b="1" dirty="0">
                <a:solidFill>
                  <a:srgbClr val="92D050"/>
                </a:solidFill>
              </a:rPr>
              <a:t>esigenze organizzative e produttive</a:t>
            </a:r>
            <a:r>
              <a:rPr lang="it-IT" sz="2600" dirty="0"/>
              <a:t>; b) </a:t>
            </a:r>
            <a:r>
              <a:rPr lang="it-IT" sz="2600" b="1" dirty="0">
                <a:solidFill>
                  <a:srgbClr val="00B0F0"/>
                </a:solidFill>
              </a:rPr>
              <a:t>sicurezza del lavoro</a:t>
            </a:r>
            <a:r>
              <a:rPr lang="it-IT" sz="2600" dirty="0"/>
              <a:t>; c</a:t>
            </a:r>
            <a:r>
              <a:rPr lang="it-IT" sz="2600" dirty="0">
                <a:solidFill>
                  <a:srgbClr val="00B0F0"/>
                </a:solidFill>
              </a:rPr>
              <a:t>) </a:t>
            </a:r>
            <a:r>
              <a:rPr lang="it-IT" sz="2600" b="1" dirty="0">
                <a:solidFill>
                  <a:srgbClr val="00B0F0"/>
                </a:solidFill>
              </a:rPr>
              <a:t>tutela del patrimonio aziendale</a:t>
            </a:r>
            <a:r>
              <a:rPr lang="it-IT" sz="2600" dirty="0"/>
              <a:t>.</a:t>
            </a:r>
          </a:p>
          <a:p>
            <a:r>
              <a:rPr lang="it-IT" sz="2600" b="1" dirty="0"/>
              <a:t>2</a:t>
            </a:r>
            <a:r>
              <a:rPr lang="it-IT" sz="2600" dirty="0"/>
              <a:t>. L’art. 4, richiamato al precedente punto 1., introduce una distinzione a seconda che oggetto di regolamentazione siano: a) gli </a:t>
            </a:r>
            <a:r>
              <a:rPr lang="it-IT" sz="2600" b="1" dirty="0">
                <a:solidFill>
                  <a:schemeClr val="accent1"/>
                </a:solidFill>
              </a:rPr>
              <a:t>impianti audiovisivi</a:t>
            </a:r>
            <a:r>
              <a:rPr lang="it-IT" sz="2600" dirty="0"/>
              <a:t>; oppure, b) gli “strumenti di lavoro utilizzati dal lavoratore per rendere la prestazione lavorativa e gli strumenti di registrazione degli accessi e delle presenze” (come pc., </a:t>
            </a:r>
            <a:r>
              <a:rPr lang="it-IT" sz="2600" dirty="0" err="1"/>
              <a:t>tablet</a:t>
            </a:r>
            <a:r>
              <a:rPr lang="it-IT" sz="2600" dirty="0"/>
              <a:t>, </a:t>
            </a:r>
            <a:r>
              <a:rPr lang="it-IT" sz="2600" dirty="0" err="1"/>
              <a:t>smartphone</a:t>
            </a:r>
            <a:r>
              <a:rPr lang="it-IT" sz="2600" dirty="0"/>
              <a:t>, telefoni aziendali, badge, e  altri </a:t>
            </a:r>
            <a:r>
              <a:rPr lang="it-IT" sz="2600" dirty="0" err="1"/>
              <a:t>device</a:t>
            </a:r>
            <a:r>
              <a:rPr lang="it-IT" sz="2600" dirty="0"/>
              <a:t> mobili anche attraverso servizi di </a:t>
            </a:r>
            <a:r>
              <a:rPr lang="it-IT" sz="2600" dirty="0" err="1"/>
              <a:t>geolocalizzazione</a:t>
            </a:r>
            <a:r>
              <a:rPr lang="it-IT" sz="2600" dirty="0"/>
              <a:t>). </a:t>
            </a:r>
          </a:p>
          <a:p>
            <a:r>
              <a:rPr lang="it-IT" sz="2600" b="1" dirty="0"/>
              <a:t>3. </a:t>
            </a:r>
            <a:r>
              <a:rPr lang="it-IT" sz="2600" dirty="0"/>
              <a:t>I “</a:t>
            </a:r>
            <a:r>
              <a:rPr lang="it-IT" sz="2600" b="1" dirty="0">
                <a:solidFill>
                  <a:schemeClr val="accent1"/>
                </a:solidFill>
              </a:rPr>
              <a:t>controlli sugli impianti</a:t>
            </a:r>
            <a:r>
              <a:rPr lang="it-IT" sz="2600" dirty="0"/>
              <a:t>”, sono vietati salvo il raggiungimento di un accordo sindacale o la richiesta di una espressa autorizzazione amministrativa alla Direzione Territoriale del Lavoro (DTL) o al Ministero del Lavoro e, comunque, sono ammissibili solo per una delle finalità indicate al punto 1. del presente articolo. La disciplina di tale materia è oggetto di apposito Regolamento aziendale che andrà a sostituire quello attualmente in vigore.</a:t>
            </a:r>
          </a:p>
          <a:p>
            <a:r>
              <a:rPr lang="it-IT" sz="2600" b="1" dirty="0"/>
              <a:t>4. </a:t>
            </a:r>
            <a:r>
              <a:rPr lang="it-IT" sz="2600" dirty="0"/>
              <a:t>I “</a:t>
            </a:r>
            <a:r>
              <a:rPr lang="it-IT" sz="2600" b="1" dirty="0">
                <a:solidFill>
                  <a:schemeClr val="accent1"/>
                </a:solidFill>
              </a:rPr>
              <a:t>controlli sugli strumenti di lavoro</a:t>
            </a:r>
            <a:r>
              <a:rPr lang="it-IT" sz="2600" dirty="0"/>
              <a:t>” sono consentiti senza la necessità di effettuare alcuna specifica </a:t>
            </a:r>
            <a:r>
              <a:rPr lang="it-IT" sz="2600" dirty="0" smtClean="0"/>
              <a:t>procedura. </a:t>
            </a:r>
            <a:r>
              <a:rPr lang="it-IT" sz="2600" dirty="0"/>
              <a:t>Per detti controlli la Azienda deve adempiere all’obbligo di fornire una adeguata informazione (mediante specifiche informative e regolamenti interni), sull’uso degli strumenti e sullo svolgimento dei controlli, oltre che nel rispetto di quanto disposto </a:t>
            </a:r>
            <a:r>
              <a:rPr lang="it-IT" sz="2600" dirty="0" smtClean="0"/>
              <a:t>dalla vigente normativa in materia di trattamento dei dati personali.</a:t>
            </a:r>
            <a:endParaRPr lang="it-IT" sz="2600" dirty="0"/>
          </a:p>
          <a:p>
            <a:r>
              <a:rPr lang="it-IT" sz="2600" b="1" dirty="0"/>
              <a:t>5. </a:t>
            </a:r>
            <a:r>
              <a:rPr lang="it-IT" sz="2600" dirty="0"/>
              <a:t>I dati raccolti potranno essere utilizzati per le sole finalità connesse al rapporto di lavoro, quindi anche a fini disciplinari nei confronti del lavoratore. </a:t>
            </a:r>
          </a:p>
          <a:p>
            <a:r>
              <a:rPr lang="it-IT" sz="2600" b="1" dirty="0"/>
              <a:t>6. </a:t>
            </a:r>
            <a:r>
              <a:rPr lang="it-IT" sz="2600" dirty="0"/>
              <a:t>E’ garantito al singolo lavoratore il diritto di accesso ai dati personali che lo riguardano, nei modi stabiliti con Regolamento sull’esercizio del diritto di accesso ai dati personali trattati dalla Azienda, giusta Delibera n. 1182 del 24 agosto 2005 che ha modificato la Delibera n. 271/2004.</a:t>
            </a:r>
          </a:p>
          <a:p>
            <a:endParaRPr lang="it-IT" dirty="0"/>
          </a:p>
        </p:txBody>
      </p:sp>
    </p:spTree>
    <p:extLst>
      <p:ext uri="{BB962C8B-B14F-4D97-AF65-F5344CB8AC3E}">
        <p14:creationId xmlns:p14="http://schemas.microsoft.com/office/powerpoint/2010/main" val="224166980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36109"/>
          </a:xfrm>
        </p:spPr>
        <p:txBody>
          <a:bodyPr>
            <a:normAutofit fontScale="90000"/>
          </a:bodyPr>
          <a:lstStyle/>
          <a:p>
            <a:r>
              <a:rPr lang="it-IT" b="1" dirty="0"/>
              <a:t> </a:t>
            </a: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sz="3100" b="1" dirty="0" smtClean="0"/>
              <a:t>Utilizzo </a:t>
            </a:r>
            <a:r>
              <a:rPr lang="it-IT" sz="3100" b="1" dirty="0"/>
              <a:t>del personal computer </a:t>
            </a:r>
            <a:r>
              <a:rPr lang="it-IT" sz="3100" b="1" dirty="0" smtClean="0"/>
              <a:t>assegnato        </a:t>
            </a:r>
            <a:r>
              <a:rPr lang="it-IT" sz="1600" b="1" dirty="0" smtClean="0"/>
              <a:t>1/3</a:t>
            </a:r>
            <a:endParaRPr lang="it-IT" sz="1600" dirty="0"/>
          </a:p>
        </p:txBody>
      </p:sp>
      <p:sp>
        <p:nvSpPr>
          <p:cNvPr id="3" name="Segnaposto contenuto 2"/>
          <p:cNvSpPr>
            <a:spLocks noGrp="1"/>
          </p:cNvSpPr>
          <p:nvPr>
            <p:ph idx="1"/>
          </p:nvPr>
        </p:nvSpPr>
        <p:spPr>
          <a:xfrm>
            <a:off x="340822" y="997527"/>
            <a:ext cx="10814858" cy="4871567"/>
          </a:xfrm>
        </p:spPr>
        <p:txBody>
          <a:bodyPr>
            <a:normAutofit fontScale="85000" lnSpcReduction="20000"/>
          </a:bodyPr>
          <a:lstStyle/>
          <a:p>
            <a:r>
              <a:rPr lang="it-IT" b="1" dirty="0"/>
              <a:t> </a:t>
            </a:r>
            <a:endParaRPr lang="it-IT" dirty="0"/>
          </a:p>
          <a:p>
            <a:r>
              <a:rPr lang="it-IT" b="1" dirty="0"/>
              <a:t>1. </a:t>
            </a:r>
            <a:r>
              <a:rPr lang="it-IT" dirty="0"/>
              <a:t>Il personal computer, fisso o portatile, assegnato al dipendente è uno strumento di lavoro e deve essere utilizzato secondo criteri di diligenza e correttezza e nel rispetto delle prescrizioni del presente Regolamento.</a:t>
            </a:r>
          </a:p>
          <a:p>
            <a:r>
              <a:rPr lang="it-IT" b="1" dirty="0"/>
              <a:t>2. </a:t>
            </a:r>
            <a:r>
              <a:rPr lang="it-IT" dirty="0"/>
              <a:t>Nel caso di assegnazione di personal computer di tipo portatile l’utente deve custodirlo con diligenza sia durante gli spostamenti sia durante l’utilizzo nel luogo di lavoro ed in caso di allontanamento deve custodirlo in un luogo non accessibile da parte di terzi non autorizzati.</a:t>
            </a:r>
          </a:p>
          <a:p>
            <a:r>
              <a:rPr lang="it-IT" b="1" dirty="0"/>
              <a:t>3. </a:t>
            </a:r>
            <a:r>
              <a:rPr lang="it-IT" dirty="0"/>
              <a:t>Non è consentito all'utente modificare le caratteristiche hardware e software impostate sul proprio PC, salvo autorizzazione esplicita da parte del responsabile </a:t>
            </a:r>
            <a:r>
              <a:rPr lang="it-IT" dirty="0" smtClean="0"/>
              <a:t>dei SI.</a:t>
            </a:r>
            <a:endParaRPr lang="it-IT" dirty="0"/>
          </a:p>
          <a:p>
            <a:r>
              <a:rPr lang="it-IT" b="1" dirty="0"/>
              <a:t>4. </a:t>
            </a:r>
            <a:r>
              <a:rPr lang="it-IT" dirty="0"/>
              <a:t>Non è possibile installare software senza la preventiva autorizzazione </a:t>
            </a:r>
            <a:r>
              <a:rPr lang="it-IT" dirty="0" smtClean="0"/>
              <a:t>dei SI </a:t>
            </a:r>
            <a:r>
              <a:rPr lang="it-IT" dirty="0"/>
              <a:t>anche al fine di prevenire l’introduzione di virus, l’utilizzo di licenze illegali e per proteggere l’integrità del sistema informativo aziendale.</a:t>
            </a:r>
          </a:p>
          <a:p>
            <a:r>
              <a:rPr lang="it-IT" b="1" dirty="0"/>
              <a:t>5. </a:t>
            </a:r>
            <a:r>
              <a:rPr lang="it-IT" dirty="0"/>
              <a:t>I soggetti di cui all’art. 1 sono tenuti al rispetto delle leggi in materia di tutela della proprietà intellettuale (copyright) e non possono duplicare o utilizzare i software assegnati al di fuori di quanto consentito dagli accordi di licenza.</a:t>
            </a:r>
          </a:p>
          <a:p>
            <a:r>
              <a:rPr lang="it-IT" b="1" dirty="0"/>
              <a:t>6. </a:t>
            </a:r>
            <a:r>
              <a:rPr lang="it-IT" dirty="0"/>
              <a:t>Non possono essere installati e/o utilizzati supporti hardware diversi da quelli assegnati (es. modem, masterizzatori, webcam, microfoni e in generale qualsiasi tipo di supporto informatico) né è consentito il collegamento alla rete aziendale di personal computer e altro hardware di proprietà dei soggetti di cui all’art. 1.</a:t>
            </a:r>
          </a:p>
          <a:p>
            <a:r>
              <a:rPr lang="it-IT" b="1" dirty="0"/>
              <a:t>7. </a:t>
            </a:r>
            <a:r>
              <a:rPr lang="it-IT" dirty="0"/>
              <a:t>Le postazioni di lavoro PC sono collegate alla rete di trasmissione dati della Azienda AUSL di Pescara e l’utilizzo delle stesse è consentito esclusivamente agli utenti le cui credenziali di accesso alla rete </a:t>
            </a:r>
            <a:r>
              <a:rPr lang="it-IT" dirty="0" smtClean="0"/>
              <a:t>della ASL </a:t>
            </a:r>
            <a:r>
              <a:rPr lang="it-IT" dirty="0"/>
              <a:t>siano state registrate nel Dominio informatico aziendale.</a:t>
            </a:r>
          </a:p>
          <a:p>
            <a:endParaRPr lang="it-IT" dirty="0"/>
          </a:p>
        </p:txBody>
      </p:sp>
    </p:spTree>
    <p:extLst>
      <p:ext uri="{BB962C8B-B14F-4D97-AF65-F5344CB8AC3E}">
        <p14:creationId xmlns:p14="http://schemas.microsoft.com/office/powerpoint/2010/main" val="208397557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85986"/>
          </a:xfrm>
        </p:spPr>
        <p:txBody>
          <a:bodyPr/>
          <a:lstStyle/>
          <a:p>
            <a:r>
              <a:rPr lang="it-IT" sz="2800" b="1" dirty="0"/>
              <a:t>Utilizzo del personal computer assegnato       </a:t>
            </a:r>
            <a:r>
              <a:rPr lang="it-IT" sz="2800" b="1" dirty="0" smtClean="0"/>
              <a:t>                </a:t>
            </a:r>
            <a:r>
              <a:rPr lang="it-IT" sz="1400" b="1" dirty="0" smtClean="0"/>
              <a:t>2</a:t>
            </a:r>
            <a:r>
              <a:rPr lang="it-IT" sz="1600" b="1" dirty="0" smtClean="0"/>
              <a:t>/3</a:t>
            </a:r>
            <a:endParaRPr lang="it-IT" dirty="0"/>
          </a:p>
        </p:txBody>
      </p:sp>
      <p:sp>
        <p:nvSpPr>
          <p:cNvPr id="3" name="Segnaposto contenuto 2"/>
          <p:cNvSpPr>
            <a:spLocks noGrp="1"/>
          </p:cNvSpPr>
          <p:nvPr>
            <p:ph idx="1"/>
          </p:nvPr>
        </p:nvSpPr>
        <p:spPr>
          <a:xfrm>
            <a:off x="1097280" y="1221971"/>
            <a:ext cx="10058400" cy="4647123"/>
          </a:xfrm>
        </p:spPr>
        <p:txBody>
          <a:bodyPr>
            <a:normAutofit fontScale="92500" lnSpcReduction="10000"/>
          </a:bodyPr>
          <a:lstStyle/>
          <a:p>
            <a:r>
              <a:rPr lang="it-IT" b="1" dirty="0"/>
              <a:t>8. </a:t>
            </a:r>
            <a:r>
              <a:rPr lang="it-IT" dirty="0"/>
              <a:t>A ciascun utente è assegnato un codice d’identificazione utente (username) e una password per l’accesso al proprio personal computer, alla posta elettronica e ad internet (modulo richiesta </a:t>
            </a:r>
            <a:r>
              <a:rPr lang="it-IT" dirty="0" err="1"/>
              <a:t>All</a:t>
            </a:r>
            <a:r>
              <a:rPr lang="it-IT" dirty="0"/>
              <a:t>. XXX) . La password deve essere custodita con la massima cura e non divulgata. La password di accesso al personal computer, alla rete, alla posta elettronica ed a Internet è riservata e personale.</a:t>
            </a:r>
          </a:p>
          <a:p>
            <a:r>
              <a:rPr lang="it-IT" b="1" dirty="0"/>
              <a:t>9. </a:t>
            </a:r>
            <a:r>
              <a:rPr lang="it-IT" dirty="0"/>
              <a:t>Nel caso si sospetti che la password abbia perso la segretezza, questa deve essere immediatamente sostituita, in autonomia o chiedendo supporto alla UOC SI.</a:t>
            </a:r>
          </a:p>
          <a:p>
            <a:r>
              <a:rPr lang="it-IT" b="1" dirty="0"/>
              <a:t>10. </a:t>
            </a:r>
            <a:r>
              <a:rPr lang="it-IT" dirty="0"/>
              <a:t>Gli utenti sono tenuti a variare la password con cadenza periodica, in conformità a quanto previsto dal Regolamento tecnico in materia di misure minime di sicurezza (Allegato B al Codice in materia di protezione dei dati personali</a:t>
            </a:r>
            <a:r>
              <a:rPr lang="it-IT" dirty="0" smtClean="0"/>
              <a:t>).</a:t>
            </a:r>
          </a:p>
          <a:p>
            <a:r>
              <a:rPr lang="it-IT" b="1" dirty="0"/>
              <a:t>11. </a:t>
            </a:r>
            <a:r>
              <a:rPr lang="it-IT" dirty="0"/>
              <a:t>È assolutamente proibito accedere al proprio computer, ad internet, alla posta elettronica e nei programmi con un codice di identificazione utente diverso da quello personale.</a:t>
            </a:r>
          </a:p>
          <a:p>
            <a:r>
              <a:rPr lang="it-IT" b="1" dirty="0"/>
              <a:t>12. </a:t>
            </a:r>
            <a:r>
              <a:rPr lang="it-IT" dirty="0"/>
              <a:t>Gli utenti possono utilizzare il personal computer di un collega assente solo ed esclusivamente per improrogabili necessità di lavoro (quale, ad esempio, la temporanea impossibilità di utilizzo del proprio personal computer per cause tecniche o la necessità di utilizzare particolari software non installati sulla propria macchina), previa autorizzazione del Dirigente responsabile dell’ Unità Operativa, ed utilizzando esclusivamente le proprie credenziali di accesso.</a:t>
            </a:r>
          </a:p>
          <a:p>
            <a:endParaRPr lang="it-IT" dirty="0"/>
          </a:p>
          <a:p>
            <a:endParaRPr lang="it-IT" dirty="0"/>
          </a:p>
        </p:txBody>
      </p:sp>
    </p:spTree>
    <p:extLst>
      <p:ext uri="{BB962C8B-B14F-4D97-AF65-F5344CB8AC3E}">
        <p14:creationId xmlns:p14="http://schemas.microsoft.com/office/powerpoint/2010/main" val="97970286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710924"/>
          </a:xfrm>
        </p:spPr>
        <p:txBody>
          <a:bodyPr>
            <a:normAutofit/>
          </a:bodyPr>
          <a:lstStyle/>
          <a:p>
            <a:pPr algn="ctr"/>
            <a:r>
              <a:rPr lang="it-IT" sz="2800" b="1" dirty="0"/>
              <a:t>Utilizzo del personal computer assegnato  </a:t>
            </a:r>
            <a:r>
              <a:rPr lang="it-IT" sz="2800" b="1" dirty="0" smtClean="0"/>
              <a:t>                                     </a:t>
            </a:r>
            <a:r>
              <a:rPr lang="it-IT" sz="2400" b="1" dirty="0" smtClean="0"/>
              <a:t>3/3</a:t>
            </a:r>
            <a:endParaRPr lang="it-IT" sz="2400" dirty="0"/>
          </a:p>
        </p:txBody>
      </p:sp>
      <p:sp>
        <p:nvSpPr>
          <p:cNvPr id="3" name="Segnaposto contenuto 2"/>
          <p:cNvSpPr>
            <a:spLocks noGrp="1"/>
          </p:cNvSpPr>
          <p:nvPr>
            <p:ph idx="1"/>
          </p:nvPr>
        </p:nvSpPr>
        <p:spPr>
          <a:xfrm>
            <a:off x="573578" y="1354975"/>
            <a:ext cx="10582102" cy="4514119"/>
          </a:xfrm>
        </p:spPr>
        <p:txBody>
          <a:bodyPr>
            <a:normAutofit lnSpcReduction="10000"/>
          </a:bodyPr>
          <a:lstStyle/>
          <a:p>
            <a:r>
              <a:rPr lang="it-IT" b="1" dirty="0" smtClean="0"/>
              <a:t>13</a:t>
            </a:r>
            <a:r>
              <a:rPr lang="it-IT" b="1" dirty="0"/>
              <a:t>. </a:t>
            </a:r>
            <a:r>
              <a:rPr lang="it-IT" dirty="0"/>
              <a:t>L'utente è tenuto a scollegarsi dal sistema ogni qualvolta sia costretto ad assentarsi dal locale nel quale è ubicata la postazione di lavoro in uso, o nel caso ritenga di non essere in grado di presidiare l'accesso alla medesima.</a:t>
            </a:r>
          </a:p>
          <a:p>
            <a:r>
              <a:rPr lang="it-IT" b="1" dirty="0"/>
              <a:t>14. </a:t>
            </a:r>
            <a:r>
              <a:rPr lang="it-IT" dirty="0"/>
              <a:t>L’utente è tenuto a custodire il PC con la massima diligenza, curando di spegnerlo sia al termine della giornata lavorativa, sia nel caso di assenze prolungate dall’ufficio, al fine di evitare accessi da parte di terzi non autorizzati, salvo diverse indicazioni.</a:t>
            </a:r>
          </a:p>
          <a:p>
            <a:r>
              <a:rPr lang="it-IT" b="1" dirty="0"/>
              <a:t>15. </a:t>
            </a:r>
            <a:r>
              <a:rPr lang="it-IT" dirty="0"/>
              <a:t>Non è consentito l’utilizzo di sistemi di crittografia o di qualsiasi altro programma di sicurezza non previsto esplicitamente dal Responsabile della sicurezza informatica.</a:t>
            </a:r>
          </a:p>
          <a:p>
            <a:r>
              <a:rPr lang="it-IT" b="1" dirty="0"/>
              <a:t>16. </a:t>
            </a:r>
            <a:r>
              <a:rPr lang="it-IT" dirty="0"/>
              <a:t>Non è consentita l'attivazione della password d'accensione (</a:t>
            </a:r>
            <a:r>
              <a:rPr lang="it-IT" dirty="0" err="1"/>
              <a:t>bios</a:t>
            </a:r>
            <a:r>
              <a:rPr lang="it-IT" dirty="0"/>
              <a:t>), senza preventiva autorizzazione da parte del SIT.</a:t>
            </a:r>
          </a:p>
          <a:p>
            <a:r>
              <a:rPr lang="it-IT" b="1" dirty="0"/>
              <a:t>17. </a:t>
            </a:r>
            <a:r>
              <a:rPr lang="it-IT" dirty="0"/>
              <a:t>Alla cessazione dall’incarico ovvero dal servizio, i soggetti di cui all’art. 1 devono accertarsi che i dati presenti sul PC, relativi all’attività svolta, e che dovessero essere necessari per future attività, vengano messi a disposizione del SIT. Analogamente, dovranno essere consegnate </a:t>
            </a:r>
            <a:r>
              <a:rPr lang="it-IT" dirty="0" smtClean="0"/>
              <a:t>ai SI, </a:t>
            </a:r>
            <a:r>
              <a:rPr lang="it-IT" dirty="0"/>
              <a:t>in busta chiusa, eventuali password aggiuntive utilizzate per l’accesso a file, cartelle, ecc.</a:t>
            </a:r>
          </a:p>
          <a:p>
            <a:endParaRPr lang="it-IT" dirty="0"/>
          </a:p>
        </p:txBody>
      </p:sp>
    </p:spTree>
    <p:extLst>
      <p:ext uri="{BB962C8B-B14F-4D97-AF65-F5344CB8AC3E}">
        <p14:creationId xmlns:p14="http://schemas.microsoft.com/office/powerpoint/2010/main" val="178105180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436603"/>
          </a:xfrm>
        </p:spPr>
        <p:txBody>
          <a:bodyPr>
            <a:normAutofit/>
          </a:bodyPr>
          <a:lstStyle/>
          <a:p>
            <a:pPr algn="ctr"/>
            <a:r>
              <a:rPr lang="it-IT" sz="2400" b="1" dirty="0" smtClean="0"/>
              <a:t>BACKUP</a:t>
            </a:r>
            <a:endParaRPr lang="it-IT" sz="2400" dirty="0"/>
          </a:p>
        </p:txBody>
      </p:sp>
      <p:sp>
        <p:nvSpPr>
          <p:cNvPr id="3" name="Segnaposto contenuto 2"/>
          <p:cNvSpPr>
            <a:spLocks noGrp="1"/>
          </p:cNvSpPr>
          <p:nvPr>
            <p:ph idx="1"/>
          </p:nvPr>
        </p:nvSpPr>
        <p:spPr>
          <a:xfrm>
            <a:off x="498764" y="723207"/>
            <a:ext cx="10656916" cy="5145887"/>
          </a:xfrm>
        </p:spPr>
        <p:txBody>
          <a:bodyPr>
            <a:normAutofit fontScale="77500" lnSpcReduction="20000"/>
          </a:bodyPr>
          <a:lstStyle/>
          <a:p>
            <a:r>
              <a:rPr lang="it-IT" dirty="0"/>
              <a:t> </a:t>
            </a:r>
          </a:p>
          <a:p>
            <a:r>
              <a:rPr lang="it-IT" b="1" dirty="0"/>
              <a:t>1. </a:t>
            </a:r>
            <a:r>
              <a:rPr lang="it-IT" dirty="0"/>
              <a:t>La tutela dei dati su personal computer è demandata all'utente finale che dovrà effettuare, con frequenza opportuna, i salvataggi su supporti magnetici e/o di rete e la conservazione degli stessi in luogo idoneo. E' comunque vietato l'uso di supporti di archiviazione removibili per la memorizzazione dei dati </a:t>
            </a:r>
            <a:r>
              <a:rPr lang="it-IT" dirty="0" smtClean="0"/>
              <a:t>particolari (sensibili). </a:t>
            </a:r>
            <a:r>
              <a:rPr lang="it-IT" dirty="0"/>
              <a:t>I dati ed i documenti di lavoro archiviati devono essere esclusivamente quelli necessari all'attività lavorativa e/o istituzionali aziendali.</a:t>
            </a:r>
          </a:p>
          <a:p>
            <a:r>
              <a:rPr lang="it-IT" b="1" dirty="0"/>
              <a:t>2. </a:t>
            </a:r>
            <a:r>
              <a:rPr lang="it-IT" dirty="0"/>
              <a:t>L’ Azienda AUSL di Pescara attiva un sistema di server finalizzato a garantire la sicurezza dei dati. Tale scopo si consegue attraverso il salvataggio dei dati su uno spazio protetto aggiuntivo in rete rispetto a quello disponibile sul personal computer assegnato. </a:t>
            </a:r>
          </a:p>
          <a:p>
            <a:r>
              <a:rPr lang="it-IT" b="1" dirty="0"/>
              <a:t>3. </a:t>
            </a:r>
            <a:r>
              <a:rPr lang="it-IT" dirty="0"/>
              <a:t>Su richiesta del Dirigente responsabile di UO, il </a:t>
            </a:r>
            <a:r>
              <a:rPr lang="it-IT" dirty="0" smtClean="0"/>
              <a:t>SI </a:t>
            </a:r>
            <a:r>
              <a:rPr lang="it-IT" dirty="0"/>
              <a:t>predispone una o più specifiche directory di salvataggio riservate alla stessa UO.</a:t>
            </a:r>
          </a:p>
          <a:p>
            <a:r>
              <a:rPr lang="it-IT" b="1" dirty="0"/>
              <a:t>4. </a:t>
            </a:r>
            <a:r>
              <a:rPr lang="it-IT" dirty="0"/>
              <a:t>Su autorizzazione del Dirigente responsabile di UO, ciascun utente può memorizzare dati (esclusi quelli estranei all’attività lavorativa) all’interno della directory del proprio servizio o UO appositamente predisposta. Tale utilità consente, inoltre, la possibilità che più utenti possano operare su </a:t>
            </a:r>
            <a:r>
              <a:rPr lang="it-IT" dirty="0" err="1"/>
              <a:t>files</a:t>
            </a:r>
            <a:r>
              <a:rPr lang="it-IT" dirty="0"/>
              <a:t> condivisi.</a:t>
            </a:r>
          </a:p>
          <a:p>
            <a:r>
              <a:rPr lang="it-IT" b="1" dirty="0"/>
              <a:t>5. </a:t>
            </a:r>
            <a:r>
              <a:rPr lang="it-IT" dirty="0"/>
              <a:t>Sui server aziendali possono essere archiviati e salvati solo dati relativi all’attività lavorativa e/o istituzionale. Ciascun Dirigente stabilisce per la propria area o servizio quali dati possono essere salvati sui server, nel rispetto delle disposizioni vigenti in tema di riservatezza. I </a:t>
            </a:r>
            <a:r>
              <a:rPr lang="it-IT" dirty="0" err="1"/>
              <a:t>files</a:t>
            </a:r>
            <a:r>
              <a:rPr lang="it-IT" dirty="0"/>
              <a:t> contenenti dati sensibili sono ospitati in apposite directory accessibili solo ad i utenti appositamente autorizzati.</a:t>
            </a:r>
          </a:p>
          <a:p>
            <a:r>
              <a:rPr lang="it-IT" b="1" dirty="0"/>
              <a:t>6. </a:t>
            </a:r>
            <a:r>
              <a:rPr lang="it-IT" dirty="0"/>
              <a:t>Il SIT può in qualsiasi momento rimuovere dal sistema dei server qualsiasi file ritenuto pericoloso per l’integrità del sistema e non conforme alle prescrizioni del Regolamento, anche senza preventiva comunicazione ai soggetti di cui all’art. 1. Inoltre, la struttura Informatica può diramare in qualsiasi momento avvisi rivolti alla generalità degli utenti, o a gruppi più ristretti, a seconda dei casi, per segnalare la presenza di </a:t>
            </a:r>
            <a:r>
              <a:rPr lang="it-IT" dirty="0" err="1"/>
              <a:t>files</a:t>
            </a:r>
            <a:r>
              <a:rPr lang="it-IT" dirty="0"/>
              <a:t> non consentiti con l’invito a rimuoverli entro un termine perentorio. Decorso inutilmente il termine, i </a:t>
            </a:r>
            <a:r>
              <a:rPr lang="it-IT" dirty="0" err="1"/>
              <a:t>files</a:t>
            </a:r>
            <a:r>
              <a:rPr lang="it-IT" dirty="0"/>
              <a:t> sono rimossi dalla struttura Informatica, con conseguente segnalazione al Direttore nella cui area è avvenuta la violazione per i necessari provvedimenti.</a:t>
            </a:r>
          </a:p>
          <a:p>
            <a:endParaRPr lang="it-IT" dirty="0"/>
          </a:p>
        </p:txBody>
      </p:sp>
    </p:spTree>
    <p:extLst>
      <p:ext uri="{BB962C8B-B14F-4D97-AF65-F5344CB8AC3E}">
        <p14:creationId xmlns:p14="http://schemas.microsoft.com/office/powerpoint/2010/main" val="276564217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777426"/>
          </a:xfrm>
        </p:spPr>
        <p:txBody>
          <a:bodyPr>
            <a:normAutofit/>
          </a:bodyPr>
          <a:lstStyle/>
          <a:p>
            <a:pPr algn="ctr"/>
            <a:r>
              <a:rPr lang="it-IT" sz="2700" b="1" dirty="0"/>
              <a:t>Utilizzo della Posta Elettronica </a:t>
            </a:r>
            <a:r>
              <a:rPr lang="it-IT" sz="2700" b="1" dirty="0" smtClean="0"/>
              <a:t>nominativa                                          </a:t>
            </a:r>
            <a:r>
              <a:rPr lang="it-IT" sz="1400" b="1" dirty="0" smtClean="0"/>
              <a:t>1/5</a:t>
            </a:r>
            <a:r>
              <a:rPr lang="it-IT" sz="2000" dirty="0"/>
              <a:t/>
            </a:r>
            <a:br>
              <a:rPr lang="it-IT" sz="2000" dirty="0"/>
            </a:br>
            <a:endParaRPr lang="it-IT" sz="2000" dirty="0"/>
          </a:p>
        </p:txBody>
      </p:sp>
      <p:sp>
        <p:nvSpPr>
          <p:cNvPr id="3" name="Segnaposto contenuto 2"/>
          <p:cNvSpPr>
            <a:spLocks noGrp="1"/>
          </p:cNvSpPr>
          <p:nvPr>
            <p:ph idx="1"/>
          </p:nvPr>
        </p:nvSpPr>
        <p:spPr>
          <a:xfrm>
            <a:off x="457200" y="922713"/>
            <a:ext cx="10698480" cy="5253643"/>
          </a:xfrm>
        </p:spPr>
        <p:txBody>
          <a:bodyPr>
            <a:normAutofit fontScale="32500" lnSpcReduction="20000"/>
          </a:bodyPr>
          <a:lstStyle/>
          <a:p>
            <a:r>
              <a:rPr lang="it-IT" dirty="0"/>
              <a:t> </a:t>
            </a:r>
          </a:p>
          <a:p>
            <a:r>
              <a:rPr lang="it-IT" sz="4200" b="1" dirty="0"/>
              <a:t>1. </a:t>
            </a:r>
            <a:r>
              <a:rPr lang="it-IT" sz="4200" dirty="0"/>
              <a:t>La posta elettronica è uno strumento di lavoro e, come tale, va utilizzato secondo criteri di diligenza e correttezza, nonché sulla base delle prescrizioni del presente Disciplinare.  </a:t>
            </a:r>
          </a:p>
          <a:p>
            <a:r>
              <a:rPr lang="it-IT" sz="4200" b="1" dirty="0"/>
              <a:t>2. </a:t>
            </a:r>
            <a:r>
              <a:rPr lang="it-IT" sz="4200" dirty="0" smtClean="0"/>
              <a:t>La ASL di </a:t>
            </a:r>
            <a:r>
              <a:rPr lang="it-IT" sz="4200" dirty="0"/>
              <a:t>Pescara fornisce a ciascun dipendente in servizio un indirizzo di posta elettronica nominativo esposto ad Internet. </a:t>
            </a:r>
            <a:endParaRPr lang="it-IT" sz="4200" dirty="0" smtClean="0"/>
          </a:p>
          <a:p>
            <a:r>
              <a:rPr lang="it-IT" sz="4200" b="1" dirty="0" smtClean="0"/>
              <a:t>3</a:t>
            </a:r>
            <a:r>
              <a:rPr lang="it-IT" sz="4200" b="1" dirty="0"/>
              <a:t>. </a:t>
            </a:r>
            <a:r>
              <a:rPr lang="it-IT" sz="4200" dirty="0"/>
              <a:t>L’assegnazione degli account di posta elettronica implica l’obbligo di utilizzare tale mezzo di comunicazione per lo svolgimento della propria attività lavorativa e/o istituzionale anche in funzione della dematerializzazione prevista dal CAD ( Codice dell’Amministrazione Digitale – D. </a:t>
            </a:r>
            <a:r>
              <a:rPr lang="it-IT" sz="4200" dirty="0" err="1"/>
              <a:t>Lgs</a:t>
            </a:r>
            <a:r>
              <a:rPr lang="it-IT" sz="4200" dirty="0"/>
              <a:t>. 7 marzo 2005, n. 82), che promuove l’utilizzo di reti telematiche come strumento di interazione nei rapporti interni, tra le diverse amministrazioni e tra queste e i privati. (circolare D.G. n. 6311I13 del 24/4/2013)</a:t>
            </a:r>
          </a:p>
          <a:p>
            <a:r>
              <a:rPr lang="it-IT" sz="4200" b="1" dirty="0"/>
              <a:t>4. </a:t>
            </a:r>
            <a:r>
              <a:rPr lang="it-IT" sz="4200" dirty="0"/>
              <a:t>Gli elenchi degli indirizzi di posta elettronica dei dipendenti non possono essere forniti a soggetti esterni all’Amministrazione, salvo che per specifiche finalità individuate dalla Struttura  di riferimento e appositamente autorizzate </a:t>
            </a:r>
            <a:r>
              <a:rPr lang="it-IT" sz="4200" dirty="0" smtClean="0"/>
              <a:t>dai  S.I..</a:t>
            </a:r>
            <a:endParaRPr lang="it-IT" sz="4200" dirty="0"/>
          </a:p>
          <a:p>
            <a:r>
              <a:rPr lang="it-IT" sz="4200" b="1" dirty="0"/>
              <a:t>5. </a:t>
            </a:r>
            <a:r>
              <a:rPr lang="it-IT" sz="4200" dirty="0"/>
              <a:t>L’indirizzo di posta elettronica assegnato deve essere utilizzato dal personale esclusivamente per fini di lavoro e per contattare le Organizzazioni sindacali rappresentative e le RSU della Struttura di appartenenza.</a:t>
            </a:r>
          </a:p>
          <a:p>
            <a:r>
              <a:rPr lang="it-IT" sz="4200" b="1" dirty="0"/>
              <a:t>6. </a:t>
            </a:r>
            <a:r>
              <a:rPr lang="it-IT" sz="4200" dirty="0"/>
              <a:t>La ASL di Pescara </a:t>
            </a:r>
            <a:r>
              <a:rPr lang="it-IT" sz="4200" dirty="0" smtClean="0"/>
              <a:t>stabilisce</a:t>
            </a:r>
            <a:r>
              <a:rPr lang="it-IT" sz="4200" dirty="0"/>
              <a:t>, inoltre, le seguenti prescrizioni interne finalizzate ad un corretto utilizzo della stessa posta elettronica nominativa:</a:t>
            </a:r>
          </a:p>
          <a:p>
            <a:r>
              <a:rPr lang="it-IT" sz="4200" dirty="0"/>
              <a:t>a) non è consentito utilizzare la posta elettronica per fini personali; sono proibiti utilizzi impropri quali l’invio di messaggi diffamatori, osceni, di profanazione, lettere minatorie o di offesa razziale, messaggi commerciali o di propaganda, le cosiddette “catene di S. Antonio”;</a:t>
            </a:r>
          </a:p>
          <a:p>
            <a:r>
              <a:rPr lang="it-IT" sz="4200" dirty="0"/>
              <a:t>b) il personale è tenuto a non dare seguito a messaggi con dubbi oggetti e provenienza (c.d. messaggi di posta indesiderata) in cui vengano richieste informazioni riguardanti dati personali riservati e/o credenziali di autenticazione (fenomeno di spam/</a:t>
            </a:r>
            <a:r>
              <a:rPr lang="it-IT" sz="4200" dirty="0" err="1"/>
              <a:t>phishing</a:t>
            </a:r>
            <a:r>
              <a:rPr lang="it-IT" sz="4200" dirty="0"/>
              <a:t>). I messaggi e-mail di </a:t>
            </a:r>
            <a:r>
              <a:rPr lang="it-IT" sz="4200" dirty="0" err="1"/>
              <a:t>phishing</a:t>
            </a:r>
            <a:r>
              <a:rPr lang="it-IT" sz="4200" dirty="0"/>
              <a:t> sono pensati per rubare le credenziali personali di accesso ai sistemi informatici, chiedono dati personali sensibili o reindirizzano a siti web contraffatti dove viene chiesto di fornire credenziali e dati riservati personali. </a:t>
            </a:r>
            <a:endParaRPr lang="it-IT" sz="4200" dirty="0" smtClean="0"/>
          </a:p>
          <a:p>
            <a:r>
              <a:rPr lang="it-IT" dirty="0"/>
              <a:t> </a:t>
            </a:r>
          </a:p>
          <a:p>
            <a:endParaRPr lang="it-IT" dirty="0"/>
          </a:p>
        </p:txBody>
      </p:sp>
    </p:spTree>
    <p:extLst>
      <p:ext uri="{BB962C8B-B14F-4D97-AF65-F5344CB8AC3E}">
        <p14:creationId xmlns:p14="http://schemas.microsoft.com/office/powerpoint/2010/main" val="1154764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86840" y="735360"/>
            <a:ext cx="10515600" cy="511550"/>
          </a:xfrm>
        </p:spPr>
        <p:txBody>
          <a:bodyPr>
            <a:normAutofit fontScale="90000"/>
          </a:bodyPr>
          <a:lstStyle/>
          <a:p>
            <a:r>
              <a:rPr lang="it-IT" dirty="0" smtClean="0"/>
              <a:t/>
            </a:r>
            <a:br>
              <a:rPr lang="it-IT" dirty="0" smtClean="0"/>
            </a:br>
            <a:r>
              <a:rPr lang="it-IT" sz="3600" dirty="0" smtClean="0"/>
              <a:t>Definizioni - </a:t>
            </a:r>
            <a:r>
              <a:rPr lang="it-IT" sz="3600" b="1" dirty="0"/>
              <a:t>«Ufficio Privacy/Protezione dati» </a:t>
            </a:r>
            <a:r>
              <a:rPr lang="it-IT" sz="3600" b="1" dirty="0" smtClean="0"/>
              <a:t>               </a:t>
            </a:r>
            <a:r>
              <a:rPr lang="it-IT" sz="5400" b="1" dirty="0" smtClean="0"/>
              <a:t>½</a:t>
            </a:r>
            <a:br>
              <a:rPr lang="it-IT" sz="5400" b="1" dirty="0" smtClean="0"/>
            </a:br>
            <a:endParaRPr lang="it-IT" sz="3100" dirty="0"/>
          </a:p>
        </p:txBody>
      </p:sp>
      <p:sp>
        <p:nvSpPr>
          <p:cNvPr id="3" name="Segnaposto contenuto 2"/>
          <p:cNvSpPr>
            <a:spLocks noGrp="1"/>
          </p:cNvSpPr>
          <p:nvPr>
            <p:ph idx="1"/>
          </p:nvPr>
        </p:nvSpPr>
        <p:spPr>
          <a:xfrm>
            <a:off x="838200" y="1105594"/>
            <a:ext cx="10515600" cy="5071370"/>
          </a:xfrm>
        </p:spPr>
        <p:txBody>
          <a:bodyPr>
            <a:normAutofit fontScale="25000" lnSpcReduction="20000"/>
          </a:bodyPr>
          <a:lstStyle/>
          <a:p>
            <a:pPr marL="457200" lvl="1" indent="0">
              <a:buNone/>
            </a:pPr>
            <a:r>
              <a:rPr lang="it-IT" dirty="0" smtClean="0"/>
              <a:t>:</a:t>
            </a:r>
            <a:endParaRPr lang="it-IT" b="1" dirty="0"/>
          </a:p>
          <a:p>
            <a:pPr marL="457200" lvl="1" indent="0">
              <a:buNone/>
            </a:pPr>
            <a:endParaRPr lang="it-IT" dirty="0" smtClean="0"/>
          </a:p>
          <a:p>
            <a:r>
              <a:rPr lang="it-IT" sz="8000" b="1" dirty="0" smtClean="0"/>
              <a:t>definizione </a:t>
            </a:r>
            <a:r>
              <a:rPr lang="it-IT" sz="8000" b="1" dirty="0"/>
              <a:t>e controllo della regolamentazione in materia di sicurezza delle informazioni </a:t>
            </a:r>
            <a:r>
              <a:rPr lang="it-IT" sz="8000" dirty="0"/>
              <a:t>delle attività svolte dalle competenti </a:t>
            </a:r>
            <a:r>
              <a:rPr lang="it-IT" sz="8000" dirty="0" smtClean="0"/>
              <a:t>UU.OO. </a:t>
            </a:r>
            <a:r>
              <a:rPr lang="it-IT" sz="8000" dirty="0"/>
              <a:t>nei propri processi operativi</a:t>
            </a:r>
          </a:p>
          <a:p>
            <a:r>
              <a:rPr lang="it-IT" sz="8000" dirty="0"/>
              <a:t>coordinamento, con il Titolare e con il DPO, della definizione dei </a:t>
            </a:r>
            <a:r>
              <a:rPr lang="it-IT" sz="8000" b="1" u="sng" dirty="0"/>
              <a:t>requisiti e degli obiettivi di sicurezza</a:t>
            </a:r>
            <a:r>
              <a:rPr lang="it-IT" sz="8000" dirty="0"/>
              <a:t> da applicarsi alle informazioni ed ai trattamenti di dati gestiti all’interno della struttura del </a:t>
            </a:r>
            <a:r>
              <a:rPr lang="it-IT" sz="8000" dirty="0" smtClean="0"/>
              <a:t>Titolare </a:t>
            </a:r>
            <a:r>
              <a:rPr lang="it-IT" sz="8000" dirty="0"/>
              <a:t>e </a:t>
            </a:r>
            <a:r>
              <a:rPr lang="it-IT" sz="8000" b="1" u="sng" dirty="0"/>
              <a:t>definisce i piani di sicurezza</a:t>
            </a:r>
            <a:r>
              <a:rPr lang="it-IT" sz="8000" dirty="0"/>
              <a:t> per il relativo conseguimento (piani strategici, medio-termine e operativi);</a:t>
            </a:r>
          </a:p>
          <a:p>
            <a:r>
              <a:rPr lang="it-IT" sz="8000" b="1" u="sng" dirty="0"/>
              <a:t>gestione del piano di sicurezza</a:t>
            </a:r>
            <a:r>
              <a:rPr lang="it-IT" sz="8000" dirty="0"/>
              <a:t>, assicurando la conformità (</a:t>
            </a:r>
            <a:r>
              <a:rPr lang="it-IT" sz="8000" i="1" dirty="0"/>
              <a:t>compliance</a:t>
            </a:r>
            <a:r>
              <a:rPr lang="it-IT" sz="8000" dirty="0"/>
              <a:t>) con la normativa applicabile e con gli obblighi contrattuali, interagendo con le unità operative, in generale e nella </a:t>
            </a:r>
            <a:r>
              <a:rPr lang="it-IT" sz="8000" u="sng" dirty="0"/>
              <a:t>fase di gestione delle acquisizioni</a:t>
            </a:r>
            <a:r>
              <a:rPr lang="it-IT" sz="8000" dirty="0"/>
              <a:t>, identificando e allineando i requisiti di sicurezza e le iniziative relative alle attività operative;</a:t>
            </a:r>
          </a:p>
          <a:p>
            <a:r>
              <a:rPr lang="it-IT" sz="8000" dirty="0"/>
              <a:t>Identificazione, nell’ambito della </a:t>
            </a:r>
            <a:r>
              <a:rPr lang="it-IT" sz="8000" b="1" u="sng" dirty="0"/>
              <a:t>normativa vigente e degli accordi </a:t>
            </a:r>
            <a:r>
              <a:rPr lang="it-IT" sz="8000" b="1" u="sng" dirty="0" smtClean="0"/>
              <a:t>contrattuali/convenzioni/studi clinici/</a:t>
            </a:r>
            <a:r>
              <a:rPr lang="it-IT" sz="8000" b="1" u="sng" dirty="0" err="1" smtClean="0"/>
              <a:t>ecc</a:t>
            </a:r>
            <a:r>
              <a:rPr lang="it-IT" sz="8000" b="1" u="sng" dirty="0"/>
              <a:t>…, dei requisiti di sicurezza delle informazioni</a:t>
            </a:r>
            <a:r>
              <a:rPr lang="it-IT" sz="8000" b="1" dirty="0"/>
              <a:t> </a:t>
            </a:r>
            <a:r>
              <a:rPr lang="it-IT" sz="8000" dirty="0"/>
              <a:t>applicabili al contesto della ASL di Pescara;</a:t>
            </a:r>
          </a:p>
          <a:p>
            <a:r>
              <a:rPr lang="it-IT" sz="8000" dirty="0"/>
              <a:t>Effettuazione delle </a:t>
            </a:r>
            <a:r>
              <a:rPr lang="it-IT" sz="8000" b="1" u="sng" dirty="0"/>
              <a:t>valutazioni del Rischio e di Impatto (DPIA)</a:t>
            </a:r>
            <a:r>
              <a:rPr lang="it-IT" sz="8000" dirty="0"/>
              <a:t> per i trattamenti di dati e sistemi informatici; definizione delle misure di sicurezza da attuarsi e redazione dei piani di trattamento dei rischi per definirne contenuti, modalità e tempistiche di attuazione, da sottoporre al Titolare ed al parere del DPO;</a:t>
            </a:r>
          </a:p>
          <a:p>
            <a:endParaRPr lang="it-IT" dirty="0"/>
          </a:p>
        </p:txBody>
      </p:sp>
    </p:spTree>
    <p:extLst>
      <p:ext uri="{BB962C8B-B14F-4D97-AF65-F5344CB8AC3E}">
        <p14:creationId xmlns:p14="http://schemas.microsoft.com/office/powerpoint/2010/main" val="25771612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760801"/>
          </a:xfrm>
        </p:spPr>
        <p:txBody>
          <a:bodyPr>
            <a:normAutofit/>
          </a:bodyPr>
          <a:lstStyle/>
          <a:p>
            <a:r>
              <a:rPr lang="it-IT" sz="2400" b="1" dirty="0"/>
              <a:t>Utilizzo della Posta Elettronica nominativa                                          </a:t>
            </a:r>
            <a:r>
              <a:rPr lang="it-IT" sz="1400" b="1" dirty="0" smtClean="0"/>
              <a:t>2/5</a:t>
            </a:r>
            <a:endParaRPr lang="it-IT" sz="1400" dirty="0"/>
          </a:p>
        </p:txBody>
      </p:sp>
      <p:sp>
        <p:nvSpPr>
          <p:cNvPr id="3" name="Segnaposto contenuto 2"/>
          <p:cNvSpPr>
            <a:spLocks noGrp="1"/>
          </p:cNvSpPr>
          <p:nvPr>
            <p:ph idx="1"/>
          </p:nvPr>
        </p:nvSpPr>
        <p:spPr>
          <a:xfrm>
            <a:off x="1097280" y="1346662"/>
            <a:ext cx="10058400" cy="4522432"/>
          </a:xfrm>
        </p:spPr>
        <p:txBody>
          <a:bodyPr/>
          <a:lstStyle/>
          <a:p>
            <a:r>
              <a:rPr lang="it-IT" dirty="0"/>
              <a:t>In questi casi seguire le seguenti regole:</a:t>
            </a:r>
          </a:p>
          <a:p>
            <a:r>
              <a:rPr lang="it-IT" dirty="0"/>
              <a:t>a) non aprire messaggi e-mail ritenuti posta indesiderata (Spam). Cancellarli e vuotare la cartella di posta eliminata;</a:t>
            </a:r>
          </a:p>
          <a:p>
            <a:r>
              <a:rPr lang="it-IT" dirty="0"/>
              <a:t>b) non rispondere ai messaggi e-mail di Spam, perché confermereste di avere un account di posta attivo con l'unica conseguenza di aumentare la quantità di messaggi indesiderati;</a:t>
            </a:r>
          </a:p>
          <a:p>
            <a:r>
              <a:rPr lang="it-IT" dirty="0"/>
              <a:t>c) non aprire gli allegati contenuti nei messaggi e-mail ritenuti SPAM;</a:t>
            </a:r>
          </a:p>
          <a:p>
            <a:r>
              <a:rPr lang="it-IT" dirty="0"/>
              <a:t>d) non fornire dati sensibili o riservati via e-mail;</a:t>
            </a:r>
          </a:p>
          <a:p>
            <a:r>
              <a:rPr lang="it-IT" dirty="0"/>
              <a:t>e) non  accedere a collegamenti/link per essere rimosso dalla lista dei destinatari di e-mail indesiderate. In svariati casi, si ottiene l’effetto contrario con  spam ancora maggiore;</a:t>
            </a:r>
          </a:p>
          <a:p>
            <a:endParaRPr lang="it-IT" dirty="0"/>
          </a:p>
        </p:txBody>
      </p:sp>
    </p:spTree>
    <p:extLst>
      <p:ext uri="{BB962C8B-B14F-4D97-AF65-F5344CB8AC3E}">
        <p14:creationId xmlns:p14="http://schemas.microsoft.com/office/powerpoint/2010/main" val="373999400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66614" y="394978"/>
            <a:ext cx="10058400" cy="785430"/>
          </a:xfrm>
        </p:spPr>
        <p:txBody>
          <a:bodyPr>
            <a:normAutofit/>
          </a:bodyPr>
          <a:lstStyle/>
          <a:p>
            <a:pPr algn="ctr"/>
            <a:r>
              <a:rPr lang="it-IT" sz="2400" b="1" dirty="0"/>
              <a:t>Utilizzo della Posta Elettronica nominativa                                          </a:t>
            </a:r>
            <a:r>
              <a:rPr lang="it-IT" sz="1400" b="1" dirty="0" smtClean="0"/>
              <a:t>3/5</a:t>
            </a:r>
            <a:r>
              <a:rPr lang="it-IT" sz="2400" dirty="0"/>
              <a:t/>
            </a:r>
            <a:br>
              <a:rPr lang="it-IT" sz="2400" dirty="0"/>
            </a:br>
            <a:endParaRPr lang="it-IT" sz="2400" dirty="0"/>
          </a:p>
        </p:txBody>
      </p:sp>
      <p:sp>
        <p:nvSpPr>
          <p:cNvPr id="3" name="Segnaposto contenuto 2"/>
          <p:cNvSpPr>
            <a:spLocks noGrp="1"/>
          </p:cNvSpPr>
          <p:nvPr>
            <p:ph idx="1"/>
          </p:nvPr>
        </p:nvSpPr>
        <p:spPr>
          <a:xfrm>
            <a:off x="581891" y="1180408"/>
            <a:ext cx="10573789" cy="4688686"/>
          </a:xfrm>
        </p:spPr>
        <p:txBody>
          <a:bodyPr>
            <a:normAutofit fontScale="85000" lnSpcReduction="20000"/>
          </a:bodyPr>
          <a:lstStyle/>
          <a:p>
            <a:r>
              <a:rPr lang="it-IT" dirty="0"/>
              <a:t>f) sospettare in generale di qualunque e-mail che inviti a cliccare su link/collegamenti presenti nel corpo del messaggio;</a:t>
            </a:r>
          </a:p>
          <a:p>
            <a:r>
              <a:rPr lang="it-IT" dirty="0"/>
              <a:t>g) non divulgare/non </a:t>
            </a:r>
            <a:r>
              <a:rPr lang="it-IT" dirty="0" err="1"/>
              <a:t>reinoltrare</a:t>
            </a:r>
            <a:r>
              <a:rPr lang="it-IT" dirty="0"/>
              <a:t> messaggi di natura ripetitiva (c.d. catene di S. Antonio) anche quando il contenuto sia volto a segnalare presunti o veri allarmi o  quando nel testo si legge di bambini sfortunati, di malati terminali, etc. sono al 99% dei falsi.</a:t>
            </a:r>
          </a:p>
          <a:p>
            <a:r>
              <a:rPr lang="it-IT" b="1" dirty="0"/>
              <a:t>7. </a:t>
            </a:r>
            <a:r>
              <a:rPr lang="it-IT" dirty="0"/>
              <a:t>Per ridurre il fenomeno dello spamming è opportuno, in quei casi di invio di un e-mail a molti destinatari, utilizzare il campo "CCN, copia carbone nascosta " (o "BCC, </a:t>
            </a:r>
            <a:r>
              <a:rPr lang="it-IT" dirty="0" err="1"/>
              <a:t>blind</a:t>
            </a:r>
            <a:r>
              <a:rPr lang="it-IT" dirty="0"/>
              <a:t> carbon copy" in alcuni programmi di posta) al posto del campo "A". Quest'ultimo può essere lasciato vuoto o essere riempito con il proprio indirizzo di posta elettronica.</a:t>
            </a:r>
          </a:p>
          <a:p>
            <a:r>
              <a:rPr lang="it-IT" b="1" dirty="0"/>
              <a:t>8. </a:t>
            </a:r>
            <a:r>
              <a:rPr lang="it-IT" dirty="0"/>
              <a:t>Ciascun dipendente, nelle comunicazioni a mezzo posta elettronica con i vari livelli organizzativi dell’Ente, è tenuto ad utilizzare un linguaggio appropriato ed una forma espositiva adeguata, secondo il comune sentire.</a:t>
            </a:r>
          </a:p>
          <a:p>
            <a:r>
              <a:rPr lang="it-IT" b="1" dirty="0"/>
              <a:t>9</a:t>
            </a:r>
            <a:r>
              <a:rPr lang="it-IT" dirty="0"/>
              <a:t>. L’invio di messaggi di posta elettronica ad un elevato numero di destinatari è consentito solo qualora richiesto da specifiche esigenze di lavoro; è fatto salvo, in ogni caso, l’invio di circolari o analoghi messaggi usualmente indirizzati a tutto il personale o a specifici gruppi di posta.</a:t>
            </a:r>
          </a:p>
          <a:p>
            <a:r>
              <a:rPr lang="it-IT" b="1" dirty="0"/>
              <a:t>10. </a:t>
            </a:r>
            <a:r>
              <a:rPr lang="it-IT" dirty="0"/>
              <a:t>L’invio di circolari per mezzo di posta elettronica a tutto il personale o comunque a grandi gruppi di utenza  deve essere preventivamente concordato  con il SIT e seguire modalità tecniche indicate di volta in volta.</a:t>
            </a:r>
          </a:p>
          <a:p>
            <a:r>
              <a:rPr lang="it-IT" b="1" dirty="0"/>
              <a:t>11. </a:t>
            </a:r>
            <a:r>
              <a:rPr lang="it-IT" dirty="0"/>
              <a:t>Si applicano all’utilizzo della posta elettronica le ordinarie regole di riservatezza e di segreto per ragioni d’ufficio; i documenti di lavoro possono essere inviati ad indirizzi di posta elettronica esterni solo se necessario per l’attività lavorativa;</a:t>
            </a:r>
          </a:p>
          <a:p>
            <a:endParaRPr lang="it-IT" dirty="0"/>
          </a:p>
        </p:txBody>
      </p:sp>
    </p:spTree>
    <p:extLst>
      <p:ext uri="{BB962C8B-B14F-4D97-AF65-F5344CB8AC3E}">
        <p14:creationId xmlns:p14="http://schemas.microsoft.com/office/powerpoint/2010/main" val="112348243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602859"/>
          </a:xfrm>
        </p:spPr>
        <p:txBody>
          <a:bodyPr>
            <a:normAutofit/>
          </a:bodyPr>
          <a:lstStyle/>
          <a:p>
            <a:pPr algn="ctr"/>
            <a:r>
              <a:rPr lang="it-IT" sz="2700" b="1" dirty="0"/>
              <a:t>Utilizzo della Posta Elettronica nominativa </a:t>
            </a:r>
            <a:r>
              <a:rPr lang="it-IT" sz="2700" b="1" dirty="0" smtClean="0"/>
              <a:t>                                       </a:t>
            </a:r>
            <a:r>
              <a:rPr lang="it-IT" sz="1400" b="1" dirty="0" smtClean="0"/>
              <a:t>4/5</a:t>
            </a:r>
            <a:endParaRPr lang="it-IT" sz="1400" dirty="0"/>
          </a:p>
        </p:txBody>
      </p:sp>
      <p:sp>
        <p:nvSpPr>
          <p:cNvPr id="3" name="Segnaposto contenuto 2"/>
          <p:cNvSpPr>
            <a:spLocks noGrp="1"/>
          </p:cNvSpPr>
          <p:nvPr>
            <p:ph idx="1"/>
          </p:nvPr>
        </p:nvSpPr>
        <p:spPr>
          <a:xfrm>
            <a:off x="565265" y="1014153"/>
            <a:ext cx="10590415" cy="4854941"/>
          </a:xfrm>
        </p:spPr>
        <p:txBody>
          <a:bodyPr>
            <a:normAutofit fontScale="85000" lnSpcReduction="10000"/>
          </a:bodyPr>
          <a:lstStyle/>
          <a:p>
            <a:r>
              <a:rPr lang="it-IT" b="1" dirty="0"/>
              <a:t>12. </a:t>
            </a:r>
            <a:r>
              <a:rPr lang="it-IT" dirty="0"/>
              <a:t>Tramite l’indirizzo di posta elettronica possono essere inviati </a:t>
            </a:r>
            <a:r>
              <a:rPr lang="it-IT" i="1" dirty="0"/>
              <a:t>file </a:t>
            </a:r>
            <a:r>
              <a:rPr lang="it-IT" dirty="0"/>
              <a:t>allegati; l’invio deve essere commisurato alla capacità delle infrastrutture adottate al fine di non causare l’indisponibilità dei sistemi e dei dati, a tal fine si stabilisce che la dimensione massima degli allegati non </a:t>
            </a:r>
            <a:r>
              <a:rPr lang="it-IT" dirty="0" err="1"/>
              <a:t>puo’</a:t>
            </a:r>
            <a:r>
              <a:rPr lang="it-IT" dirty="0"/>
              <a:t> superare i 35 MB. In ogni caso è fortemente consigliata la conversione degli allegati in formati compressi quali .zip, .</a:t>
            </a:r>
            <a:r>
              <a:rPr lang="it-IT" dirty="0" err="1"/>
              <a:t>jpg</a:t>
            </a:r>
            <a:r>
              <a:rPr lang="it-IT" dirty="0"/>
              <a:t>, o altro. </a:t>
            </a:r>
          </a:p>
          <a:p>
            <a:r>
              <a:rPr lang="it-IT" b="1" dirty="0"/>
              <a:t>13. </a:t>
            </a:r>
            <a:r>
              <a:rPr lang="it-IT" dirty="0"/>
              <a:t>La cassetta di posta elettronica non deve essere impropriamente utilizzata  come archivio storico online dei documenti ricevuti. Tale consuetudine contribuisce pericolosamente alla saturazione delle risorse di memorizzazione del server di  posta e alla conseguente interruzione del servizio. Per cui è fissato un limite massimo (Quota) di spazio di 250 MB per ogni cassetta postale. Al raggiungimento del 75% della Quota, verrà notificato all’utente l’approssimarsi del limite Quota. Al raggiungimento del 100% della Quota, non sarà più possibile inviare messaggi. Al raggiungimento del 120% della Quota, non sarà più possibile inviare/ricevere messaggi.  Al raggiungimento della quota contribuiscono tutte le cartelle inclusa la cartella della posta eliminata.</a:t>
            </a:r>
          </a:p>
          <a:p>
            <a:r>
              <a:rPr lang="it-IT" b="1" dirty="0"/>
              <a:t>14. </a:t>
            </a:r>
            <a:r>
              <a:rPr lang="it-IT" dirty="0"/>
              <a:t>Eventuali esigenze specifiche ed eccezionali che dovessero richiedere Quota maggiore devono essere rappresentate e validamente motivate dal Dirigente dell’Unità Operativa al SIT che di volta in volta provvederà a valutare alternative possibili o ad accordare la richiesta di ampliamento della Quota.</a:t>
            </a:r>
          </a:p>
          <a:p>
            <a:r>
              <a:rPr lang="it-IT" b="1" dirty="0"/>
              <a:t>15. </a:t>
            </a:r>
            <a:r>
              <a:rPr lang="it-IT" dirty="0"/>
              <a:t>Tutti gli utenti sono tenuti a curare la manutenzione della propria cassetta postale e quindi ad eliminare i messaggi di posta elettronica non più necessari ed a salvare sul proprio PC o comunque su dispositivi di memorizzazione locali le e-mail che comportano il superamento della quota stabilita di 250 MB.</a:t>
            </a:r>
          </a:p>
          <a:p>
            <a:r>
              <a:rPr lang="it-IT" b="1" dirty="0"/>
              <a:t>16. </a:t>
            </a:r>
            <a:r>
              <a:rPr lang="it-IT" dirty="0"/>
              <a:t>Il personale è tenuto a non aprire </a:t>
            </a:r>
            <a:r>
              <a:rPr lang="it-IT" i="1" dirty="0"/>
              <a:t>file </a:t>
            </a:r>
            <a:r>
              <a:rPr lang="it-IT" dirty="0"/>
              <a:t>allegati di incerta provenienza o che contengano estensioni di tipo .</a:t>
            </a:r>
            <a:r>
              <a:rPr lang="it-IT" dirty="0" err="1"/>
              <a:t>exe</a:t>
            </a:r>
            <a:r>
              <a:rPr lang="it-IT" dirty="0"/>
              <a:t>, .</a:t>
            </a:r>
            <a:r>
              <a:rPr lang="it-IT" dirty="0" err="1"/>
              <a:t>com</a:t>
            </a:r>
            <a:r>
              <a:rPr lang="it-IT" dirty="0"/>
              <a:t>, .</a:t>
            </a:r>
            <a:r>
              <a:rPr lang="it-IT" dirty="0" err="1"/>
              <a:t>vbs</a:t>
            </a:r>
            <a:r>
              <a:rPr lang="it-IT" dirty="0"/>
              <a:t>, .</a:t>
            </a:r>
            <a:r>
              <a:rPr lang="it-IT" dirty="0" err="1"/>
              <a:t>htm</a:t>
            </a:r>
            <a:r>
              <a:rPr lang="it-IT" dirty="0"/>
              <a:t>, .</a:t>
            </a:r>
            <a:r>
              <a:rPr lang="it-IT" dirty="0" err="1"/>
              <a:t>scr</a:t>
            </a:r>
            <a:r>
              <a:rPr lang="it-IT" dirty="0"/>
              <a:t>, .</a:t>
            </a:r>
            <a:r>
              <a:rPr lang="it-IT" dirty="0" err="1"/>
              <a:t>bat</a:t>
            </a:r>
            <a:r>
              <a:rPr lang="it-IT" dirty="0"/>
              <a:t>, .</a:t>
            </a:r>
            <a:r>
              <a:rPr lang="it-IT" dirty="0" err="1"/>
              <a:t>js</a:t>
            </a:r>
            <a:r>
              <a:rPr lang="it-IT" dirty="0"/>
              <a:t> , .</a:t>
            </a:r>
            <a:r>
              <a:rPr lang="it-IT" dirty="0" err="1"/>
              <a:t>pif</a:t>
            </a:r>
            <a:r>
              <a:rPr lang="it-IT" dirty="0"/>
              <a:t>. In qualunque altra situazione di incertezza contattare il SIT</a:t>
            </a:r>
            <a:r>
              <a:rPr lang="it-IT" dirty="0" smtClean="0"/>
              <a:t>.</a:t>
            </a:r>
            <a:endParaRPr lang="it-IT" dirty="0"/>
          </a:p>
        </p:txBody>
      </p:sp>
    </p:spTree>
    <p:extLst>
      <p:ext uri="{BB962C8B-B14F-4D97-AF65-F5344CB8AC3E}">
        <p14:creationId xmlns:p14="http://schemas.microsoft.com/office/powerpoint/2010/main" val="428380327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627797"/>
          </a:xfrm>
        </p:spPr>
        <p:txBody>
          <a:bodyPr>
            <a:normAutofit/>
          </a:bodyPr>
          <a:lstStyle/>
          <a:p>
            <a:pPr algn="ctr"/>
            <a:r>
              <a:rPr lang="it-IT" sz="2400" b="1" dirty="0"/>
              <a:t>Utilizzo della Posta Elettronica nominativa                                          </a:t>
            </a:r>
            <a:r>
              <a:rPr lang="it-IT" sz="1400" b="1" dirty="0" smtClean="0"/>
              <a:t>5/5</a:t>
            </a:r>
            <a:endParaRPr lang="it-IT" sz="1400" dirty="0"/>
          </a:p>
        </p:txBody>
      </p:sp>
      <p:sp>
        <p:nvSpPr>
          <p:cNvPr id="3" name="Segnaposto contenuto 2"/>
          <p:cNvSpPr>
            <a:spLocks noGrp="1"/>
          </p:cNvSpPr>
          <p:nvPr>
            <p:ph idx="1"/>
          </p:nvPr>
        </p:nvSpPr>
        <p:spPr>
          <a:xfrm>
            <a:off x="1097280" y="1147156"/>
            <a:ext cx="10058400" cy="4721938"/>
          </a:xfrm>
        </p:spPr>
        <p:txBody>
          <a:bodyPr>
            <a:normAutofit fontScale="85000" lnSpcReduction="20000"/>
          </a:bodyPr>
          <a:lstStyle/>
          <a:p>
            <a:r>
              <a:rPr lang="it-IT" b="1" dirty="0"/>
              <a:t>17. </a:t>
            </a:r>
            <a:r>
              <a:rPr lang="it-IT" dirty="0"/>
              <a:t>Ciascun dipendente ha a disposizione una funzionalità che consente di inviare automaticamente, in caso di assenza, messaggi di risposta contenenti i riferimenti di posta elettronica o telefonici di altro dipendente a cui potrà rivolgersi il richiedente per particolari informazioni (“Regole fuori sede”).</a:t>
            </a:r>
          </a:p>
          <a:p>
            <a:r>
              <a:rPr lang="it-IT" b="1" dirty="0"/>
              <a:t>18. </a:t>
            </a:r>
            <a:r>
              <a:rPr lang="it-IT" dirty="0"/>
              <a:t>Ciascun dipendente può delegare un altro dipendente quale “fiduciario”, al fine di verificare i contenuti dei messaggi di posta elettronica in caso di assenza improvvisa o prolungata e per improrogabili necessità legate alla attività lavorativa; con la delega il “fiduciario” è autorizzato ad inoltrare al Direttore o Responsabile di Struttura di riferimento i messaggi ritenuti rilevanti per lo svolgimento dell’attività lavorativa; di tale attività il “fiduciario” è tenuto a dare informativa, alla prima occasione utile, al dipendente interessato.</a:t>
            </a:r>
          </a:p>
          <a:p>
            <a:r>
              <a:rPr lang="it-IT" b="1" dirty="0"/>
              <a:t>19. </a:t>
            </a:r>
            <a:r>
              <a:rPr lang="it-IT" dirty="0"/>
              <a:t>In caso di contemporanea assenza del dipendente delegante e del “fiduciario”, ovvero nel caso in cui non sia stata rilasciata alcuna delega, e sussistendo urgenza e comprovata necessità, la casella di posta elettronica può essere visionata, con le stesse modalità indicate alla lettera precedente, dal Direttore o Responsabile di Struttura di riferimento del dipendente interessato; di tale eventualità deve essere data informativa al predetto dipendente;</a:t>
            </a:r>
          </a:p>
          <a:p>
            <a:r>
              <a:rPr lang="it-IT" b="1" dirty="0"/>
              <a:t>20. </a:t>
            </a:r>
            <a:r>
              <a:rPr lang="it-IT" dirty="0"/>
              <a:t>Il Sistema Informativo dell’Ente provvede ad inserire in automatico, in calce ad ogni comunicazione inviata via </a:t>
            </a:r>
            <a:r>
              <a:rPr lang="it-IT" i="1" dirty="0"/>
              <a:t>e-mail </a:t>
            </a:r>
            <a:r>
              <a:rPr lang="it-IT" dirty="0"/>
              <a:t>all’esterno dagli indirizzi nominativi, un messaggio contenente l’avvertenza che indichi ai destinatari degli stessi messaggi la natura non personale del contenuto di questi ultimi e la possibilità che il relativo contenuto possa essere comunicato all’interno dell’Amministrazione;</a:t>
            </a:r>
          </a:p>
          <a:p>
            <a:r>
              <a:rPr lang="it-IT" b="1" dirty="0"/>
              <a:t>21. </a:t>
            </a:r>
            <a:r>
              <a:rPr lang="it-IT" dirty="0"/>
              <a:t>Ciascun dipendente, in caso di cessazione del rapporto di lavoro, è tenuto ad eliminare i messaggi di posta elettronica il cui contenuto non ritenga utile per assicurare la continuità funzionale delle attività svolte; in ogni caso il Sistema Informativo dell’Ente provvederà ad archiviare la corrispondenza memorizzata sui </a:t>
            </a:r>
            <a:r>
              <a:rPr lang="it-IT" i="1" dirty="0"/>
              <a:t>server </a:t>
            </a:r>
            <a:r>
              <a:rPr lang="it-IT" dirty="0"/>
              <a:t>aziendali, secondo le modalità e i tempi stabiliti dalle leggi in vigore.</a:t>
            </a:r>
          </a:p>
          <a:p>
            <a:endParaRPr lang="it-IT" dirty="0"/>
          </a:p>
        </p:txBody>
      </p:sp>
    </p:spTree>
    <p:extLst>
      <p:ext uri="{BB962C8B-B14F-4D97-AF65-F5344CB8AC3E}">
        <p14:creationId xmlns:p14="http://schemas.microsoft.com/office/powerpoint/2010/main" val="37427876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43681"/>
          </a:xfrm>
        </p:spPr>
        <p:txBody>
          <a:bodyPr>
            <a:normAutofit fontScale="90000"/>
          </a:bodyPr>
          <a:lstStyle/>
          <a:p>
            <a:pPr algn="ctr"/>
            <a:r>
              <a:rPr lang="it-IT" sz="2400" b="1" dirty="0"/>
              <a:t>Controlli disposti dalla Azienda</a:t>
            </a:r>
            <a:r>
              <a:rPr lang="it-IT" dirty="0"/>
              <a:t/>
            </a:r>
            <a:br>
              <a:rPr lang="it-IT" dirty="0"/>
            </a:br>
            <a:endParaRPr lang="it-IT" dirty="0"/>
          </a:p>
        </p:txBody>
      </p:sp>
      <p:sp>
        <p:nvSpPr>
          <p:cNvPr id="3" name="Segnaposto contenuto 2"/>
          <p:cNvSpPr>
            <a:spLocks noGrp="1"/>
          </p:cNvSpPr>
          <p:nvPr>
            <p:ph idx="1"/>
          </p:nvPr>
        </p:nvSpPr>
        <p:spPr>
          <a:xfrm>
            <a:off x="615142" y="814647"/>
            <a:ext cx="10540538" cy="5054447"/>
          </a:xfrm>
        </p:spPr>
        <p:txBody>
          <a:bodyPr>
            <a:normAutofit fontScale="85000" lnSpcReduction="10000"/>
          </a:bodyPr>
          <a:lstStyle/>
          <a:p>
            <a:r>
              <a:rPr lang="it-IT" b="1" dirty="0"/>
              <a:t> </a:t>
            </a:r>
            <a:endParaRPr lang="it-IT" dirty="0"/>
          </a:p>
          <a:p>
            <a:r>
              <a:rPr lang="it-IT" b="1" dirty="0"/>
              <a:t>1. </a:t>
            </a:r>
            <a:r>
              <a:rPr lang="it-IT" dirty="0"/>
              <a:t>Nel rispetto dei principi di pertinenza e di non eccedenza ed evitando una interferenza ingiustificata sui diritti e sulle libertà fondamentali dei lavoratori, così come la possibilità di controlli prolungati, costanti o indiscriminati, la Azienda  adotta idonei strumenti di controllo graduato, atti a indirizzare i singoli dipendenti verso un uso corretto e pertinente della posta elettronica e di Internet. verifiche sulla funzionalità e sicurezza del sistema oltre che dal rilevamento di anomalie nell’utilizzo delle Rete sono  attivate in via preliminare forme di controllo anonimo, su dati aggregati relativi, a seconda dei casi, all’Azienda, al Presidio Ospedaliero, al Servizio, al Distretto Socio Sanitario di Base, all’Unità Operativa, all’Ufficio.</a:t>
            </a:r>
          </a:p>
          <a:p>
            <a:r>
              <a:rPr lang="it-IT" b="1" dirty="0"/>
              <a:t>2</a:t>
            </a:r>
            <a:r>
              <a:rPr lang="it-IT" dirty="0"/>
              <a:t>. A fronte di un rilevato utilizzo anomalo, il controllo può concludersi con un avviso rivolto ai Dirigenti afferenti alla realtà lavorativa interessata avente come scopo quello di invitare i dipendenti ad attenersi scrupolosamente alle istruzioni impartite circa l’utilizzo degli strumenti di lavoro. In assenza di successive anomalie non si effettueranno controlli su base individuale</a:t>
            </a:r>
          </a:p>
          <a:p>
            <a:r>
              <a:rPr lang="it-IT" b="1" dirty="0"/>
              <a:t>3. </a:t>
            </a:r>
            <a:r>
              <a:rPr lang="it-IT" dirty="0"/>
              <a:t>In caso di successivi ripetuti utilizzi anomali, saranno effettuati controlli individuali sui dipendenti afferenti alle specifiche aree lavorative o strutture organizzative coinvolte.</a:t>
            </a:r>
          </a:p>
          <a:p>
            <a:r>
              <a:rPr lang="it-IT" b="1" dirty="0"/>
              <a:t>4. </a:t>
            </a:r>
            <a:r>
              <a:rPr lang="it-IT" dirty="0"/>
              <a:t>Per il personale dirigente il comportamento andrà segnalato al responsabile del Servizio/UOC/Ufficio in cui svolge la propria attività tale personale per l'adozione  degli atti di competenza, nonché alla Direzione Aziendale</a:t>
            </a:r>
          </a:p>
          <a:p>
            <a:r>
              <a:rPr lang="it-IT" b="1" dirty="0"/>
              <a:t>5. </a:t>
            </a:r>
            <a:r>
              <a:rPr lang="it-IT" dirty="0"/>
              <a:t>Per il personale non dipendente, cui non è applicabile il CCNL, il comportamento andrà segnalato alla Direzione Aziendale per l'adozione degli atti di specifica competenza</a:t>
            </a:r>
          </a:p>
          <a:p>
            <a:endParaRPr lang="it-IT" dirty="0"/>
          </a:p>
        </p:txBody>
      </p:sp>
    </p:spTree>
    <p:extLst>
      <p:ext uri="{BB962C8B-B14F-4D97-AF65-F5344CB8AC3E}">
        <p14:creationId xmlns:p14="http://schemas.microsoft.com/office/powerpoint/2010/main" val="243255608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b="1" dirty="0" smtClean="0"/>
              <a:t>La tematica oggetto di questa lezione è trattata per esteso nella</a:t>
            </a:r>
          </a:p>
          <a:p>
            <a:pPr marL="457200" indent="-457200" algn="just">
              <a:buFont typeface="+mj-lt"/>
              <a:buAutoNum type="arabicPeriod"/>
            </a:pPr>
            <a:r>
              <a:rPr lang="it-IT" b="1" dirty="0" smtClean="0"/>
              <a:t> «Procedura per </a:t>
            </a:r>
            <a:r>
              <a:rPr lang="it-IT" b="1" dirty="0"/>
              <a:t>la Gestione di Accordi, Nomine e Designazioni </a:t>
            </a:r>
            <a:r>
              <a:rPr lang="it-IT" b="1" dirty="0" smtClean="0"/>
              <a:t>e relativa </a:t>
            </a:r>
            <a:r>
              <a:rPr lang="it-IT" b="1" dirty="0"/>
              <a:t>attribuzione di </a:t>
            </a:r>
            <a:r>
              <a:rPr lang="it-IT" b="1" dirty="0" smtClean="0"/>
              <a:t>responsabilità </a:t>
            </a:r>
            <a:r>
              <a:rPr lang="it-IT" dirty="0" smtClean="0"/>
              <a:t>della </a:t>
            </a:r>
            <a:r>
              <a:rPr lang="it-IT" dirty="0"/>
              <a:t>Asl 03 </a:t>
            </a:r>
            <a:r>
              <a:rPr lang="it-IT" dirty="0" smtClean="0"/>
              <a:t>Abruzzo in </a:t>
            </a:r>
            <a:r>
              <a:rPr lang="it-IT" dirty="0"/>
              <a:t>base a quanto previsto dal </a:t>
            </a:r>
            <a:r>
              <a:rPr lang="it-IT" dirty="0" smtClean="0"/>
              <a:t> </a:t>
            </a:r>
            <a:r>
              <a:rPr lang="it-IT" b="1" dirty="0" smtClean="0"/>
              <a:t>Regolamento </a:t>
            </a:r>
            <a:r>
              <a:rPr lang="it-IT" b="1" dirty="0"/>
              <a:t>UE 679/2016 sulla Protezione dei Dati (GDPR) – artt. 26, 28 e 29 e dal D. </a:t>
            </a:r>
            <a:r>
              <a:rPr lang="it-IT" b="1" dirty="0" err="1"/>
              <a:t>Lgs</a:t>
            </a:r>
            <a:r>
              <a:rPr lang="it-IT" b="1" dirty="0"/>
              <a:t>. 196/03 Codice in Materia di Protezione dei Dati Personali (Art. 2-quaterdecies</a:t>
            </a:r>
            <a:r>
              <a:rPr lang="it-IT" b="1" dirty="0" smtClean="0"/>
              <a:t>)»,</a:t>
            </a:r>
          </a:p>
          <a:p>
            <a:pPr marL="0" indent="0" algn="just">
              <a:buNone/>
            </a:pPr>
            <a:r>
              <a:rPr lang="it-IT" b="1" dirty="0"/>
              <a:t>d</a:t>
            </a:r>
            <a:r>
              <a:rPr lang="it-IT" b="1" dirty="0" smtClean="0"/>
              <a:t>i cui può prendersi visione sul sito aziendale, nella Area Interna alla voce Privacy - link</a:t>
            </a:r>
            <a:r>
              <a:rPr lang="it-IT" b="1" dirty="0"/>
              <a:t>: </a:t>
            </a:r>
            <a:r>
              <a:rPr lang="it-IT" b="1" dirty="0">
                <a:hlinkClick r:id="rId2"/>
              </a:rPr>
              <a:t>https://</a:t>
            </a:r>
            <a:r>
              <a:rPr lang="it-IT" b="1" dirty="0" smtClean="0">
                <a:hlinkClick r:id="rId2"/>
              </a:rPr>
              <a:t>www.ausl.pe.it/Sezione.jsp?idSezione=338</a:t>
            </a:r>
            <a:r>
              <a:rPr lang="it-IT" b="1" dirty="0" smtClean="0"/>
              <a:t> </a:t>
            </a:r>
            <a:endParaRPr lang="it-IT" b="1" dirty="0"/>
          </a:p>
          <a:p>
            <a:pPr marL="457200" indent="-457200" algn="just">
              <a:buAutoNum type="arabicPeriod" startAt="2"/>
            </a:pPr>
            <a:r>
              <a:rPr lang="it-IT" b="1" dirty="0" smtClean="0"/>
              <a:t>Provvedimento </a:t>
            </a:r>
            <a:r>
              <a:rPr lang="it-IT" b="1" dirty="0"/>
              <a:t>recante le prescrizioni relative al trattamento di categorie particolari di dati, ai </a:t>
            </a:r>
            <a:r>
              <a:rPr lang="it-IT" b="1" dirty="0" smtClean="0"/>
              <a:t>sensi dell’art</a:t>
            </a:r>
            <a:r>
              <a:rPr lang="it-IT" b="1" dirty="0"/>
              <a:t>. 21, comma 1 del d.lgs. 10 agosto 2018, n. 101</a:t>
            </a:r>
            <a:r>
              <a:rPr lang="it-IT" dirty="0"/>
              <a:t/>
            </a:r>
            <a:br>
              <a:rPr lang="it-IT" dirty="0"/>
            </a:br>
            <a:r>
              <a:rPr lang="it-IT" i="1" dirty="0">
                <a:hlinkClick r:id="rId3"/>
              </a:rPr>
              <a:t>(Pubblicato sulla Gazzetta Ufficiale Serie Generale n. 176 del 29 luglio 2019</a:t>
            </a:r>
            <a:r>
              <a:rPr lang="it-IT" i="1" dirty="0" smtClean="0">
                <a:hlinkClick r:id="rId3"/>
              </a:rPr>
              <a:t>)</a:t>
            </a:r>
            <a:r>
              <a:rPr lang="it-IT" i="1" dirty="0" smtClean="0"/>
              <a:t> - </a:t>
            </a:r>
            <a:r>
              <a:rPr lang="it-IT" dirty="0" smtClean="0"/>
              <a:t>Registro </a:t>
            </a:r>
            <a:r>
              <a:rPr lang="it-IT" dirty="0"/>
              <a:t>dei </a:t>
            </a:r>
            <a:r>
              <a:rPr lang="it-IT" dirty="0" smtClean="0"/>
              <a:t>provvedimenti n</a:t>
            </a:r>
            <a:r>
              <a:rPr lang="it-IT" dirty="0"/>
              <a:t>. 146 del 5 giugno </a:t>
            </a:r>
            <a:r>
              <a:rPr lang="it-IT" dirty="0" smtClean="0"/>
              <a:t>2019, consultabile al seguente link:</a:t>
            </a:r>
          </a:p>
          <a:p>
            <a:pPr marL="0" indent="0" algn="just">
              <a:buNone/>
            </a:pPr>
            <a:r>
              <a:rPr lang="it-IT" dirty="0">
                <a:hlinkClick r:id="rId4"/>
              </a:rPr>
              <a:t>https://www.garanteprivacy.it/home/docweb/-/</a:t>
            </a:r>
            <a:r>
              <a:rPr lang="it-IT" dirty="0" smtClean="0">
                <a:hlinkClick r:id="rId4"/>
              </a:rPr>
              <a:t>docweb-display/docweb/9124510#4</a:t>
            </a:r>
            <a:r>
              <a:rPr lang="it-IT" dirty="0" smtClean="0"/>
              <a:t> </a:t>
            </a:r>
            <a:endParaRPr lang="it-IT" dirty="0"/>
          </a:p>
          <a:p>
            <a:pPr marL="0" indent="0" algn="just">
              <a:buNone/>
            </a:pPr>
            <a:endParaRPr lang="it-IT" dirty="0"/>
          </a:p>
          <a:p>
            <a:endParaRPr lang="it-IT" dirty="0"/>
          </a:p>
        </p:txBody>
      </p:sp>
    </p:spTree>
    <p:extLst>
      <p:ext uri="{BB962C8B-B14F-4D97-AF65-F5344CB8AC3E}">
        <p14:creationId xmlns:p14="http://schemas.microsoft.com/office/powerpoint/2010/main" val="2991717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1097280" y="286603"/>
            <a:ext cx="10058400" cy="1666888"/>
          </a:xfrm>
        </p:spPr>
        <p:txBody>
          <a:bodyPr>
            <a:normAutofit fontScale="90000"/>
          </a:bodyPr>
          <a:lstStyle/>
          <a:p>
            <a:r>
              <a:rPr lang="it-IT" sz="3100" dirty="0" smtClean="0"/>
              <a:t/>
            </a:r>
            <a:br>
              <a:rPr lang="it-IT" sz="3100" dirty="0" smtClean="0"/>
            </a:br>
            <a:r>
              <a:rPr lang="it-IT" sz="3100" dirty="0"/>
              <a:t/>
            </a:r>
            <a:br>
              <a:rPr lang="it-IT" sz="3100" dirty="0"/>
            </a:br>
            <a:r>
              <a:rPr lang="it-IT" sz="3100" dirty="0" smtClean="0"/>
              <a:t/>
            </a:r>
            <a:br>
              <a:rPr lang="it-IT" sz="3100" dirty="0" smtClean="0"/>
            </a:br>
            <a:r>
              <a:rPr lang="it-IT" sz="3100" dirty="0"/>
              <a:t/>
            </a:r>
            <a:br>
              <a:rPr lang="it-IT" sz="3100" dirty="0"/>
            </a:br>
            <a:r>
              <a:rPr lang="it-IT" sz="3100" dirty="0" smtClean="0"/>
              <a:t/>
            </a:r>
            <a:br>
              <a:rPr lang="it-IT" sz="3100" dirty="0" smtClean="0"/>
            </a:br>
            <a:r>
              <a:rPr lang="it-IT" sz="3100" dirty="0"/>
              <a:t/>
            </a:r>
            <a:br>
              <a:rPr lang="it-IT" sz="3100" dirty="0"/>
            </a:br>
            <a:r>
              <a:rPr lang="it-IT" sz="3100" dirty="0" smtClean="0"/>
              <a:t/>
            </a:r>
            <a:br>
              <a:rPr lang="it-IT" sz="3100" dirty="0" smtClean="0"/>
            </a:br>
            <a:r>
              <a:rPr lang="it-IT" sz="3100" dirty="0"/>
              <a:t/>
            </a:r>
            <a:br>
              <a:rPr lang="it-IT" sz="3100" dirty="0"/>
            </a:br>
            <a:r>
              <a:rPr lang="it-IT" sz="3100" dirty="0" smtClean="0"/>
              <a:t/>
            </a:r>
            <a:br>
              <a:rPr lang="it-IT" sz="3100" dirty="0" smtClean="0"/>
            </a:br>
            <a:r>
              <a:rPr lang="it-IT" sz="3100" dirty="0"/>
              <a:t/>
            </a:r>
            <a:br>
              <a:rPr lang="it-IT" sz="3100" dirty="0"/>
            </a:br>
            <a:r>
              <a:rPr lang="it-IT" sz="3100" dirty="0" smtClean="0"/>
              <a:t/>
            </a:r>
            <a:br>
              <a:rPr lang="it-IT" sz="3100" dirty="0" smtClean="0"/>
            </a:br>
            <a:r>
              <a:rPr lang="it-IT" sz="3100" dirty="0"/>
              <a:t/>
            </a:r>
            <a:br>
              <a:rPr lang="it-IT" sz="3100" dirty="0"/>
            </a:br>
            <a:r>
              <a:rPr lang="it-IT" sz="3100" dirty="0" smtClean="0"/>
              <a:t>Definizioni - </a:t>
            </a:r>
            <a:r>
              <a:rPr lang="it-IT" sz="3100" b="1" dirty="0"/>
              <a:t>«Ufficio </a:t>
            </a:r>
            <a:r>
              <a:rPr lang="it-IT" sz="3100" b="1" dirty="0" smtClean="0"/>
              <a:t>Privacy e Sicurezza delle Informazioni»                           </a:t>
            </a:r>
            <a:r>
              <a:rPr lang="it-IT" sz="1800" b="1" dirty="0" smtClean="0"/>
              <a:t>2/2</a:t>
            </a:r>
            <a:br>
              <a:rPr lang="it-IT" sz="1800" b="1" dirty="0" smtClean="0"/>
            </a:br>
            <a:r>
              <a:rPr lang="it-IT" sz="5400" b="1" dirty="0" smtClean="0"/>
              <a:t/>
            </a:r>
            <a:br>
              <a:rPr lang="it-IT" sz="5400" b="1" dirty="0" smtClean="0"/>
            </a:br>
            <a:endParaRPr lang="it-IT" sz="3100" dirty="0"/>
          </a:p>
        </p:txBody>
      </p:sp>
      <p:sp>
        <p:nvSpPr>
          <p:cNvPr id="3" name="Segnaposto contenuto 2"/>
          <p:cNvSpPr>
            <a:spLocks noGrp="1"/>
          </p:cNvSpPr>
          <p:nvPr>
            <p:ph idx="1"/>
          </p:nvPr>
        </p:nvSpPr>
        <p:spPr>
          <a:xfrm>
            <a:off x="656706" y="1521229"/>
            <a:ext cx="10359166" cy="4574771"/>
          </a:xfrm>
        </p:spPr>
        <p:txBody>
          <a:bodyPr>
            <a:normAutofit fontScale="77500" lnSpcReduction="20000"/>
          </a:bodyPr>
          <a:lstStyle/>
          <a:p>
            <a:r>
              <a:rPr lang="it-IT" sz="2600" dirty="0"/>
              <a:t>Fornitura di </a:t>
            </a:r>
            <a:r>
              <a:rPr lang="it-IT" sz="2600" b="1" u="sng" dirty="0"/>
              <a:t>supporto consulenziale al DPO ed alle Unità Operative </a:t>
            </a:r>
            <a:r>
              <a:rPr lang="it-IT" sz="2600" dirty="0"/>
              <a:t>per problematiche di Sicurezza delle Informazioni e </a:t>
            </a:r>
            <a:r>
              <a:rPr lang="it-IT" sz="2600" dirty="0" err="1" smtClean="0"/>
              <a:t>Cybersicurezza</a:t>
            </a:r>
            <a:r>
              <a:rPr lang="it-IT" sz="2600" dirty="0"/>
              <a:t>, di gestione dell’erogazione dei servizi e di definizione di attività di test e collaudo;</a:t>
            </a:r>
          </a:p>
          <a:p>
            <a:r>
              <a:rPr lang="it-IT" sz="2600" b="1" u="sng" dirty="0"/>
              <a:t>Definizione di Policy e Procedure per la Sicurezza delle Informazioni e per la Protezione del Trattamento</a:t>
            </a:r>
            <a:r>
              <a:rPr lang="it-IT" sz="2600" dirty="0"/>
              <a:t> di dati personali, identificazione di eventuali esigenze di modifica di policy esistenti o necessità di introduzione di nuove policy di sicurezza tecnico-organizzative;</a:t>
            </a:r>
          </a:p>
          <a:p>
            <a:r>
              <a:rPr lang="it-IT" sz="2600" b="1" u="sng" dirty="0"/>
              <a:t>Coordinamento delle attività, partecipazione e collaborazione con il Comitato di Gestione della Sicurezza delle Informazioni</a:t>
            </a:r>
            <a:r>
              <a:rPr lang="it-IT" sz="2600" dirty="0"/>
              <a:t> (che include il Team per la Risposta alle Violazioni di dati personali  - DBRT – Data </a:t>
            </a:r>
            <a:r>
              <a:rPr lang="it-IT" sz="2600" dirty="0" err="1"/>
              <a:t>Breach</a:t>
            </a:r>
            <a:r>
              <a:rPr lang="it-IT" sz="2600" dirty="0"/>
              <a:t> </a:t>
            </a:r>
            <a:r>
              <a:rPr lang="it-IT" sz="2600" dirty="0" err="1"/>
              <a:t>Response</a:t>
            </a:r>
            <a:r>
              <a:rPr lang="it-IT" sz="2600" dirty="0"/>
              <a:t> Team) per la gestione di Incidenti e Violazioni sulla Sicurezza delle Informazioni e della Continuità Operativa dei servizi informatici;</a:t>
            </a:r>
          </a:p>
          <a:p>
            <a:r>
              <a:rPr lang="it-IT" sz="2600" b="1" u="sng" dirty="0"/>
              <a:t>Produzione di un report periodico</a:t>
            </a:r>
            <a:r>
              <a:rPr lang="it-IT" sz="2600" b="1" dirty="0"/>
              <a:t> </a:t>
            </a:r>
            <a:r>
              <a:rPr lang="it-IT" sz="2600" dirty="0"/>
              <a:t>da comunicare al Titolare, al DPO ed ai responsabili delle UU.OO. interessate, riguardante lo </a:t>
            </a:r>
            <a:r>
              <a:rPr lang="it-IT" sz="2600" b="1" u="sng" dirty="0"/>
              <a:t>stato di avanzamento generale del Piano di Sicurezza</a:t>
            </a:r>
            <a:r>
              <a:rPr lang="it-IT" sz="2600" dirty="0"/>
              <a:t>. Il report riguarderà, nell’ambito della sicurezza delle informazioni, lo stato di esecuzione e le risultanze di attività quali la valutazione del rischio, la gestione dei rischi individuati, le decisioni sulle misure da attuare, problematiche di gestione dell’erogazione dei servizi, i risultati di attività di test e collaudo, eventuali incidenti/violazioni di sicurezza e raccomandazioni per la modifica di policy esistenti o l’introduzione di nuove policy di sicurezza tecnico-organizzative.</a:t>
            </a:r>
          </a:p>
          <a:p>
            <a:endParaRPr lang="it-IT" dirty="0"/>
          </a:p>
        </p:txBody>
      </p:sp>
      <p:sp>
        <p:nvSpPr>
          <p:cNvPr id="5" name="Rettangolo 4"/>
          <p:cNvSpPr/>
          <p:nvPr/>
        </p:nvSpPr>
        <p:spPr>
          <a:xfrm>
            <a:off x="9858895" y="2468880"/>
            <a:ext cx="224442"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p>
        </p:txBody>
      </p:sp>
    </p:spTree>
    <p:extLst>
      <p:ext uri="{BB962C8B-B14F-4D97-AF65-F5344CB8AC3E}">
        <p14:creationId xmlns:p14="http://schemas.microsoft.com/office/powerpoint/2010/main" val="63952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149630"/>
            <a:ext cx="9875520" cy="1097280"/>
          </a:xfrm>
        </p:spPr>
        <p:txBody>
          <a:bodyPr>
            <a:normAutofit fontScale="90000"/>
          </a:bodyPr>
          <a:lstStyle/>
          <a:p>
            <a:pPr algn="ctr"/>
            <a:r>
              <a:rPr lang="it-IT" sz="3600" dirty="0" smtClean="0"/>
              <a:t/>
            </a:r>
            <a:br>
              <a:rPr lang="it-IT" sz="3600" dirty="0" smtClean="0"/>
            </a:br>
            <a:r>
              <a:rPr lang="it-IT" sz="3600" dirty="0" smtClean="0"/>
              <a:t/>
            </a:r>
            <a:br>
              <a:rPr lang="it-IT" sz="3600" dirty="0" smtClean="0"/>
            </a:br>
            <a:r>
              <a:rPr lang="it-IT" sz="3600" dirty="0"/>
              <a:t/>
            </a:r>
            <a:br>
              <a:rPr lang="it-IT" sz="3600" dirty="0"/>
            </a:br>
            <a:r>
              <a:rPr lang="it-IT" sz="3600" dirty="0" smtClean="0"/>
              <a:t/>
            </a:r>
            <a:br>
              <a:rPr lang="it-IT" sz="3600" dirty="0" smtClean="0"/>
            </a:br>
            <a:r>
              <a:rPr lang="it-IT" sz="3100" dirty="0" smtClean="0"/>
              <a:t>Definizioni - </a:t>
            </a:r>
            <a:r>
              <a:rPr lang="it-IT" sz="3100" b="1" dirty="0"/>
              <a:t>«SATD»</a:t>
            </a:r>
            <a:r>
              <a:rPr lang="it-IT" sz="3100" dirty="0"/>
              <a:t>: Soggetto Autorizzato al Trattamento dei dati personali con </a:t>
            </a:r>
            <a:r>
              <a:rPr lang="it-IT" sz="3100" dirty="0" smtClean="0"/>
              <a:t>Delega</a:t>
            </a:r>
            <a:endParaRPr lang="it-IT" sz="3100" dirty="0"/>
          </a:p>
        </p:txBody>
      </p:sp>
      <p:sp>
        <p:nvSpPr>
          <p:cNvPr id="3" name="Segnaposto contenuto 2"/>
          <p:cNvSpPr>
            <a:spLocks noGrp="1"/>
          </p:cNvSpPr>
          <p:nvPr>
            <p:ph idx="1"/>
          </p:nvPr>
        </p:nvSpPr>
        <p:spPr>
          <a:xfrm>
            <a:off x="838200" y="1305098"/>
            <a:ext cx="10515600" cy="4871865"/>
          </a:xfrm>
        </p:spPr>
        <p:txBody>
          <a:bodyPr>
            <a:normAutofit fontScale="92500" lnSpcReduction="20000"/>
          </a:bodyPr>
          <a:lstStyle/>
          <a:p>
            <a:r>
              <a:rPr lang="it-IT" dirty="0" smtClean="0"/>
              <a:t>1. Il titolare del trattamento può prevedere, sotto la propria responsabilità e nell’ambito del proprio assetto organizzativo, che specifici compiti e funzioni connessi al trattamento di dati personali siano attribuiti a persone fisiche, espressamente designate, che operano sotto la propria autorità. (art. 2-quaterdecies del Codice Privacy)</a:t>
            </a:r>
          </a:p>
          <a:p>
            <a:r>
              <a:rPr lang="it-IT" dirty="0" smtClean="0"/>
              <a:t>2. Il titolare del trattamento individua le modalità più opportune per autorizzare al trattamento dei dati personali le persone che operano sotto la propria autorità diretta.</a:t>
            </a:r>
          </a:p>
          <a:p>
            <a:r>
              <a:rPr lang="it-IT" sz="2400" dirty="0">
                <a:solidFill>
                  <a:srgbClr val="00B0F0"/>
                </a:solidFill>
              </a:rPr>
              <a:t>Il ruolo di Soggetto Autorizzato al Trattamento con Delega (SATD) viene identificato nel ruolo di </a:t>
            </a:r>
            <a:r>
              <a:rPr lang="it-IT" sz="2400" b="1" dirty="0">
                <a:solidFill>
                  <a:srgbClr val="00B0F0"/>
                </a:solidFill>
              </a:rPr>
              <a:t>Direttore di UOC </a:t>
            </a:r>
            <a:r>
              <a:rPr lang="it-IT" sz="2400" dirty="0">
                <a:solidFill>
                  <a:srgbClr val="00B0F0"/>
                </a:solidFill>
              </a:rPr>
              <a:t>(Unità Operativa Complessa) e </a:t>
            </a:r>
            <a:r>
              <a:rPr lang="it-IT" sz="2400" b="1" dirty="0">
                <a:solidFill>
                  <a:srgbClr val="00B0F0"/>
                </a:solidFill>
              </a:rPr>
              <a:t>di UOSD </a:t>
            </a:r>
            <a:r>
              <a:rPr lang="it-IT" sz="2400" dirty="0">
                <a:solidFill>
                  <a:srgbClr val="00B0F0"/>
                </a:solidFill>
              </a:rPr>
              <a:t>(Unità Operativa Semplice Dipartimentale), considerando il ruolo di Direttore di tali strutture una condizione preliminare ed essenziale per la designazione a SATD</a:t>
            </a:r>
            <a:r>
              <a:rPr lang="it-IT" dirty="0"/>
              <a:t>. </a:t>
            </a:r>
            <a:endParaRPr lang="it-IT" dirty="0" smtClean="0"/>
          </a:p>
          <a:p>
            <a:r>
              <a:rPr lang="it-IT" dirty="0" smtClean="0"/>
              <a:t>La </a:t>
            </a:r>
            <a:r>
              <a:rPr lang="it-IT" dirty="0"/>
              <a:t>delega non potrà quindi essere assegnata a figure che ricoprano un ruolo diverso salvo </a:t>
            </a:r>
            <a:r>
              <a:rPr lang="it-IT" dirty="0" smtClean="0"/>
              <a:t>in </a:t>
            </a:r>
            <a:r>
              <a:rPr lang="it-IT" dirty="0"/>
              <a:t>alcuni specifici casi da determinare da parte dell’Ufficio Privacy con il supporto del Responsabile della Protezione dei Dati</a:t>
            </a:r>
            <a:r>
              <a:rPr lang="it-IT" dirty="0" smtClean="0"/>
              <a:t>.</a:t>
            </a:r>
          </a:p>
          <a:p>
            <a:pPr algn="just"/>
            <a:r>
              <a:rPr lang="it-IT" b="1" dirty="0"/>
              <a:t>SANZIONI</a:t>
            </a:r>
          </a:p>
          <a:p>
            <a:pPr algn="just"/>
            <a:r>
              <a:rPr lang="it-IT" dirty="0">
                <a:solidFill>
                  <a:srgbClr val="FF0000"/>
                </a:solidFill>
              </a:rPr>
              <a:t>La mancata </a:t>
            </a:r>
            <a:r>
              <a:rPr lang="it-IT" dirty="0" smtClean="0">
                <a:solidFill>
                  <a:srgbClr val="FF0000"/>
                </a:solidFill>
              </a:rPr>
              <a:t>firma della designazione da parte del SATD </a:t>
            </a:r>
            <a:r>
              <a:rPr lang="it-IT" dirty="0">
                <a:solidFill>
                  <a:srgbClr val="FF0000"/>
                </a:solidFill>
              </a:rPr>
              <a:t>produce una violazione nel trattamento dei dati personali con la irrogazione di una sanzione amministrativa pecuniaria fino a 20 milioni di euro (art. 83 del GDPR)</a:t>
            </a:r>
          </a:p>
          <a:p>
            <a:endParaRPr lang="it-IT" dirty="0"/>
          </a:p>
          <a:p>
            <a:endParaRPr lang="it-IT" b="1" dirty="0" smtClean="0"/>
          </a:p>
        </p:txBody>
      </p:sp>
    </p:spTree>
    <p:extLst>
      <p:ext uri="{BB962C8B-B14F-4D97-AF65-F5344CB8AC3E}">
        <p14:creationId xmlns:p14="http://schemas.microsoft.com/office/powerpoint/2010/main" val="2448983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Referente Privacy</a:t>
            </a:r>
            <a:endParaRPr lang="it-IT" dirty="0"/>
          </a:p>
        </p:txBody>
      </p:sp>
      <p:sp>
        <p:nvSpPr>
          <p:cNvPr id="3" name="Segnaposto contenuto 2"/>
          <p:cNvSpPr>
            <a:spLocks noGrp="1"/>
          </p:cNvSpPr>
          <p:nvPr>
            <p:ph idx="1"/>
          </p:nvPr>
        </p:nvSpPr>
        <p:spPr/>
        <p:txBody>
          <a:bodyPr/>
          <a:lstStyle/>
          <a:p>
            <a:r>
              <a:rPr lang="it-IT" dirty="0" smtClean="0"/>
              <a:t>Trattasi di una figura – persona fisica interna alla propria U.O.- (di Area Dirigenziale o Area Comparto) che può essere facoltativamente designata dal SATD al fine di farsi supportare per gli adempimenti cui lo stesso è tenuto in materia di protezione dei dati personali.</a:t>
            </a:r>
          </a:p>
          <a:p>
            <a:r>
              <a:rPr lang="it-IT" dirty="0" smtClean="0"/>
              <a:t>Resta inteso che </a:t>
            </a:r>
            <a:r>
              <a:rPr lang="it-IT" b="1" dirty="0" smtClean="0"/>
              <a:t>una tale designazione non manleva il SATD in merito alle proprie responsabilità</a:t>
            </a:r>
            <a:r>
              <a:rPr lang="it-IT" dirty="0" smtClean="0"/>
              <a:t>.</a:t>
            </a:r>
          </a:p>
          <a:p>
            <a:r>
              <a:rPr lang="it-IT" dirty="0" smtClean="0"/>
              <a:t>Per tale designazione il SATD può chiedere il supporto dell’Ufficio Privacy.</a:t>
            </a:r>
            <a:endParaRPr lang="it-IT" dirty="0"/>
          </a:p>
        </p:txBody>
      </p:sp>
    </p:spTree>
    <p:extLst>
      <p:ext uri="{BB962C8B-B14F-4D97-AF65-F5344CB8AC3E}">
        <p14:creationId xmlns:p14="http://schemas.microsoft.com/office/powerpoint/2010/main" val="4105350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457055"/>
          </a:xfrm>
        </p:spPr>
        <p:txBody>
          <a:bodyPr>
            <a:normAutofit fontScale="90000"/>
          </a:bodyPr>
          <a:lstStyle/>
          <a:p>
            <a:r>
              <a:rPr lang="it-IT" dirty="0" smtClean="0"/>
              <a:t/>
            </a:r>
            <a:br>
              <a:rPr lang="it-IT" dirty="0" smtClean="0"/>
            </a:br>
            <a:r>
              <a:rPr lang="it-IT" dirty="0"/>
              <a:t/>
            </a:r>
            <a:br>
              <a:rPr lang="it-IT" dirty="0"/>
            </a:br>
            <a:r>
              <a:rPr lang="it-IT" dirty="0" smtClean="0"/>
              <a:t/>
            </a:r>
            <a:br>
              <a:rPr lang="it-IT" dirty="0" smtClean="0"/>
            </a:br>
            <a:r>
              <a:rPr lang="it-IT" dirty="0" smtClean="0"/>
              <a:t/>
            </a:r>
            <a:br>
              <a:rPr lang="it-IT" dirty="0" smtClean="0"/>
            </a:br>
            <a:r>
              <a:rPr lang="it-IT" sz="3600" dirty="0" smtClean="0"/>
              <a:t>Definizioni - </a:t>
            </a:r>
            <a:r>
              <a:rPr lang="it-IT" sz="3600" b="1" dirty="0"/>
              <a:t>«</a:t>
            </a:r>
            <a:r>
              <a:rPr lang="it-IT" sz="3600" b="1" dirty="0" smtClean="0"/>
              <a:t>SAT»</a:t>
            </a:r>
            <a:r>
              <a:rPr lang="it-IT" sz="3600" dirty="0" smtClean="0"/>
              <a:t>: </a:t>
            </a:r>
            <a:r>
              <a:rPr lang="it-IT" sz="3600" dirty="0"/>
              <a:t>Soggetto Autorizzato al Trattamento dei dati </a:t>
            </a:r>
            <a:r>
              <a:rPr lang="it-IT" sz="3600" dirty="0" smtClean="0"/>
              <a:t>personali</a:t>
            </a:r>
            <a:r>
              <a:rPr lang="it-IT" sz="3600" dirty="0"/>
              <a:t/>
            </a:r>
            <a:br>
              <a:rPr lang="it-IT" sz="3600" dirty="0"/>
            </a:br>
            <a:endParaRPr lang="it-IT" sz="3600" dirty="0"/>
          </a:p>
        </p:txBody>
      </p:sp>
      <p:sp>
        <p:nvSpPr>
          <p:cNvPr id="3" name="Sottotitolo 2"/>
          <p:cNvSpPr>
            <a:spLocks noGrp="1"/>
          </p:cNvSpPr>
          <p:nvPr>
            <p:ph type="subTitle" idx="1"/>
          </p:nvPr>
        </p:nvSpPr>
        <p:spPr>
          <a:xfrm>
            <a:off x="623455" y="1255222"/>
            <a:ext cx="10152610" cy="5220393"/>
          </a:xfrm>
        </p:spPr>
        <p:txBody>
          <a:bodyPr>
            <a:normAutofit fontScale="77500" lnSpcReduction="20000"/>
          </a:bodyPr>
          <a:lstStyle/>
          <a:p>
            <a:pPr algn="just"/>
            <a:r>
              <a:rPr lang="it-IT" dirty="0" smtClean="0"/>
              <a:t>Premesso </a:t>
            </a:r>
            <a:r>
              <a:rPr lang="it-IT" dirty="0"/>
              <a:t>che la designazione può avere ad oggetto solo persone fisiche, nello specifico trattasi di tutti i </a:t>
            </a:r>
            <a:r>
              <a:rPr lang="it-IT" dirty="0" smtClean="0"/>
              <a:t>collaboratori (Area Dirigenziale e Area Comparto) </a:t>
            </a:r>
            <a:r>
              <a:rPr lang="it-IT" dirty="0"/>
              <a:t>del SATD che compiono attività di trattamento, </a:t>
            </a:r>
            <a:r>
              <a:rPr lang="it-IT" u="sng" dirty="0"/>
              <a:t>l’elenco dei soggetti designati comprenderà, letteralmente, tutti i dipendenti assegnati alla UOC diretta dal SATD</a:t>
            </a:r>
            <a:r>
              <a:rPr lang="it-IT" dirty="0" smtClean="0"/>
              <a:t>.</a:t>
            </a:r>
          </a:p>
          <a:p>
            <a:pPr algn="just"/>
            <a:r>
              <a:rPr lang="it-IT" b="1" dirty="0" smtClean="0"/>
              <a:t>Adempimenti del SATD riguardo alla nomina dei SAT</a:t>
            </a:r>
          </a:p>
          <a:p>
            <a:pPr algn="just"/>
            <a:r>
              <a:rPr lang="it-IT" dirty="0" smtClean="0"/>
              <a:t>La </a:t>
            </a:r>
            <a:r>
              <a:rPr lang="it-IT" dirty="0"/>
              <a:t>designazione, nominativa e personale, dovrà essere predisposta in due copie originali e recare la firma del SATD e del SAT (per ricezione); l’atto dovrà </a:t>
            </a:r>
            <a:r>
              <a:rPr lang="it-IT" dirty="0" smtClean="0"/>
              <a:t>essere </a:t>
            </a:r>
            <a:r>
              <a:rPr lang="it-IT" dirty="0"/>
              <a:t>debitamente protocollato</a:t>
            </a:r>
            <a:r>
              <a:rPr lang="it-IT" dirty="0" smtClean="0"/>
              <a:t>.</a:t>
            </a:r>
          </a:p>
          <a:p>
            <a:pPr algn="just"/>
            <a:r>
              <a:rPr lang="it-IT" dirty="0" smtClean="0"/>
              <a:t>Qualora il collaboratore operi «a scavalco» presso più UU.OO. </a:t>
            </a:r>
            <a:r>
              <a:rPr lang="it-IT" dirty="0"/>
              <a:t>v</a:t>
            </a:r>
            <a:r>
              <a:rPr lang="it-IT" dirty="0" smtClean="0"/>
              <a:t>errà designato SAT da ciascuna U.O.</a:t>
            </a:r>
            <a:endParaRPr lang="it-IT" dirty="0"/>
          </a:p>
          <a:p>
            <a:pPr algn="just"/>
            <a:r>
              <a:rPr lang="it-IT" dirty="0"/>
              <a:t>A valle della designazione del Soggetto Autorizzato al Trattamento, il SATD deve predisporre ed aggiornare l’elenco dei SAT sotto la propria responsabilità; l’aggiornamento va compiuto ogni qual volta si proceda ad una nuova designazione</a:t>
            </a:r>
            <a:r>
              <a:rPr lang="it-IT" dirty="0" smtClean="0"/>
              <a:t>.</a:t>
            </a:r>
          </a:p>
          <a:p>
            <a:pPr algn="just"/>
            <a:r>
              <a:rPr lang="it-IT" b="1" dirty="0" smtClean="0"/>
              <a:t>SANZIONI</a:t>
            </a:r>
          </a:p>
          <a:p>
            <a:pPr algn="just"/>
            <a:r>
              <a:rPr lang="it-IT" dirty="0" smtClean="0">
                <a:solidFill>
                  <a:srgbClr val="FF0000"/>
                </a:solidFill>
              </a:rPr>
              <a:t>La mancata designazione dei collaboratori produce una violazione nel trattamento dei dati personali con la irrogazione di una sanzione amministrativa pecuniaria fino a 20 milioni di euro (art. 83 del GDPR)</a:t>
            </a:r>
            <a:endParaRPr lang="it-IT" dirty="0">
              <a:solidFill>
                <a:srgbClr val="FF0000"/>
              </a:solidFill>
            </a:endParaRPr>
          </a:p>
          <a:p>
            <a:pPr algn="just"/>
            <a:endParaRPr lang="it-IT" dirty="0"/>
          </a:p>
          <a:p>
            <a:endParaRPr lang="it-IT" dirty="0"/>
          </a:p>
        </p:txBody>
      </p:sp>
    </p:spTree>
    <p:extLst>
      <p:ext uri="{BB962C8B-B14F-4D97-AF65-F5344CB8AC3E}">
        <p14:creationId xmlns:p14="http://schemas.microsoft.com/office/powerpoint/2010/main" val="1239785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856211"/>
            <a:ext cx="9144000" cy="1213658"/>
          </a:xfrm>
        </p:spPr>
        <p:txBody>
          <a:bodyPr>
            <a:normAutofit fontScale="90000"/>
          </a:bodyPr>
          <a:lstStyle/>
          <a:p>
            <a:r>
              <a:rPr lang="it-IT" sz="3100" b="1" dirty="0" smtClean="0"/>
              <a:t>Archiviazione dei documenti degli atti di designazione</a:t>
            </a:r>
            <a:r>
              <a:rPr lang="it-IT" b="1" u="sng" dirty="0" smtClean="0"/>
              <a:t/>
            </a:r>
            <a:br>
              <a:rPr lang="it-IT" b="1" u="sng" dirty="0" smtClean="0"/>
            </a:br>
            <a:endParaRPr lang="it-IT" dirty="0"/>
          </a:p>
        </p:txBody>
      </p:sp>
      <p:sp>
        <p:nvSpPr>
          <p:cNvPr id="3" name="Sottotitolo 2"/>
          <p:cNvSpPr>
            <a:spLocks noGrp="1"/>
          </p:cNvSpPr>
          <p:nvPr>
            <p:ph type="subTitle" idx="1"/>
          </p:nvPr>
        </p:nvSpPr>
        <p:spPr>
          <a:xfrm>
            <a:off x="1524000" y="1388225"/>
            <a:ext cx="9144000" cy="4896197"/>
          </a:xfrm>
        </p:spPr>
        <p:txBody>
          <a:bodyPr>
            <a:normAutofit fontScale="62500" lnSpcReduction="20000"/>
          </a:bodyPr>
          <a:lstStyle/>
          <a:p>
            <a:pPr algn="just"/>
            <a:r>
              <a:rPr lang="it-IT" sz="4000" dirty="0" smtClean="0">
                <a:solidFill>
                  <a:srgbClr val="FF0000"/>
                </a:solidFill>
              </a:rPr>
              <a:t>Il </a:t>
            </a:r>
            <a:r>
              <a:rPr lang="it-IT" sz="4000" dirty="0">
                <a:solidFill>
                  <a:srgbClr val="FF0000"/>
                </a:solidFill>
              </a:rPr>
              <a:t>soggetto </a:t>
            </a:r>
            <a:r>
              <a:rPr lang="it-IT" sz="4000" dirty="0" smtClean="0">
                <a:solidFill>
                  <a:srgbClr val="FF0000"/>
                </a:solidFill>
              </a:rPr>
              <a:t>designante (SATD) </a:t>
            </a:r>
            <a:r>
              <a:rPr lang="it-IT" sz="4000" dirty="0">
                <a:solidFill>
                  <a:srgbClr val="FF0000"/>
                </a:solidFill>
              </a:rPr>
              <a:t>ha l’obbligo di </a:t>
            </a:r>
            <a:r>
              <a:rPr lang="it-IT" sz="4000" dirty="0" smtClean="0"/>
              <a:t>:</a:t>
            </a:r>
          </a:p>
          <a:p>
            <a:pPr marL="342900" indent="-342900" algn="just">
              <a:buFont typeface="Wingdings" panose="05000000000000000000" pitchFamily="2" charset="2"/>
              <a:buChar char="v"/>
            </a:pPr>
            <a:r>
              <a:rPr lang="it-IT" sz="4000" dirty="0" smtClean="0"/>
              <a:t>- conservare le lettere di </a:t>
            </a:r>
            <a:r>
              <a:rPr lang="it-IT" sz="4000" dirty="0"/>
              <a:t>designazione </a:t>
            </a:r>
            <a:r>
              <a:rPr lang="it-IT" sz="4000" dirty="0" smtClean="0"/>
              <a:t>(in originale) a SAT.</a:t>
            </a:r>
          </a:p>
          <a:p>
            <a:pPr marL="342900" indent="-342900" algn="just">
              <a:buFont typeface="Wingdings" panose="05000000000000000000" pitchFamily="2" charset="2"/>
              <a:buChar char="v"/>
            </a:pPr>
            <a:r>
              <a:rPr lang="it-IT" sz="4000" dirty="0" smtClean="0"/>
              <a:t>- redigere un </a:t>
            </a:r>
            <a:r>
              <a:rPr lang="it-IT" sz="4000" dirty="0"/>
              <a:t>elenco </a:t>
            </a:r>
            <a:r>
              <a:rPr lang="it-IT" sz="4000" dirty="0" smtClean="0"/>
              <a:t>dei </a:t>
            </a:r>
            <a:r>
              <a:rPr lang="it-IT" sz="4000" dirty="0"/>
              <a:t>soggetti designati </a:t>
            </a:r>
            <a:r>
              <a:rPr lang="it-IT" sz="4000" dirty="0" smtClean="0"/>
              <a:t>SAT;</a:t>
            </a:r>
          </a:p>
          <a:p>
            <a:pPr marL="342900" indent="-342900" algn="just">
              <a:buFont typeface="Wingdings" panose="05000000000000000000" pitchFamily="2" charset="2"/>
              <a:buChar char="v"/>
            </a:pPr>
            <a:r>
              <a:rPr lang="it-IT" sz="4000" dirty="0" smtClean="0"/>
              <a:t>-aggiornarlo annualmente a meno che non si verifichino variazioni (trasferimenti/quiescenza/ ecc.) nel corso dell’anno, nel qual caso l’elenco sarà aggiornato contestualmente al verificarsi di uno degli episodi sopra richiamati;</a:t>
            </a:r>
          </a:p>
          <a:p>
            <a:pPr marL="342900" indent="-342900" algn="just">
              <a:buFont typeface="Wingdings" panose="05000000000000000000" pitchFamily="2" charset="2"/>
              <a:buChar char="v"/>
            </a:pPr>
            <a:r>
              <a:rPr lang="it-IT" sz="4000" dirty="0" smtClean="0"/>
              <a:t>- trasmetterlo all’Ufficio Privacy (</a:t>
            </a:r>
            <a:r>
              <a:rPr lang="it-IT" sz="4000" dirty="0"/>
              <a:t>in formato digitale</a:t>
            </a:r>
            <a:r>
              <a:rPr lang="it-IT" sz="4000" dirty="0" smtClean="0"/>
              <a:t>) che provvederà ad inserirlo nel Registro dei trattamenti e, successivamente, archiviarlo</a:t>
            </a:r>
            <a:r>
              <a:rPr lang="it-IT" sz="2300" dirty="0" smtClean="0"/>
              <a:t>.</a:t>
            </a:r>
          </a:p>
          <a:p>
            <a:endParaRPr lang="it-IT" dirty="0"/>
          </a:p>
        </p:txBody>
      </p:sp>
    </p:spTree>
    <p:extLst>
      <p:ext uri="{BB962C8B-B14F-4D97-AF65-F5344CB8AC3E}">
        <p14:creationId xmlns:p14="http://schemas.microsoft.com/office/powerpoint/2010/main" val="4035691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Riepilogando…..</a:t>
            </a:r>
            <a:endParaRPr lang="it-IT" dirty="0"/>
          </a:p>
        </p:txBody>
      </p:sp>
      <p:sp>
        <p:nvSpPr>
          <p:cNvPr id="3" name="Segnaposto contenuto 2"/>
          <p:cNvSpPr>
            <a:spLocks noGrp="1"/>
          </p:cNvSpPr>
          <p:nvPr>
            <p:ph idx="1"/>
          </p:nvPr>
        </p:nvSpPr>
        <p:spPr/>
        <p:txBody>
          <a:bodyPr>
            <a:normAutofit/>
          </a:bodyPr>
          <a:lstStyle/>
          <a:p>
            <a:r>
              <a:rPr lang="it-IT" dirty="0" smtClean="0">
                <a:solidFill>
                  <a:srgbClr val="FFC000"/>
                </a:solidFill>
              </a:rPr>
              <a:t>Il D.G. designa i Direttori/Dirigenti Responsabili di UOC/UOSD in qualità di SATD</a:t>
            </a:r>
            <a:r>
              <a:rPr lang="it-IT" dirty="0" smtClean="0"/>
              <a:t>.</a:t>
            </a:r>
          </a:p>
          <a:p>
            <a:r>
              <a:rPr lang="it-IT" dirty="0" smtClean="0">
                <a:solidFill>
                  <a:srgbClr val="00B0F0"/>
                </a:solidFill>
              </a:rPr>
              <a:t>I SATD dovranno firmare per accettazione e restituire all’Ufficio Privacy e Sicurezza delle Informazioni  l’originale della designazione</a:t>
            </a:r>
            <a:r>
              <a:rPr lang="it-IT" dirty="0" smtClean="0"/>
              <a:t>.</a:t>
            </a:r>
          </a:p>
          <a:p>
            <a:r>
              <a:rPr lang="it-IT" b="1" dirty="0" smtClean="0"/>
              <a:t>I SATD, a loro volta, devono</a:t>
            </a:r>
            <a:r>
              <a:rPr lang="it-IT" dirty="0" smtClean="0"/>
              <a:t>:</a:t>
            </a:r>
          </a:p>
          <a:p>
            <a:pPr>
              <a:buFontTx/>
              <a:buChar char="-"/>
            </a:pPr>
            <a:r>
              <a:rPr lang="it-IT" dirty="0"/>
              <a:t>d</a:t>
            </a:r>
            <a:r>
              <a:rPr lang="it-IT" dirty="0" smtClean="0"/>
              <a:t>esignare </a:t>
            </a:r>
            <a:r>
              <a:rPr lang="it-IT" u="sng" dirty="0" smtClean="0"/>
              <a:t>facoltativamente</a:t>
            </a:r>
            <a:r>
              <a:rPr lang="it-IT" dirty="0" smtClean="0"/>
              <a:t> un referente Privacy;</a:t>
            </a:r>
          </a:p>
          <a:p>
            <a:pPr>
              <a:buFontTx/>
              <a:buChar char="-"/>
            </a:pPr>
            <a:r>
              <a:rPr lang="it-IT" dirty="0" smtClean="0">
                <a:solidFill>
                  <a:srgbClr val="00B0F0"/>
                </a:solidFill>
              </a:rPr>
              <a:t>designare </a:t>
            </a:r>
            <a:r>
              <a:rPr lang="it-IT" u="sng" dirty="0" smtClean="0">
                <a:solidFill>
                  <a:srgbClr val="00B0F0"/>
                </a:solidFill>
              </a:rPr>
              <a:t>obbligatoriamente</a:t>
            </a:r>
            <a:r>
              <a:rPr lang="it-IT" dirty="0" smtClean="0">
                <a:solidFill>
                  <a:srgbClr val="00B0F0"/>
                </a:solidFill>
              </a:rPr>
              <a:t> i propri collaboratori (Area dirigenziale e Area Comparto) SAT</a:t>
            </a:r>
            <a:r>
              <a:rPr lang="it-IT" dirty="0" smtClean="0"/>
              <a:t>; </a:t>
            </a:r>
          </a:p>
          <a:p>
            <a:pPr>
              <a:buFontTx/>
              <a:buChar char="-"/>
            </a:pPr>
            <a:r>
              <a:rPr lang="it-IT" u="sng" dirty="0" smtClean="0">
                <a:solidFill>
                  <a:srgbClr val="00B0F0"/>
                </a:solidFill>
              </a:rPr>
              <a:t>accertarsi che i SAT controfirmino la designazione</a:t>
            </a:r>
            <a:r>
              <a:rPr lang="it-IT" dirty="0" smtClean="0"/>
              <a:t>; </a:t>
            </a:r>
          </a:p>
          <a:p>
            <a:pPr>
              <a:buFontTx/>
              <a:buChar char="-"/>
            </a:pPr>
            <a:r>
              <a:rPr lang="it-IT" u="sng" dirty="0" smtClean="0">
                <a:solidFill>
                  <a:srgbClr val="00B0F0"/>
                </a:solidFill>
              </a:rPr>
              <a:t>redigere un elenco dei SAT da tenere aggiornato</a:t>
            </a:r>
            <a:r>
              <a:rPr lang="it-IT" dirty="0" smtClean="0"/>
              <a:t>;</a:t>
            </a:r>
          </a:p>
          <a:p>
            <a:pPr>
              <a:buFontTx/>
              <a:buChar char="-"/>
            </a:pPr>
            <a:r>
              <a:rPr lang="it-IT" dirty="0" smtClean="0">
                <a:solidFill>
                  <a:srgbClr val="00B0F0"/>
                </a:solidFill>
              </a:rPr>
              <a:t> </a:t>
            </a:r>
            <a:r>
              <a:rPr lang="it-IT" u="sng" dirty="0" smtClean="0">
                <a:solidFill>
                  <a:srgbClr val="00B0F0"/>
                </a:solidFill>
              </a:rPr>
              <a:t>trasmettere l’elenco all’Ufficio Privacy e Sicurezza delle Informazioni</a:t>
            </a:r>
            <a:r>
              <a:rPr lang="it-IT" dirty="0" smtClean="0"/>
              <a:t>.</a:t>
            </a:r>
            <a:endParaRPr lang="it-IT" dirty="0"/>
          </a:p>
        </p:txBody>
      </p:sp>
    </p:spTree>
    <p:extLst>
      <p:ext uri="{BB962C8B-B14F-4D97-AF65-F5344CB8AC3E}">
        <p14:creationId xmlns:p14="http://schemas.microsoft.com/office/powerpoint/2010/main" val="2324021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818990"/>
          </a:xfrm>
        </p:spPr>
        <p:txBody>
          <a:bodyPr/>
          <a:lstStyle/>
          <a:p>
            <a:pPr algn="ctr"/>
            <a:r>
              <a:rPr lang="it-IT" dirty="0" smtClean="0"/>
              <a:t>I principi</a:t>
            </a:r>
            <a:endParaRPr lang="it-IT" dirty="0"/>
          </a:p>
        </p:txBody>
      </p:sp>
      <p:sp>
        <p:nvSpPr>
          <p:cNvPr id="3" name="Segnaposto contenuto 2"/>
          <p:cNvSpPr>
            <a:spLocks noGrp="1"/>
          </p:cNvSpPr>
          <p:nvPr>
            <p:ph idx="1"/>
          </p:nvPr>
        </p:nvSpPr>
        <p:spPr>
          <a:xfrm>
            <a:off x="731520" y="1221971"/>
            <a:ext cx="10424160" cy="4647123"/>
          </a:xfrm>
        </p:spPr>
        <p:txBody>
          <a:bodyPr>
            <a:normAutofit/>
          </a:bodyPr>
          <a:lstStyle/>
          <a:p>
            <a:r>
              <a:rPr lang="it-IT" sz="2400" dirty="0" smtClean="0">
                <a:solidFill>
                  <a:srgbClr val="FF0000"/>
                </a:solidFill>
              </a:rPr>
              <a:t>Il trattamento dei dati personali deve avvenire in maniera lecita e corretta</a:t>
            </a:r>
            <a:r>
              <a:rPr lang="it-IT" sz="2400" dirty="0" smtClean="0"/>
              <a:t>, informando i soggetti interessati circa la </a:t>
            </a:r>
            <a:r>
              <a:rPr lang="it-IT" sz="2400" u="sng" dirty="0" smtClean="0"/>
              <a:t>raccolta</a:t>
            </a:r>
            <a:r>
              <a:rPr lang="it-IT" sz="2400" dirty="0" smtClean="0"/>
              <a:t>, l’</a:t>
            </a:r>
            <a:r>
              <a:rPr lang="it-IT" sz="2400" u="sng" dirty="0" smtClean="0"/>
              <a:t>utilizzo</a:t>
            </a:r>
            <a:r>
              <a:rPr lang="it-IT" sz="2400" dirty="0" smtClean="0"/>
              <a:t> e la </a:t>
            </a:r>
            <a:r>
              <a:rPr lang="it-IT" sz="2400" u="sng" dirty="0" smtClean="0"/>
              <a:t>consultazione</a:t>
            </a:r>
            <a:r>
              <a:rPr lang="it-IT" sz="2400" dirty="0" smtClean="0"/>
              <a:t> dei </a:t>
            </a:r>
            <a:r>
              <a:rPr lang="it-IT" sz="2400" u="sng" dirty="0" smtClean="0"/>
              <a:t>loro dati </a:t>
            </a:r>
            <a:r>
              <a:rPr lang="it-IT" sz="2400" dirty="0" smtClean="0"/>
              <a:t>o </a:t>
            </a:r>
            <a:r>
              <a:rPr lang="it-IT" sz="2400" u="sng" dirty="0" smtClean="0"/>
              <a:t>ulteriori tipologie di trattamenti effettuate</a:t>
            </a:r>
            <a:r>
              <a:rPr lang="it-IT" sz="2400" dirty="0" smtClean="0"/>
              <a:t>, precisando </a:t>
            </a:r>
            <a:r>
              <a:rPr lang="it-IT" sz="2400" u="sng" dirty="0" smtClean="0"/>
              <a:t>in che misura essi sono o saranno trattati</a:t>
            </a:r>
            <a:r>
              <a:rPr lang="it-IT" sz="2400" dirty="0" smtClean="0"/>
              <a:t> al fine di garantire la trasparenza.</a:t>
            </a:r>
          </a:p>
          <a:p>
            <a:r>
              <a:rPr lang="it-IT" sz="2400" b="1" dirty="0" smtClean="0"/>
              <a:t>La </a:t>
            </a:r>
            <a:r>
              <a:rPr lang="it-IT" sz="2400" b="1" dirty="0" smtClean="0">
                <a:solidFill>
                  <a:srgbClr val="FF0000"/>
                </a:solidFill>
              </a:rPr>
              <a:t>trasparenza</a:t>
            </a:r>
            <a:r>
              <a:rPr lang="it-IT" sz="2400" b="1" dirty="0" smtClean="0"/>
              <a:t> deve essere attuata rispetto</a:t>
            </a:r>
            <a:r>
              <a:rPr lang="it-IT" sz="2400" dirty="0" smtClean="0"/>
              <a:t>:</a:t>
            </a:r>
          </a:p>
          <a:p>
            <a:pPr>
              <a:buFontTx/>
              <a:buChar char="-"/>
            </a:pPr>
            <a:r>
              <a:rPr lang="it-IT" sz="2400" dirty="0" smtClean="0"/>
              <a:t>alle </a:t>
            </a:r>
            <a:r>
              <a:rPr lang="it-IT" sz="2400" dirty="0" smtClean="0">
                <a:solidFill>
                  <a:srgbClr val="FF0000"/>
                </a:solidFill>
              </a:rPr>
              <a:t>informazioni e alle comunicazioni relative al trattamento dei dati</a:t>
            </a:r>
            <a:r>
              <a:rPr lang="it-IT" sz="2400" dirty="0" smtClean="0"/>
              <a:t>; ciò significa che </a:t>
            </a:r>
            <a:r>
              <a:rPr lang="it-IT" sz="2400" u="sng" dirty="0" smtClean="0"/>
              <a:t>esse devono essere facilmente accessibili e comprensibili</a:t>
            </a:r>
            <a:r>
              <a:rPr lang="it-IT" sz="2400" dirty="0" smtClean="0"/>
              <a:t>, utilizzando un </a:t>
            </a:r>
            <a:r>
              <a:rPr lang="it-IT" sz="2400" u="sng" dirty="0" smtClean="0"/>
              <a:t>linguaggio semplice e chiaro</a:t>
            </a:r>
            <a:r>
              <a:rPr lang="it-IT" sz="2400" dirty="0" smtClean="0"/>
              <a:t>;</a:t>
            </a:r>
          </a:p>
          <a:p>
            <a:pPr>
              <a:buFontTx/>
              <a:buChar char="-"/>
            </a:pPr>
            <a:r>
              <a:rPr lang="it-IT" sz="2400" dirty="0" smtClean="0"/>
              <a:t>alle </a:t>
            </a:r>
            <a:r>
              <a:rPr lang="it-IT" sz="2400" dirty="0" smtClean="0">
                <a:solidFill>
                  <a:srgbClr val="FF0000"/>
                </a:solidFill>
              </a:rPr>
              <a:t>modalità con cui il contenuto delle informazioni è formulato e veicolato </a:t>
            </a:r>
            <a:r>
              <a:rPr lang="it-IT" sz="2400" dirty="0" smtClean="0"/>
              <a:t>(</a:t>
            </a:r>
            <a:r>
              <a:rPr lang="it-IT" sz="2400" u="sng" dirty="0" smtClean="0"/>
              <a:t>chiarezza</a:t>
            </a:r>
            <a:r>
              <a:rPr lang="it-IT" sz="2400" dirty="0" smtClean="0"/>
              <a:t>, </a:t>
            </a:r>
            <a:r>
              <a:rPr lang="it-IT" sz="2400" u="sng" dirty="0" smtClean="0"/>
              <a:t>semplicità</a:t>
            </a:r>
            <a:r>
              <a:rPr lang="it-IT" sz="2400" dirty="0" smtClean="0"/>
              <a:t>, </a:t>
            </a:r>
            <a:r>
              <a:rPr lang="it-IT" sz="2400" u="sng" dirty="0" smtClean="0"/>
              <a:t>uso di formati intellegibili</a:t>
            </a:r>
            <a:r>
              <a:rPr lang="it-IT" sz="2400" dirty="0" smtClean="0"/>
              <a:t>, ecc.);</a:t>
            </a:r>
          </a:p>
          <a:p>
            <a:pPr>
              <a:buFontTx/>
              <a:buChar char="-"/>
            </a:pPr>
            <a:r>
              <a:rPr lang="it-IT" sz="2400" dirty="0" smtClean="0"/>
              <a:t>ai </a:t>
            </a:r>
            <a:r>
              <a:rPr lang="it-IT" sz="2400" dirty="0" smtClean="0">
                <a:solidFill>
                  <a:srgbClr val="FF0000"/>
                </a:solidFill>
              </a:rPr>
              <a:t>successivi rapporti tra interessato e titolare.</a:t>
            </a:r>
            <a:endParaRPr lang="it-IT" sz="2400" dirty="0">
              <a:solidFill>
                <a:srgbClr val="FF0000"/>
              </a:solidFill>
            </a:endParaRPr>
          </a:p>
        </p:txBody>
      </p:sp>
    </p:spTree>
    <p:extLst>
      <p:ext uri="{BB962C8B-B14F-4D97-AF65-F5344CB8AC3E}">
        <p14:creationId xmlns:p14="http://schemas.microsoft.com/office/powerpoint/2010/main" val="2161721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159812"/>
          </a:xfrm>
        </p:spPr>
        <p:txBody>
          <a:bodyPr/>
          <a:lstStyle/>
          <a:p>
            <a:r>
              <a:rPr lang="it-IT" dirty="0" smtClean="0"/>
              <a:t>Basi giuridiche del trattamento             </a:t>
            </a:r>
            <a:r>
              <a:rPr lang="it-IT" sz="2400" dirty="0" smtClean="0"/>
              <a:t>1/2</a:t>
            </a:r>
            <a:endParaRPr lang="it-IT" sz="2400" dirty="0"/>
          </a:p>
        </p:txBody>
      </p:sp>
      <p:sp>
        <p:nvSpPr>
          <p:cNvPr id="3" name="Segnaposto contenuto 2"/>
          <p:cNvSpPr>
            <a:spLocks noGrp="1"/>
          </p:cNvSpPr>
          <p:nvPr>
            <p:ph idx="1"/>
          </p:nvPr>
        </p:nvSpPr>
        <p:spPr>
          <a:xfrm>
            <a:off x="631767" y="1637607"/>
            <a:ext cx="10523913" cy="4231487"/>
          </a:xfrm>
        </p:spPr>
        <p:txBody>
          <a:bodyPr>
            <a:normAutofit lnSpcReduction="10000"/>
          </a:bodyPr>
          <a:lstStyle/>
          <a:p>
            <a:r>
              <a:rPr lang="it-IT" dirty="0" smtClean="0">
                <a:solidFill>
                  <a:srgbClr val="FF0000"/>
                </a:solidFill>
              </a:rPr>
              <a:t>Il trattamento dei dati personali è considerato lecito </a:t>
            </a:r>
            <a:r>
              <a:rPr lang="it-IT" dirty="0" smtClean="0"/>
              <a:t>se avviene con:</a:t>
            </a:r>
          </a:p>
          <a:p>
            <a:pPr>
              <a:buFontTx/>
              <a:buChar char="-"/>
            </a:pPr>
            <a:r>
              <a:rPr lang="it-IT" dirty="0" smtClean="0"/>
              <a:t>il </a:t>
            </a:r>
            <a:r>
              <a:rPr lang="it-IT" dirty="0" smtClean="0">
                <a:solidFill>
                  <a:srgbClr val="FF0000"/>
                </a:solidFill>
              </a:rPr>
              <a:t>consenso dell’interessato </a:t>
            </a:r>
            <a:r>
              <a:rPr lang="it-IT" dirty="0" smtClean="0"/>
              <a:t>o, in alternativa, </a:t>
            </a:r>
          </a:p>
          <a:p>
            <a:pPr>
              <a:buFontTx/>
              <a:buChar char="-"/>
            </a:pPr>
            <a:r>
              <a:rPr lang="it-IT" dirty="0" smtClean="0"/>
              <a:t>in </a:t>
            </a:r>
            <a:r>
              <a:rPr lang="it-IT" dirty="0" smtClean="0">
                <a:solidFill>
                  <a:srgbClr val="FF0000"/>
                </a:solidFill>
              </a:rPr>
              <a:t>ottemperanza ad un obbligo normativo</a:t>
            </a:r>
            <a:r>
              <a:rPr lang="it-IT" dirty="0" smtClean="0"/>
              <a:t>, presente nel GDPR, o in altra fonte del diritto comunitario o degli Stati Membri.</a:t>
            </a:r>
          </a:p>
          <a:p>
            <a:pPr marL="0" indent="0">
              <a:buNone/>
            </a:pPr>
            <a:endParaRPr lang="it-IT" dirty="0" smtClean="0"/>
          </a:p>
          <a:p>
            <a:pPr marL="0" indent="0">
              <a:buNone/>
            </a:pPr>
            <a:r>
              <a:rPr lang="it-IT" dirty="0" smtClean="0"/>
              <a:t>Come </a:t>
            </a:r>
            <a:r>
              <a:rPr lang="it-IT" dirty="0" smtClean="0">
                <a:solidFill>
                  <a:srgbClr val="FF0000"/>
                </a:solidFill>
              </a:rPr>
              <a:t>fondamento di legittimità in capo alla Asl di Pescara (titolare) </a:t>
            </a:r>
            <a:r>
              <a:rPr lang="it-IT" dirty="0" smtClean="0"/>
              <a:t>si riportano i seguenti esempi:</a:t>
            </a:r>
          </a:p>
          <a:p>
            <a:pPr>
              <a:buFont typeface="Wingdings" panose="05000000000000000000" pitchFamily="2" charset="2"/>
              <a:buChar char="v"/>
            </a:pPr>
            <a:r>
              <a:rPr lang="it-IT" u="sng" dirty="0" smtClean="0">
                <a:solidFill>
                  <a:srgbClr val="00B0F0"/>
                </a:solidFill>
              </a:rPr>
              <a:t>Il trattamento dei dati del Fornitore per dare esecuzione ad una obbligazione contrattuale o </a:t>
            </a:r>
            <a:r>
              <a:rPr lang="it-IT" u="sng" dirty="0" err="1" smtClean="0">
                <a:solidFill>
                  <a:srgbClr val="00B0F0"/>
                </a:solidFill>
              </a:rPr>
              <a:t>pre</a:t>
            </a:r>
            <a:r>
              <a:rPr lang="it-IT" u="sng" dirty="0" smtClean="0">
                <a:solidFill>
                  <a:srgbClr val="00B0F0"/>
                </a:solidFill>
              </a:rPr>
              <a:t>- </a:t>
            </a:r>
          </a:p>
          <a:p>
            <a:pPr marL="0" indent="0">
              <a:buNone/>
            </a:pPr>
            <a:r>
              <a:rPr lang="it-IT" dirty="0" smtClean="0">
                <a:solidFill>
                  <a:srgbClr val="00B0F0"/>
                </a:solidFill>
              </a:rPr>
              <a:t>    </a:t>
            </a:r>
            <a:r>
              <a:rPr lang="it-IT" u="sng" dirty="0" smtClean="0">
                <a:solidFill>
                  <a:srgbClr val="00B0F0"/>
                </a:solidFill>
              </a:rPr>
              <a:t>contrattuale </a:t>
            </a:r>
          </a:p>
          <a:p>
            <a:pPr>
              <a:buFont typeface="Wingdings" panose="05000000000000000000" pitchFamily="2" charset="2"/>
              <a:buChar char="v"/>
            </a:pPr>
            <a:r>
              <a:rPr lang="it-IT" u="sng" dirty="0" smtClean="0">
                <a:solidFill>
                  <a:srgbClr val="00B0F0"/>
                </a:solidFill>
              </a:rPr>
              <a:t>Il trattamento dei dati del dipendente per assolvere gli obblighi in materia di diritto del lavoro</a:t>
            </a:r>
          </a:p>
          <a:p>
            <a:pPr>
              <a:buFont typeface="Wingdings" panose="05000000000000000000" pitchFamily="2" charset="2"/>
              <a:buChar char="v"/>
            </a:pPr>
            <a:r>
              <a:rPr lang="it-IT" u="sng" dirty="0" smtClean="0">
                <a:solidFill>
                  <a:srgbClr val="00B0F0"/>
                </a:solidFill>
              </a:rPr>
              <a:t>Il trattamento dei dati dell’assistito per finalità di cura</a:t>
            </a:r>
            <a:r>
              <a:rPr lang="it-IT" u="sng" dirty="0" smtClean="0"/>
              <a:t>; ecc.</a:t>
            </a:r>
            <a:r>
              <a:rPr lang="it-IT" dirty="0" smtClean="0"/>
              <a:t>.</a:t>
            </a:r>
          </a:p>
        </p:txBody>
      </p:sp>
    </p:spTree>
    <p:extLst>
      <p:ext uri="{BB962C8B-B14F-4D97-AF65-F5344CB8AC3E}">
        <p14:creationId xmlns:p14="http://schemas.microsoft.com/office/powerpoint/2010/main" val="1631661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577921"/>
          </a:xfrm>
        </p:spPr>
        <p:txBody>
          <a:bodyPr>
            <a:normAutofit/>
          </a:bodyPr>
          <a:lstStyle/>
          <a:p>
            <a:pPr algn="ctr"/>
            <a:r>
              <a:rPr lang="it-IT" sz="2400" b="1" dirty="0" smtClean="0"/>
              <a:t>NORMATIVA Comunitaria e Nazionale</a:t>
            </a:r>
            <a:endParaRPr lang="it-IT" sz="2400" dirty="0"/>
          </a:p>
        </p:txBody>
      </p:sp>
      <p:sp>
        <p:nvSpPr>
          <p:cNvPr id="3" name="Segnaposto testo 2"/>
          <p:cNvSpPr>
            <a:spLocks noGrp="1"/>
          </p:cNvSpPr>
          <p:nvPr>
            <p:ph type="body" idx="1"/>
          </p:nvPr>
        </p:nvSpPr>
        <p:spPr>
          <a:xfrm>
            <a:off x="1097280" y="1064030"/>
            <a:ext cx="4937760" cy="2028306"/>
          </a:xfrm>
        </p:spPr>
        <p:txBody>
          <a:bodyPr>
            <a:normAutofit fontScale="92500" lnSpcReduction="20000"/>
          </a:bodyPr>
          <a:lstStyle/>
          <a:p>
            <a:pPr algn="just"/>
            <a:r>
              <a:rPr lang="it-IT" b="1" dirty="0"/>
              <a:t>REGOLAMENTO (UE) 2016/679 DEL </a:t>
            </a:r>
            <a:r>
              <a:rPr lang="it-IT" b="1" dirty="0" smtClean="0"/>
              <a:t>PARLAMENTO EUROPEO </a:t>
            </a:r>
            <a:r>
              <a:rPr lang="it-IT" b="1" dirty="0"/>
              <a:t>E DEL </a:t>
            </a:r>
            <a:r>
              <a:rPr lang="it-IT" b="1" dirty="0" smtClean="0"/>
              <a:t>CONSIGLIO del </a:t>
            </a:r>
            <a:r>
              <a:rPr lang="it-IT" b="1" dirty="0"/>
              <a:t>27 aprile </a:t>
            </a:r>
            <a:r>
              <a:rPr lang="it-IT" b="1" dirty="0" smtClean="0"/>
              <a:t>2016 relativo </a:t>
            </a:r>
            <a:r>
              <a:rPr lang="it-IT" b="1" dirty="0"/>
              <a:t>alla protezione delle persone </a:t>
            </a:r>
            <a:r>
              <a:rPr lang="it-IT" b="1" dirty="0" smtClean="0"/>
              <a:t>fisiche con </a:t>
            </a:r>
            <a:r>
              <a:rPr lang="it-IT" b="1" dirty="0"/>
              <a:t>riguardo al trattamento dei dati personali</a:t>
            </a:r>
            <a:r>
              <a:rPr lang="it-IT" b="1" dirty="0" smtClean="0"/>
              <a:t>, nonché </a:t>
            </a:r>
            <a:r>
              <a:rPr lang="it-IT" b="1" dirty="0"/>
              <a:t>alla libera circolazione di tali </a:t>
            </a:r>
            <a:r>
              <a:rPr lang="it-IT" b="1" dirty="0" smtClean="0"/>
              <a:t>dati e </a:t>
            </a:r>
            <a:r>
              <a:rPr lang="it-IT" b="1" dirty="0"/>
              <a:t>che abroga la direttiva </a:t>
            </a:r>
            <a:r>
              <a:rPr lang="it-IT" b="1" dirty="0" smtClean="0"/>
              <a:t>95/46/CE (</a:t>
            </a:r>
            <a:r>
              <a:rPr lang="it-IT" b="1" dirty="0"/>
              <a:t>regolamento generale sulla protezione dei dati)</a:t>
            </a:r>
            <a:endParaRPr lang="it-IT" dirty="0"/>
          </a:p>
        </p:txBody>
      </p:sp>
      <p:sp>
        <p:nvSpPr>
          <p:cNvPr id="5" name="Segnaposto testo 4"/>
          <p:cNvSpPr>
            <a:spLocks noGrp="1"/>
          </p:cNvSpPr>
          <p:nvPr>
            <p:ph type="body" sz="quarter" idx="3"/>
          </p:nvPr>
        </p:nvSpPr>
        <p:spPr>
          <a:xfrm>
            <a:off x="6217920" y="1205345"/>
            <a:ext cx="4937760" cy="1657610"/>
          </a:xfrm>
        </p:spPr>
        <p:txBody>
          <a:bodyPr>
            <a:noAutofit/>
          </a:bodyPr>
          <a:lstStyle/>
          <a:p>
            <a:pPr algn="just"/>
            <a:r>
              <a:rPr lang="it-IT" sz="1400" dirty="0" smtClean="0"/>
              <a:t> </a:t>
            </a:r>
            <a:r>
              <a:rPr lang="it-IT" sz="1400" dirty="0"/>
              <a:t>integrato con le modifiche introdotte dal </a:t>
            </a:r>
            <a:r>
              <a:rPr lang="it-IT" sz="1400" dirty="0" smtClean="0"/>
              <a:t> </a:t>
            </a:r>
            <a:r>
              <a:rPr lang="it-IT" sz="1400" b="1" dirty="0" smtClean="0"/>
              <a:t>DECRETO </a:t>
            </a:r>
            <a:r>
              <a:rPr lang="it-IT" sz="1400" b="1" dirty="0"/>
              <a:t>LEGISLATIVO 10 agosto 2018, n. 101, recante “Disposizioni per l'adeguamento della normativa nazionale alle disposizioni del regolamento (UE) 2016/679 del Parlamento europeo e del Consiglio, del 27 aprile 2016, relativo alla protezione delle persone fisiche con riguardo al trattamento dei dati personali, </a:t>
            </a:r>
            <a:r>
              <a:rPr lang="it-IT" sz="1400" b="1" dirty="0" err="1"/>
              <a:t>nonchè</a:t>
            </a:r>
            <a:r>
              <a:rPr lang="it-IT" sz="1400" b="1" dirty="0"/>
              <a:t> alla libera circolazione di tali dati e che abroga la direttiva 95/46/CE (regolamento generale sulla protezione dei dati)” </a:t>
            </a:r>
            <a:r>
              <a:rPr lang="it-IT" sz="1400" i="1" dirty="0"/>
              <a:t>(in G.U. 4 settembre 2018 n.205)</a:t>
            </a:r>
            <a:endParaRPr lang="it-IT" sz="1400" dirty="0"/>
          </a:p>
        </p:txBody>
      </p:sp>
      <p:pic>
        <p:nvPicPr>
          <p:cNvPr id="7" name="Segnaposto contenuto 6"/>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6217920" y="2862955"/>
            <a:ext cx="4937760" cy="3047394"/>
          </a:xfrm>
        </p:spPr>
      </p:pic>
      <p:pic>
        <p:nvPicPr>
          <p:cNvPr id="8" name="Segnaposto contenuto 3"/>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510997" y="3092335"/>
            <a:ext cx="4110644" cy="2818014"/>
          </a:xfrm>
        </p:spPr>
      </p:pic>
    </p:spTree>
    <p:extLst>
      <p:ext uri="{BB962C8B-B14F-4D97-AF65-F5344CB8AC3E}">
        <p14:creationId xmlns:p14="http://schemas.microsoft.com/office/powerpoint/2010/main" val="29481271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Basi giuridiche del </a:t>
            </a:r>
            <a:r>
              <a:rPr lang="it-IT" dirty="0" smtClean="0"/>
              <a:t>trattamento              </a:t>
            </a:r>
            <a:r>
              <a:rPr lang="it-IT" sz="2400" dirty="0" smtClean="0"/>
              <a:t>2/2</a:t>
            </a:r>
            <a:endParaRPr lang="it-IT" sz="2400" dirty="0"/>
          </a:p>
        </p:txBody>
      </p:sp>
      <p:sp>
        <p:nvSpPr>
          <p:cNvPr id="3" name="Segnaposto contenuto 2"/>
          <p:cNvSpPr>
            <a:spLocks noGrp="1"/>
          </p:cNvSpPr>
          <p:nvPr>
            <p:ph idx="1"/>
          </p:nvPr>
        </p:nvSpPr>
        <p:spPr/>
        <p:txBody>
          <a:bodyPr/>
          <a:lstStyle/>
          <a:p>
            <a:r>
              <a:rPr lang="it-IT" sz="2400" b="1" u="sng" dirty="0" smtClean="0"/>
              <a:t>Adempimenti a carico dei SATD</a:t>
            </a:r>
          </a:p>
          <a:p>
            <a:endParaRPr lang="it-IT" b="1" u="sng" dirty="0" smtClean="0"/>
          </a:p>
          <a:p>
            <a:r>
              <a:rPr lang="it-IT" dirty="0" smtClean="0">
                <a:solidFill>
                  <a:srgbClr val="FF0000"/>
                </a:solidFill>
              </a:rPr>
              <a:t>Prima di dare inizio ad un trattamento dei dati personali </a:t>
            </a:r>
            <a:r>
              <a:rPr lang="it-IT" dirty="0" smtClean="0"/>
              <a:t>(per finalità di: cura, ricerca scientifica, gestione delle risorse umane, esecuzione di contratti, ecc.) </a:t>
            </a:r>
            <a:r>
              <a:rPr lang="it-IT" dirty="0" smtClean="0">
                <a:solidFill>
                  <a:srgbClr val="FF0000"/>
                </a:solidFill>
              </a:rPr>
              <a:t>occorre accertare l’esistenza di una base giuridica tale da giustificare </a:t>
            </a:r>
            <a:r>
              <a:rPr lang="it-IT" dirty="0" smtClean="0"/>
              <a:t>(rendere lecito) </a:t>
            </a:r>
            <a:r>
              <a:rPr lang="it-IT" dirty="0" smtClean="0">
                <a:solidFill>
                  <a:srgbClr val="FF0000"/>
                </a:solidFill>
              </a:rPr>
              <a:t>il trattamento</a:t>
            </a:r>
            <a:r>
              <a:rPr lang="it-IT" dirty="0" smtClean="0"/>
              <a:t>. </a:t>
            </a:r>
          </a:p>
          <a:p>
            <a:r>
              <a:rPr lang="it-IT" dirty="0" smtClean="0">
                <a:solidFill>
                  <a:srgbClr val="FF0000"/>
                </a:solidFill>
              </a:rPr>
              <a:t>Per i trattamenti in corso di esecuzione</a:t>
            </a:r>
            <a:r>
              <a:rPr lang="it-IT" dirty="0" smtClean="0"/>
              <a:t>: compiere una verifica circa l’esistenza di una base giuridica che legittimi il trattamento.</a:t>
            </a:r>
          </a:p>
          <a:p>
            <a:r>
              <a:rPr lang="it-IT" dirty="0" smtClean="0"/>
              <a:t>In caso di dubbi contattare l’Ufficio Privacy e Sicurezza delle Informazioni.</a:t>
            </a:r>
            <a:endParaRPr lang="it-IT" dirty="0"/>
          </a:p>
        </p:txBody>
      </p:sp>
    </p:spTree>
    <p:extLst>
      <p:ext uri="{BB962C8B-B14F-4D97-AF65-F5344CB8AC3E}">
        <p14:creationId xmlns:p14="http://schemas.microsoft.com/office/powerpoint/2010/main" val="1510988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Principio di </a:t>
            </a:r>
            <a:r>
              <a:rPr lang="it-IT" b="1" dirty="0" smtClean="0"/>
              <a:t>liceità (art. 5.1.a. del GDPR)  </a:t>
            </a:r>
            <a:r>
              <a:rPr lang="it-IT" sz="1600" b="1" dirty="0" smtClean="0"/>
              <a:t>1/5</a:t>
            </a:r>
            <a:r>
              <a:rPr lang="it-IT" dirty="0"/>
              <a:t/>
            </a:r>
            <a:br>
              <a:rPr lang="it-IT" dirty="0"/>
            </a:br>
            <a:endParaRPr lang="it-IT" dirty="0"/>
          </a:p>
        </p:txBody>
      </p:sp>
      <p:sp>
        <p:nvSpPr>
          <p:cNvPr id="3" name="Segnaposto contenuto 2"/>
          <p:cNvSpPr>
            <a:spLocks noGrp="1"/>
          </p:cNvSpPr>
          <p:nvPr>
            <p:ph idx="1"/>
          </p:nvPr>
        </p:nvSpPr>
        <p:spPr>
          <a:xfrm>
            <a:off x="847898" y="1454727"/>
            <a:ext cx="10167973" cy="4641273"/>
          </a:xfrm>
        </p:spPr>
        <p:txBody>
          <a:bodyPr>
            <a:normAutofit fontScale="92500" lnSpcReduction="20000"/>
          </a:bodyPr>
          <a:lstStyle/>
          <a:p>
            <a:r>
              <a:rPr lang="it-IT" dirty="0">
                <a:solidFill>
                  <a:srgbClr val="FF0000"/>
                </a:solidFill>
              </a:rPr>
              <a:t>Il trattamento è lecito se sono soddisfatte una delle seguenti condizioni</a:t>
            </a:r>
            <a:r>
              <a:rPr lang="it-IT" dirty="0"/>
              <a:t>:</a:t>
            </a:r>
          </a:p>
          <a:p>
            <a:pPr marL="45720" indent="0">
              <a:buNone/>
            </a:pPr>
            <a:r>
              <a:rPr lang="it-IT" i="1" dirty="0"/>
              <a:t>a) l'interessato ha espresso il </a:t>
            </a:r>
            <a:r>
              <a:rPr lang="it-IT" b="1" i="1" dirty="0"/>
              <a:t>consenso</a:t>
            </a:r>
            <a:r>
              <a:rPr lang="it-IT" i="1" dirty="0"/>
              <a:t> al trattamento dei propri dati personali per una o più specifiche finalità; </a:t>
            </a:r>
            <a:endParaRPr lang="it-IT" dirty="0"/>
          </a:p>
          <a:p>
            <a:pPr marL="45720" indent="0">
              <a:buNone/>
            </a:pPr>
            <a:r>
              <a:rPr lang="it-IT" i="1" dirty="0"/>
              <a:t>b) il trattamento è necessario all'esecuzione di un </a:t>
            </a:r>
            <a:r>
              <a:rPr lang="it-IT" b="1" i="1" dirty="0"/>
              <a:t>contratto</a:t>
            </a:r>
            <a:r>
              <a:rPr lang="it-IT" i="1" dirty="0"/>
              <a:t> di cui l'interessato è parte o all'esecuzione di </a:t>
            </a:r>
            <a:r>
              <a:rPr lang="it-IT" b="1" i="1" dirty="0"/>
              <a:t>misure precontrattuali </a:t>
            </a:r>
            <a:r>
              <a:rPr lang="it-IT" i="1" dirty="0"/>
              <a:t>adottate su richiesta dello stesso; </a:t>
            </a:r>
            <a:endParaRPr lang="it-IT" dirty="0"/>
          </a:p>
          <a:p>
            <a:pPr marL="45720" indent="0">
              <a:buNone/>
            </a:pPr>
            <a:r>
              <a:rPr lang="it-IT" i="1" dirty="0"/>
              <a:t>c) il trattamento è necessario per adempiere un </a:t>
            </a:r>
            <a:r>
              <a:rPr lang="it-IT" b="1" i="1" dirty="0"/>
              <a:t>obbligo legale</a:t>
            </a:r>
            <a:r>
              <a:rPr lang="it-IT" i="1" dirty="0"/>
              <a:t> </a:t>
            </a:r>
            <a:r>
              <a:rPr lang="it-IT" i="1" dirty="0" smtClean="0"/>
              <a:t>al </a:t>
            </a:r>
            <a:r>
              <a:rPr lang="it-IT" i="1" dirty="0"/>
              <a:t>quale è soggetto il Titolare del trattamento; (ad es. il titolare, in qualità di datore di lavoro, deve segnalare all’INPS i dati relativi agli stipendi dei dipendenti) </a:t>
            </a:r>
            <a:endParaRPr lang="it-IT" dirty="0"/>
          </a:p>
          <a:p>
            <a:pPr marL="45720" indent="0">
              <a:buNone/>
            </a:pPr>
            <a:r>
              <a:rPr lang="it-IT" i="1" dirty="0"/>
              <a:t>d) il trattamento è necessario per la </a:t>
            </a:r>
            <a:r>
              <a:rPr lang="it-IT" b="1" i="1" dirty="0"/>
              <a:t>salvaguardia degli interessi vitali</a:t>
            </a:r>
            <a:r>
              <a:rPr lang="it-IT" i="1" dirty="0"/>
              <a:t> dell'interessato o di un'altra persona </a:t>
            </a:r>
            <a:r>
              <a:rPr lang="it-IT" i="1" dirty="0" smtClean="0"/>
              <a:t>fisica (la fattispecie da considerare deve essere circoscritta ai soli casi di vita o di morte o almeno di una minaccia grave alla salute dell’interessato o di un terzo); </a:t>
            </a:r>
            <a:endParaRPr lang="it-IT" dirty="0"/>
          </a:p>
          <a:p>
            <a:pPr marL="45720" indent="0">
              <a:buNone/>
            </a:pPr>
            <a:r>
              <a:rPr lang="it-IT" i="1" dirty="0" smtClean="0"/>
              <a:t>f</a:t>
            </a:r>
            <a:r>
              <a:rPr lang="it-IT" i="1" dirty="0"/>
              <a:t>) il trattamento è necessario per il perseguimento del </a:t>
            </a:r>
            <a:r>
              <a:rPr lang="it-IT" b="1" i="1" dirty="0"/>
              <a:t>legittimo interesse del Titolare del trattamento o di terzi</a:t>
            </a:r>
            <a:r>
              <a:rPr lang="it-IT" i="1" dirty="0"/>
              <a:t>, a condizione che non prevalgano gli interessi o i diritti e le libertà fondamentali dell'interessato che richiedono la protezione dei dati personali, in particolare se l'interessato è un </a:t>
            </a:r>
            <a:r>
              <a:rPr lang="it-IT" b="1" i="1" dirty="0"/>
              <a:t>minore</a:t>
            </a:r>
            <a:r>
              <a:rPr lang="it-IT" i="1" dirty="0" smtClean="0"/>
              <a:t>. </a:t>
            </a:r>
            <a:r>
              <a:rPr lang="it-IT" b="1" i="1" u="sng" dirty="0" smtClean="0">
                <a:solidFill>
                  <a:srgbClr val="FF0000"/>
                </a:solidFill>
              </a:rPr>
              <a:t>Il fondamento del legittimo interesse non si applica al trattamento dei dati da parte di una Asl (titolare).</a:t>
            </a:r>
            <a:endParaRPr lang="it-IT" b="1" u="sng" dirty="0">
              <a:solidFill>
                <a:srgbClr val="FF0000"/>
              </a:solidFill>
            </a:endParaRPr>
          </a:p>
          <a:p>
            <a:endParaRPr lang="it-IT" dirty="0"/>
          </a:p>
        </p:txBody>
      </p:sp>
    </p:spTree>
    <p:extLst>
      <p:ext uri="{BB962C8B-B14F-4D97-AF65-F5344CB8AC3E}">
        <p14:creationId xmlns:p14="http://schemas.microsoft.com/office/powerpoint/2010/main" val="3397242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Principio di liceità (art. 5.1.a. del GDPR)  </a:t>
            </a:r>
            <a:r>
              <a:rPr lang="it-IT" sz="1600" b="1" dirty="0" smtClean="0"/>
              <a:t>2/5</a:t>
            </a:r>
            <a:endParaRPr lang="it-IT" dirty="0"/>
          </a:p>
        </p:txBody>
      </p:sp>
      <p:sp>
        <p:nvSpPr>
          <p:cNvPr id="3" name="Segnaposto contenuto 2"/>
          <p:cNvSpPr>
            <a:spLocks noGrp="1"/>
          </p:cNvSpPr>
          <p:nvPr>
            <p:ph idx="1"/>
          </p:nvPr>
        </p:nvSpPr>
        <p:spPr/>
        <p:txBody>
          <a:bodyPr>
            <a:normAutofit/>
          </a:bodyPr>
          <a:lstStyle/>
          <a:p>
            <a:r>
              <a:rPr lang="it-IT" sz="2800" dirty="0" smtClean="0">
                <a:solidFill>
                  <a:srgbClr val="00B0F0"/>
                </a:solidFill>
              </a:rPr>
              <a:t>Per le aziende sanitarie i dati vengono trattati </a:t>
            </a:r>
            <a:r>
              <a:rPr lang="it-IT" sz="2800" b="1" dirty="0" smtClean="0">
                <a:solidFill>
                  <a:srgbClr val="FF0000"/>
                </a:solidFill>
              </a:rPr>
              <a:t>senza chiedere il consenso dell’interessato</a:t>
            </a:r>
            <a:r>
              <a:rPr lang="it-IT" sz="2800" dirty="0" smtClean="0">
                <a:solidFill>
                  <a:srgbClr val="FF0000"/>
                </a:solidFill>
              </a:rPr>
              <a:t>,</a:t>
            </a:r>
            <a:r>
              <a:rPr lang="it-IT" sz="2800" dirty="0" smtClean="0">
                <a:solidFill>
                  <a:srgbClr val="00B0F0"/>
                </a:solidFill>
              </a:rPr>
              <a:t> </a:t>
            </a:r>
            <a:r>
              <a:rPr lang="it-IT" sz="2800" dirty="0" err="1" smtClean="0">
                <a:solidFill>
                  <a:srgbClr val="00B0F0"/>
                </a:solidFill>
              </a:rPr>
              <a:t>purchè</a:t>
            </a:r>
            <a:r>
              <a:rPr lang="it-IT" sz="2800" dirty="0" smtClean="0">
                <a:solidFill>
                  <a:srgbClr val="00B0F0"/>
                </a:solidFill>
              </a:rPr>
              <a:t> sussista una delle seguenti finalità</a:t>
            </a:r>
            <a:r>
              <a:rPr lang="it-IT" sz="2800" dirty="0" smtClean="0"/>
              <a:t>:</a:t>
            </a:r>
          </a:p>
          <a:p>
            <a:pPr marL="457200" indent="-457200">
              <a:buFont typeface="+mj-lt"/>
              <a:buAutoNum type="arabicPeriod"/>
            </a:pPr>
            <a:r>
              <a:rPr lang="it-IT" sz="2800" b="1" dirty="0" smtClean="0"/>
              <a:t>Il trattamento è necessario per finalità di </a:t>
            </a:r>
            <a:r>
              <a:rPr lang="it-IT" sz="2800" b="1" u="sng" dirty="0" smtClean="0"/>
              <a:t>diagnosi</a:t>
            </a:r>
            <a:r>
              <a:rPr lang="it-IT" sz="2800" b="1" dirty="0" smtClean="0"/>
              <a:t>, </a:t>
            </a:r>
            <a:r>
              <a:rPr lang="it-IT" sz="2800" b="1" u="sng" dirty="0" smtClean="0"/>
              <a:t>assistenza</a:t>
            </a:r>
            <a:r>
              <a:rPr lang="it-IT" sz="2800" b="1" dirty="0" smtClean="0"/>
              <a:t> o </a:t>
            </a:r>
            <a:r>
              <a:rPr lang="it-IT" sz="2800" b="1" u="sng" dirty="0" smtClean="0"/>
              <a:t>terapia sanitaria </a:t>
            </a:r>
            <a:r>
              <a:rPr lang="it-IT" sz="2800" b="1" dirty="0" smtClean="0"/>
              <a:t>(art. 9.2, </a:t>
            </a:r>
            <a:r>
              <a:rPr lang="it-IT" sz="2800" b="1" dirty="0" err="1" smtClean="0"/>
              <a:t>lett</a:t>
            </a:r>
            <a:r>
              <a:rPr lang="it-IT" sz="2800" b="1" dirty="0" smtClean="0"/>
              <a:t>. h))</a:t>
            </a:r>
          </a:p>
          <a:p>
            <a:pPr marL="457200" indent="-457200">
              <a:buFont typeface="+mj-lt"/>
              <a:buAutoNum type="arabicPeriod"/>
            </a:pPr>
            <a:r>
              <a:rPr lang="it-IT" sz="2800" b="1" dirty="0" smtClean="0"/>
              <a:t>Il trattamento è necessario per </a:t>
            </a:r>
            <a:r>
              <a:rPr lang="it-IT" sz="2800" b="1" u="sng" dirty="0" smtClean="0"/>
              <a:t>motivi di interesse pubblico nel settore della sanità pubblica</a:t>
            </a:r>
            <a:r>
              <a:rPr lang="it-IT" sz="2800" b="1" dirty="0" smtClean="0"/>
              <a:t> </a:t>
            </a:r>
            <a:r>
              <a:rPr lang="it-IT" sz="2800" b="1" dirty="0"/>
              <a:t>(art. 9.2, </a:t>
            </a:r>
            <a:r>
              <a:rPr lang="it-IT" sz="2800" b="1" dirty="0" err="1"/>
              <a:t>lett</a:t>
            </a:r>
            <a:r>
              <a:rPr lang="it-IT" sz="2800" b="1" dirty="0"/>
              <a:t>. </a:t>
            </a:r>
            <a:r>
              <a:rPr lang="it-IT" sz="2800" b="1" dirty="0" smtClean="0"/>
              <a:t>g))</a:t>
            </a:r>
            <a:endParaRPr lang="it-IT" sz="2800" b="1" dirty="0"/>
          </a:p>
        </p:txBody>
      </p:sp>
    </p:spTree>
    <p:extLst>
      <p:ext uri="{BB962C8B-B14F-4D97-AF65-F5344CB8AC3E}">
        <p14:creationId xmlns:p14="http://schemas.microsoft.com/office/powerpoint/2010/main" val="3616376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11172"/>
          </a:xfrm>
        </p:spPr>
        <p:txBody>
          <a:bodyPr>
            <a:normAutofit/>
          </a:bodyPr>
          <a:lstStyle/>
          <a:p>
            <a:pPr algn="ctr"/>
            <a:r>
              <a:rPr lang="it-IT" sz="2800" b="1" dirty="0" smtClean="0"/>
              <a:t>Casi in cui deve essere richiesto il consenso al pz.                    </a:t>
            </a:r>
            <a:r>
              <a:rPr lang="it-IT" sz="1400" b="1" dirty="0" smtClean="0"/>
              <a:t>3/5</a:t>
            </a:r>
            <a:endParaRPr lang="it-IT" sz="1400" b="1" dirty="0"/>
          </a:p>
        </p:txBody>
      </p:sp>
      <p:sp>
        <p:nvSpPr>
          <p:cNvPr id="3" name="Segnaposto contenuto 2"/>
          <p:cNvSpPr>
            <a:spLocks noGrp="1"/>
          </p:cNvSpPr>
          <p:nvPr>
            <p:ph idx="1"/>
          </p:nvPr>
        </p:nvSpPr>
        <p:spPr>
          <a:xfrm>
            <a:off x="573578" y="1080655"/>
            <a:ext cx="10582102" cy="5212080"/>
          </a:xfrm>
        </p:spPr>
        <p:txBody>
          <a:bodyPr>
            <a:normAutofit fontScale="47500" lnSpcReduction="20000"/>
          </a:bodyPr>
          <a:lstStyle/>
          <a:p>
            <a:pPr lvl="0"/>
            <a:r>
              <a:rPr lang="it-IT" sz="5600" b="1" dirty="0">
                <a:solidFill>
                  <a:srgbClr val="00B050"/>
                </a:solidFill>
              </a:rPr>
              <a:t>che sia data comunicazione in ordine al proprio stato di salute alle </a:t>
            </a:r>
            <a:r>
              <a:rPr lang="it-IT" sz="5600" b="1" dirty="0" smtClean="0">
                <a:solidFill>
                  <a:srgbClr val="00B050"/>
                </a:solidFill>
              </a:rPr>
              <a:t>sotto indicate </a:t>
            </a:r>
            <a:r>
              <a:rPr lang="it-IT" sz="5600" b="1" dirty="0">
                <a:solidFill>
                  <a:srgbClr val="00B050"/>
                </a:solidFill>
              </a:rPr>
              <a:t>persone</a:t>
            </a:r>
            <a:r>
              <a:rPr lang="it-IT" sz="4000" b="1" dirty="0"/>
              <a:t>:</a:t>
            </a:r>
            <a:endParaRPr lang="it-IT" sz="4000" dirty="0"/>
          </a:p>
          <a:p>
            <a:pPr lvl="0">
              <a:buFont typeface="Wingdings" panose="05000000000000000000" pitchFamily="2" charset="2"/>
              <a:buChar char="q"/>
            </a:pPr>
            <a:r>
              <a:rPr lang="it-IT" sz="4000" b="1" dirty="0"/>
              <a:t>a nessuno</a:t>
            </a:r>
          </a:p>
          <a:p>
            <a:pPr lvl="0">
              <a:buFont typeface="Wingdings" panose="05000000000000000000" pitchFamily="2" charset="2"/>
              <a:buChar char="q"/>
            </a:pPr>
            <a:r>
              <a:rPr lang="it-IT" sz="4000" dirty="0"/>
              <a:t>al proprio medico curante _______________________________________________</a:t>
            </a:r>
          </a:p>
          <a:p>
            <a:pPr lvl="0">
              <a:buFont typeface="Wingdings" panose="05000000000000000000" pitchFamily="2" charset="2"/>
              <a:buChar char="q"/>
            </a:pPr>
            <a:r>
              <a:rPr lang="it-IT" sz="4000" dirty="0"/>
              <a:t>a _______________________________________________________________________</a:t>
            </a:r>
          </a:p>
          <a:p>
            <a:r>
              <a:rPr lang="it-IT" sz="4000" dirty="0"/>
              <a:t>		SI (…..)		NO (….)		REVOCA (…..) (se precedentemente prestato)</a:t>
            </a:r>
          </a:p>
          <a:p>
            <a:pPr lvl="0"/>
            <a:r>
              <a:rPr lang="it-IT" sz="4800" b="1" dirty="0">
                <a:solidFill>
                  <a:srgbClr val="00B050"/>
                </a:solidFill>
              </a:rPr>
              <a:t>Nel caso di prestazioni che richiedano una pluralità di accessi presso le strutture sanitarie della ASL di Pescara, a considerare valida la sottoscritta manifestazione di consenso, per ogni ulteriore accesso, sino ad eventuale revoca, rettifica da parte del firmatario o scadenza dei tempi di conservazione del consenso prestato;</a:t>
            </a:r>
            <a:endParaRPr lang="it-IT" sz="4800" dirty="0">
              <a:solidFill>
                <a:srgbClr val="00B050"/>
              </a:solidFill>
            </a:endParaRPr>
          </a:p>
          <a:p>
            <a:r>
              <a:rPr lang="it-IT" sz="4000" dirty="0"/>
              <a:t>		 SI (…..)		NO (….)		REVOCA (…..) (se precedentemente prestato)</a:t>
            </a:r>
          </a:p>
          <a:p>
            <a:pPr lvl="0"/>
            <a:r>
              <a:rPr lang="it-IT" sz="5600" b="1" dirty="0">
                <a:solidFill>
                  <a:srgbClr val="00B050"/>
                </a:solidFill>
              </a:rPr>
              <a:t>che tali dati potranno essere trattati per finalità di ricerca scientifica in campo medico, biomedico ed epidemiologico</a:t>
            </a:r>
            <a:r>
              <a:rPr lang="it-IT" sz="4000" b="1" dirty="0"/>
              <a:t>: </a:t>
            </a:r>
            <a:endParaRPr lang="it-IT" sz="4000" dirty="0"/>
          </a:p>
          <a:p>
            <a:r>
              <a:rPr lang="it-IT" sz="4000" dirty="0"/>
              <a:t>		SI (…..)		 NO (….) 		REVOCA (…..) (se precedentemente prestato)  </a:t>
            </a:r>
          </a:p>
          <a:p>
            <a:endParaRPr lang="it-IT" dirty="0"/>
          </a:p>
        </p:txBody>
      </p:sp>
    </p:spTree>
    <p:extLst>
      <p:ext uri="{BB962C8B-B14F-4D97-AF65-F5344CB8AC3E}">
        <p14:creationId xmlns:p14="http://schemas.microsoft.com/office/powerpoint/2010/main" val="20161963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710924"/>
          </a:xfrm>
        </p:spPr>
        <p:txBody>
          <a:bodyPr>
            <a:normAutofit/>
          </a:bodyPr>
          <a:lstStyle/>
          <a:p>
            <a:r>
              <a:rPr lang="it-IT" sz="2800" b="1" dirty="0"/>
              <a:t>Casi in cui deve essere richiesto il consenso al pz</a:t>
            </a:r>
            <a:r>
              <a:rPr lang="it-IT" sz="2800" b="1" dirty="0" smtClean="0"/>
              <a:t>.                         </a:t>
            </a:r>
            <a:r>
              <a:rPr lang="it-IT" sz="1400" b="1" dirty="0" smtClean="0"/>
              <a:t>4/5</a:t>
            </a:r>
            <a:endParaRPr lang="it-IT" sz="1400" dirty="0"/>
          </a:p>
        </p:txBody>
      </p:sp>
      <p:sp>
        <p:nvSpPr>
          <p:cNvPr id="3" name="Segnaposto contenuto 2"/>
          <p:cNvSpPr>
            <a:spLocks noGrp="1"/>
          </p:cNvSpPr>
          <p:nvPr>
            <p:ph idx="1"/>
          </p:nvPr>
        </p:nvSpPr>
        <p:spPr>
          <a:xfrm>
            <a:off x="1097280" y="1180407"/>
            <a:ext cx="10058400" cy="4688687"/>
          </a:xfrm>
        </p:spPr>
        <p:txBody>
          <a:bodyPr>
            <a:normAutofit fontScale="85000" lnSpcReduction="10000"/>
          </a:bodyPr>
          <a:lstStyle/>
          <a:p>
            <a:r>
              <a:rPr lang="it-IT" sz="4000" b="1" dirty="0">
                <a:solidFill>
                  <a:srgbClr val="00B050"/>
                </a:solidFill>
              </a:rPr>
              <a:t>a ricevere da parte della ASL un messaggio per una delle seguenti finalità (specificare a quali si autorizza):</a:t>
            </a:r>
            <a:endParaRPr lang="it-IT" sz="4000" dirty="0">
              <a:solidFill>
                <a:srgbClr val="00B050"/>
              </a:solidFill>
            </a:endParaRPr>
          </a:p>
          <a:p>
            <a:pPr lvl="0">
              <a:buFont typeface="Wingdings" panose="05000000000000000000" pitchFamily="2" charset="2"/>
              <a:buChar char="q"/>
            </a:pPr>
            <a:r>
              <a:rPr lang="it-IT" sz="4000" dirty="0"/>
              <a:t>prenotazioni di visite ed esami,</a:t>
            </a:r>
          </a:p>
          <a:p>
            <a:pPr lvl="0">
              <a:buFont typeface="Wingdings" panose="05000000000000000000" pitchFamily="2" charset="2"/>
              <a:buChar char="q"/>
            </a:pPr>
            <a:r>
              <a:rPr lang="it-IT" sz="4000" dirty="0"/>
              <a:t>registrazione delle esenzioni,</a:t>
            </a:r>
          </a:p>
          <a:p>
            <a:pPr lvl="0">
              <a:buFont typeface="Wingdings" panose="05000000000000000000" pitchFamily="2" charset="2"/>
              <a:buChar char="q"/>
            </a:pPr>
            <a:r>
              <a:rPr lang="it-IT" sz="4000" dirty="0"/>
              <a:t>certificazioni relative allo stato di salute</a:t>
            </a:r>
          </a:p>
          <a:p>
            <a:pPr lvl="0">
              <a:buFont typeface="Wingdings" panose="05000000000000000000" pitchFamily="2" charset="2"/>
              <a:buChar char="q"/>
            </a:pPr>
            <a:r>
              <a:rPr lang="it-IT" sz="4000" dirty="0"/>
              <a:t>invio dei referti in formato digitale</a:t>
            </a:r>
          </a:p>
          <a:p>
            <a:pPr lvl="0"/>
            <a:r>
              <a:rPr lang="it-IT" b="1" dirty="0"/>
              <a:t>a mezzo contatto telefonico e/o sms al numero</a:t>
            </a:r>
            <a:r>
              <a:rPr lang="it-IT" dirty="0"/>
              <a:t> __________________________________: SI (…..)		NO (….)	REVOCA (…..) (se precedentemente prestato)</a:t>
            </a:r>
          </a:p>
          <a:p>
            <a:pPr lvl="0"/>
            <a:r>
              <a:rPr lang="it-IT" b="1" dirty="0"/>
              <a:t>a mezzo posta elettronica all’indirizzo ______________________________________ </a:t>
            </a:r>
            <a:r>
              <a:rPr lang="it-IT" dirty="0"/>
              <a:t>SI (…..)		NO (….)	REVOCA (…..) (se precedentemente prestata)</a:t>
            </a:r>
          </a:p>
          <a:p>
            <a:endParaRPr lang="it-IT" dirty="0"/>
          </a:p>
        </p:txBody>
      </p:sp>
    </p:spTree>
    <p:extLst>
      <p:ext uri="{BB962C8B-B14F-4D97-AF65-F5344CB8AC3E}">
        <p14:creationId xmlns:p14="http://schemas.microsoft.com/office/powerpoint/2010/main" val="2287982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Principio di </a:t>
            </a:r>
            <a:r>
              <a:rPr lang="it-IT" b="1" dirty="0" smtClean="0"/>
              <a:t>liceità                               </a:t>
            </a:r>
            <a:r>
              <a:rPr lang="it-IT" sz="1400" b="1" dirty="0" smtClean="0"/>
              <a:t>5/5</a:t>
            </a:r>
            <a:endParaRPr lang="it-IT" sz="1400" dirty="0"/>
          </a:p>
        </p:txBody>
      </p:sp>
      <p:sp>
        <p:nvSpPr>
          <p:cNvPr id="3" name="Segnaposto contenuto 2"/>
          <p:cNvSpPr>
            <a:spLocks noGrp="1"/>
          </p:cNvSpPr>
          <p:nvPr>
            <p:ph idx="1"/>
          </p:nvPr>
        </p:nvSpPr>
        <p:spPr/>
        <p:txBody>
          <a:bodyPr/>
          <a:lstStyle/>
          <a:p>
            <a:pPr marL="45720" indent="0">
              <a:buNone/>
            </a:pPr>
            <a:endParaRPr lang="it-IT" dirty="0" smtClean="0"/>
          </a:p>
          <a:p>
            <a:pPr marL="45720" indent="0">
              <a:buNone/>
            </a:pPr>
            <a:r>
              <a:rPr lang="it-IT" dirty="0" smtClean="0"/>
              <a:t>SANZIONI:</a:t>
            </a:r>
          </a:p>
          <a:p>
            <a:pPr marL="45720" indent="0">
              <a:buNone/>
            </a:pPr>
            <a:r>
              <a:rPr lang="it-IT" sz="3600" dirty="0" smtClean="0">
                <a:solidFill>
                  <a:srgbClr val="FF0000"/>
                </a:solidFill>
              </a:rPr>
              <a:t>La violazione dei principi base del trattamento (art. 5.1.a del GDPR) è soggetta a sanzioni amministrative pecuniarie fino a 20 milioni di euro.</a:t>
            </a:r>
            <a:endParaRPr lang="it-IT" sz="3600" dirty="0">
              <a:solidFill>
                <a:srgbClr val="FF0000"/>
              </a:solidFill>
            </a:endParaRPr>
          </a:p>
        </p:txBody>
      </p:sp>
    </p:spTree>
    <p:extLst>
      <p:ext uri="{BB962C8B-B14F-4D97-AF65-F5344CB8AC3E}">
        <p14:creationId xmlns:p14="http://schemas.microsoft.com/office/powerpoint/2010/main" val="3489677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133003"/>
            <a:ext cx="10058400" cy="1363287"/>
          </a:xfrm>
        </p:spPr>
        <p:txBody>
          <a:bodyPr>
            <a:normAutofit fontScale="90000"/>
          </a:bodyPr>
          <a:lstStyle/>
          <a:p>
            <a:pPr algn="ct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sz="3100" b="1" dirty="0" smtClean="0"/>
              <a:t>Principio </a:t>
            </a:r>
            <a:r>
              <a:rPr lang="it-IT" sz="3100" b="1" dirty="0"/>
              <a:t>di </a:t>
            </a:r>
            <a:r>
              <a:rPr lang="it-IT" sz="3100" b="1" dirty="0" smtClean="0"/>
              <a:t>finalità </a:t>
            </a:r>
            <a:r>
              <a:rPr lang="it-IT" sz="3100" dirty="0" smtClean="0"/>
              <a:t>(«limitazione della finalità» - art. 5.1.b del GDPR)  1/2 </a:t>
            </a:r>
            <a:r>
              <a:rPr lang="it-IT" sz="3100" dirty="0"/>
              <a:t/>
            </a:r>
            <a:br>
              <a:rPr lang="it-IT" sz="3100" dirty="0"/>
            </a:br>
            <a:endParaRPr lang="it-IT" sz="3100" dirty="0"/>
          </a:p>
        </p:txBody>
      </p:sp>
      <p:sp>
        <p:nvSpPr>
          <p:cNvPr id="3" name="Segnaposto contenuto 2"/>
          <p:cNvSpPr>
            <a:spLocks noGrp="1"/>
          </p:cNvSpPr>
          <p:nvPr>
            <p:ph idx="1"/>
          </p:nvPr>
        </p:nvSpPr>
        <p:spPr>
          <a:xfrm>
            <a:off x="764772" y="1496290"/>
            <a:ext cx="10251100" cy="4599709"/>
          </a:xfrm>
        </p:spPr>
        <p:txBody>
          <a:bodyPr>
            <a:normAutofit/>
          </a:bodyPr>
          <a:lstStyle/>
          <a:p>
            <a:r>
              <a:rPr lang="it-IT" dirty="0"/>
              <a:t>Si richiede che </a:t>
            </a:r>
            <a:r>
              <a:rPr lang="it-IT" u="sng" dirty="0"/>
              <a:t>i dati personali siano raccolti </a:t>
            </a:r>
            <a:r>
              <a:rPr lang="it-IT" u="sng" dirty="0">
                <a:solidFill>
                  <a:srgbClr val="FF0000"/>
                </a:solidFill>
              </a:rPr>
              <a:t>per finalità esplicite, legittime e determinate </a:t>
            </a:r>
            <a:r>
              <a:rPr lang="it-IT" dirty="0"/>
              <a:t>e che il </a:t>
            </a:r>
            <a:r>
              <a:rPr lang="it-IT" dirty="0" smtClean="0"/>
              <a:t>trattamento:</a:t>
            </a:r>
          </a:p>
          <a:p>
            <a:r>
              <a:rPr lang="it-IT" dirty="0" smtClean="0"/>
              <a:t>-  </a:t>
            </a:r>
            <a:r>
              <a:rPr lang="it-IT" u="sng" dirty="0">
                <a:solidFill>
                  <a:srgbClr val="FF0000"/>
                </a:solidFill>
              </a:rPr>
              <a:t>non ecceda le finalità per le quali i dati sono raccolti o successivamente trattati </a:t>
            </a:r>
            <a:r>
              <a:rPr lang="it-IT" u="sng" dirty="0" smtClean="0"/>
              <a:t>(ad es. dati raccolti per finalità di cura non possono essere successivamente trattati per finalità di marketing) </a:t>
            </a:r>
            <a:r>
              <a:rPr lang="it-IT" dirty="0" smtClean="0"/>
              <a:t>e </a:t>
            </a:r>
          </a:p>
          <a:p>
            <a:r>
              <a:rPr lang="it-IT" dirty="0" smtClean="0"/>
              <a:t>- che </a:t>
            </a:r>
            <a:r>
              <a:rPr lang="it-IT" u="sng" dirty="0"/>
              <a:t>sia </a:t>
            </a:r>
            <a:r>
              <a:rPr lang="it-IT" u="sng" dirty="0">
                <a:solidFill>
                  <a:srgbClr val="FF0000"/>
                </a:solidFill>
              </a:rPr>
              <a:t>temporalmente limitato</a:t>
            </a:r>
            <a:r>
              <a:rPr lang="it-IT" dirty="0" smtClean="0"/>
              <a:t>.</a:t>
            </a:r>
          </a:p>
          <a:p>
            <a:r>
              <a:rPr lang="it-IT" dirty="0" smtClean="0"/>
              <a:t>La </a:t>
            </a:r>
            <a:r>
              <a:rPr lang="it-IT" u="sng" dirty="0" smtClean="0"/>
              <a:t>determinazione ex ante delle finalità </a:t>
            </a:r>
            <a:r>
              <a:rPr lang="it-IT" dirty="0" smtClean="0"/>
              <a:t>costituisce un obbligo per il titolare e una garanzia per l’interessato. L’esplicitazione delle finalità permette all’interessato di accertarsi che non vengano effettuati trattamenti per finalità ulteriori.</a:t>
            </a:r>
          </a:p>
          <a:p>
            <a:r>
              <a:rPr lang="it-IT" u="sng" dirty="0" smtClean="0"/>
              <a:t>La compatibilità e la legittimità delle finalità ulteriori </a:t>
            </a:r>
            <a:r>
              <a:rPr lang="it-IT" dirty="0" smtClean="0"/>
              <a:t>impone al titolare una valutazione di compatibilità tra le finalità iniziali e quelle successive. (es. </a:t>
            </a:r>
            <a:r>
              <a:rPr lang="it-IT" b="1" dirty="0" smtClean="0">
                <a:solidFill>
                  <a:srgbClr val="92D050"/>
                </a:solidFill>
              </a:rPr>
              <a:t>i dati sanitari trattati inizialmente per finalità di cura possono essere successivamente trattati per finalità di ricerca scientifica</a:t>
            </a:r>
            <a:r>
              <a:rPr lang="it-IT" dirty="0" smtClean="0"/>
              <a:t>)</a:t>
            </a:r>
          </a:p>
          <a:p>
            <a:r>
              <a:rPr lang="it-IT" u="sng" dirty="0" smtClean="0"/>
              <a:t>Se la finalità ulteriore è incompatibile con la finalità iniziale occorre chiedere all’interessato il consenso specifico oppure individuare un altro fondamento di liceità</a:t>
            </a:r>
            <a:r>
              <a:rPr lang="it-IT" dirty="0" smtClean="0"/>
              <a:t>.</a:t>
            </a:r>
            <a:endParaRPr lang="it-IT" dirty="0"/>
          </a:p>
          <a:p>
            <a:pPr marL="45720" indent="0">
              <a:buNone/>
            </a:pPr>
            <a:endParaRPr lang="it-IT" dirty="0"/>
          </a:p>
        </p:txBody>
      </p:sp>
    </p:spTree>
    <p:extLst>
      <p:ext uri="{BB962C8B-B14F-4D97-AF65-F5344CB8AC3E}">
        <p14:creationId xmlns:p14="http://schemas.microsoft.com/office/powerpoint/2010/main" val="25545720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dirty="0"/>
              <a:t>Principio di finalità </a:t>
            </a:r>
            <a:r>
              <a:rPr lang="it-IT" sz="2800" dirty="0"/>
              <a:t>(«limitazione della finalità») </a:t>
            </a:r>
            <a:r>
              <a:rPr lang="it-IT" sz="2800" b="1" dirty="0" smtClean="0"/>
              <a:t>2/2</a:t>
            </a:r>
            <a:endParaRPr lang="it-IT" sz="2800" dirty="0"/>
          </a:p>
        </p:txBody>
      </p:sp>
      <p:sp>
        <p:nvSpPr>
          <p:cNvPr id="3" name="Segnaposto contenuto 2"/>
          <p:cNvSpPr>
            <a:spLocks noGrp="1"/>
          </p:cNvSpPr>
          <p:nvPr>
            <p:ph idx="1"/>
          </p:nvPr>
        </p:nvSpPr>
        <p:spPr/>
        <p:txBody>
          <a:bodyPr/>
          <a:lstStyle/>
          <a:p>
            <a:pPr marL="45720" indent="0">
              <a:buNone/>
            </a:pPr>
            <a:r>
              <a:rPr lang="it-IT" dirty="0"/>
              <a:t>SANZIONI:</a:t>
            </a:r>
          </a:p>
          <a:p>
            <a:pPr marL="45720" indent="0">
              <a:buNone/>
            </a:pPr>
            <a:r>
              <a:rPr lang="it-IT" sz="3600" dirty="0">
                <a:solidFill>
                  <a:srgbClr val="FF0000"/>
                </a:solidFill>
              </a:rPr>
              <a:t>La violazione dei principi base del trattamento (art. 5.1.a del GDPR) è soggetta a sanzioni amministrative pecuniarie fino a 20 milioni di euro.</a:t>
            </a:r>
          </a:p>
          <a:p>
            <a:pPr marL="45720" indent="0">
              <a:buNone/>
            </a:pPr>
            <a:endParaRPr lang="it-IT" dirty="0"/>
          </a:p>
        </p:txBody>
      </p:sp>
    </p:spTree>
    <p:extLst>
      <p:ext uri="{BB962C8B-B14F-4D97-AF65-F5344CB8AC3E}">
        <p14:creationId xmlns:p14="http://schemas.microsoft.com/office/powerpoint/2010/main" val="35600293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b="1" dirty="0"/>
              <a:t>Principio di </a:t>
            </a:r>
            <a:r>
              <a:rPr lang="it-IT" sz="4000" b="1" dirty="0" smtClean="0"/>
              <a:t>minimizzazione </a:t>
            </a:r>
            <a:r>
              <a:rPr lang="it-IT" sz="3200" b="1" dirty="0" smtClean="0"/>
              <a:t>(</a:t>
            </a:r>
            <a:r>
              <a:rPr lang="it-IT" sz="3200" dirty="0"/>
              <a:t>art. </a:t>
            </a:r>
            <a:r>
              <a:rPr lang="it-IT" sz="3200" dirty="0" smtClean="0"/>
              <a:t>5.1.c </a:t>
            </a:r>
            <a:r>
              <a:rPr lang="it-IT" sz="3200" dirty="0"/>
              <a:t>del </a:t>
            </a:r>
            <a:r>
              <a:rPr lang="it-IT" sz="3200" dirty="0" smtClean="0"/>
              <a:t>GDPR)</a:t>
            </a:r>
            <a:r>
              <a:rPr lang="it-IT" sz="4000" b="1" dirty="0" smtClean="0"/>
              <a:t>  </a:t>
            </a:r>
            <a:r>
              <a:rPr lang="it-IT" sz="1400" dirty="0" smtClean="0"/>
              <a:t>1/5</a:t>
            </a:r>
            <a:r>
              <a:rPr lang="it-IT" sz="4000" b="1" dirty="0" smtClean="0"/>
              <a:t>                                                        </a:t>
            </a:r>
            <a:endParaRPr lang="it-IT" sz="1600" dirty="0"/>
          </a:p>
        </p:txBody>
      </p:sp>
      <p:sp>
        <p:nvSpPr>
          <p:cNvPr id="3" name="Segnaposto contenuto 2"/>
          <p:cNvSpPr>
            <a:spLocks noGrp="1"/>
          </p:cNvSpPr>
          <p:nvPr>
            <p:ph idx="1"/>
          </p:nvPr>
        </p:nvSpPr>
        <p:spPr/>
        <p:txBody>
          <a:bodyPr>
            <a:normAutofit lnSpcReduction="10000"/>
          </a:bodyPr>
          <a:lstStyle/>
          <a:p>
            <a:r>
              <a:rPr lang="it-IT" sz="2800" dirty="0" smtClean="0"/>
              <a:t>Il trattamento svolto in modalità informatica impone di </a:t>
            </a:r>
            <a:r>
              <a:rPr lang="it-IT" sz="2800" u="sng" dirty="0" smtClean="0">
                <a:solidFill>
                  <a:srgbClr val="00B050"/>
                </a:solidFill>
              </a:rPr>
              <a:t>ridurre al minimo l’uso di dati personali e identificativi</a:t>
            </a:r>
            <a:r>
              <a:rPr lang="it-IT" sz="2800" dirty="0" smtClean="0"/>
              <a:t>, in modo da escluderne il trattamento quando le finalità perseguite nei singoli casi possono esser realizzate mediante il ricorso a </a:t>
            </a:r>
            <a:r>
              <a:rPr lang="it-IT" sz="2800" u="sng" dirty="0" smtClean="0"/>
              <a:t>dati anonimi </a:t>
            </a:r>
            <a:r>
              <a:rPr lang="it-IT" sz="2800" dirty="0" smtClean="0"/>
              <a:t>o a </a:t>
            </a:r>
            <a:r>
              <a:rPr lang="it-IT" sz="2800" u="sng" dirty="0" smtClean="0"/>
              <a:t>modalità che permettano di identificare l’interessato solo in caso di necessità</a:t>
            </a:r>
            <a:r>
              <a:rPr lang="it-IT" sz="2800" dirty="0" smtClean="0"/>
              <a:t>. (es. i dati trattati per finalità statistiche non devono contenere dati personali a meno che la loro assenza infici suddetta finalità)</a:t>
            </a:r>
          </a:p>
          <a:p>
            <a:r>
              <a:rPr lang="it-IT" sz="2800" dirty="0" smtClean="0">
                <a:solidFill>
                  <a:srgbClr val="FF0000"/>
                </a:solidFill>
              </a:rPr>
              <a:t>La ratio della necessità </a:t>
            </a:r>
            <a:r>
              <a:rPr lang="it-IT" sz="2800" dirty="0" smtClean="0"/>
              <a:t>risiede nell’esigenza di evitare che vi sia identificabilità dell’interessato nel caso in cui il trattamento non lo richieda né lo imponga.</a:t>
            </a:r>
            <a:endParaRPr lang="it-IT" sz="2800" dirty="0"/>
          </a:p>
        </p:txBody>
      </p:sp>
    </p:spTree>
    <p:extLst>
      <p:ext uri="{BB962C8B-B14F-4D97-AF65-F5344CB8AC3E}">
        <p14:creationId xmlns:p14="http://schemas.microsoft.com/office/powerpoint/2010/main" val="24652480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85244"/>
          </a:xfrm>
        </p:spPr>
        <p:txBody>
          <a:bodyPr>
            <a:normAutofit fontScale="90000"/>
          </a:bodyPr>
          <a:lstStyle/>
          <a:p>
            <a:r>
              <a:rPr lang="it-IT" b="1" dirty="0"/>
              <a:t>Principio di minimizzazione </a:t>
            </a:r>
            <a:r>
              <a:rPr lang="it-IT" b="1" dirty="0" smtClean="0"/>
              <a:t>                           </a:t>
            </a:r>
            <a:r>
              <a:rPr lang="it-IT" sz="1400" b="1" dirty="0" smtClean="0"/>
              <a:t>2/5</a:t>
            </a:r>
            <a:r>
              <a:rPr lang="it-IT" sz="1400" dirty="0"/>
              <a:t/>
            </a:r>
            <a:br>
              <a:rPr lang="it-IT" sz="1400" dirty="0"/>
            </a:br>
            <a:endParaRPr lang="it-IT" sz="1400" dirty="0"/>
          </a:p>
        </p:txBody>
      </p:sp>
      <p:sp>
        <p:nvSpPr>
          <p:cNvPr id="3" name="Segnaposto contenuto 2"/>
          <p:cNvSpPr>
            <a:spLocks noGrp="1"/>
          </p:cNvSpPr>
          <p:nvPr>
            <p:ph idx="1"/>
          </p:nvPr>
        </p:nvSpPr>
        <p:spPr>
          <a:xfrm>
            <a:off x="789710" y="1122219"/>
            <a:ext cx="10226162" cy="4973782"/>
          </a:xfrm>
        </p:spPr>
        <p:txBody>
          <a:bodyPr>
            <a:normAutofit fontScale="92500" lnSpcReduction="10000"/>
          </a:bodyPr>
          <a:lstStyle/>
          <a:p>
            <a:r>
              <a:rPr lang="it-IT" dirty="0"/>
              <a:t>Il </a:t>
            </a:r>
            <a:r>
              <a:rPr lang="it-IT" dirty="0">
                <a:solidFill>
                  <a:srgbClr val="00B0F0"/>
                </a:solidFill>
              </a:rPr>
              <a:t>principio di necessità</a:t>
            </a:r>
            <a:r>
              <a:rPr lang="it-IT" dirty="0"/>
              <a:t>,  è parte integrante della struttura del Regolamento ed accompagna qualsivoglia </a:t>
            </a:r>
            <a:r>
              <a:rPr lang="it-IT" u="sng" dirty="0">
                <a:solidFill>
                  <a:srgbClr val="FF0000"/>
                </a:solidFill>
              </a:rPr>
              <a:t>attività di elaborazione dei dati personali </a:t>
            </a:r>
            <a:r>
              <a:rPr lang="it-IT" dirty="0"/>
              <a:t>rientrante nell'applicazione del GDPR: le informazioni relative alle persone fisiche quindi non possono mai essere raccolte ed utilizzate indiscriminatamente. Ciò significa che </a:t>
            </a:r>
            <a:r>
              <a:rPr lang="it-IT" b="1" dirty="0"/>
              <a:t>i dati utilizzati devono essere limitati a quelli strettamente necessari</a:t>
            </a:r>
            <a:r>
              <a:rPr lang="it-IT" dirty="0"/>
              <a:t> </a:t>
            </a:r>
            <a:r>
              <a:rPr lang="it-IT" b="1" dirty="0"/>
              <a:t>rispetto allo scopo per cui gli stessi sono raccolti </a:t>
            </a:r>
            <a:r>
              <a:rPr lang="it-IT" dirty="0"/>
              <a:t>(scopo che deve, inoltre, essere stato precisamente comunicato prima della raccolta agli </a:t>
            </a:r>
            <a:r>
              <a:rPr lang="it-IT" dirty="0" smtClean="0"/>
              <a:t>interessati, attraverso l’</a:t>
            </a:r>
            <a:r>
              <a:rPr lang="it-IT" u="sng" dirty="0" smtClean="0">
                <a:solidFill>
                  <a:srgbClr val="92D050"/>
                </a:solidFill>
              </a:rPr>
              <a:t>informativa</a:t>
            </a:r>
            <a:r>
              <a:rPr lang="it-IT" dirty="0" smtClean="0"/>
              <a:t>).</a:t>
            </a:r>
            <a:endParaRPr lang="it-IT" dirty="0"/>
          </a:p>
          <a:p>
            <a:r>
              <a:rPr lang="it-IT" dirty="0"/>
              <a:t>I </a:t>
            </a:r>
            <a:r>
              <a:rPr lang="it-IT" u="sng" dirty="0">
                <a:hlinkClick r:id="rId2"/>
              </a:rPr>
              <a:t>sistemi</a:t>
            </a:r>
            <a:r>
              <a:rPr lang="it-IT" dirty="0"/>
              <a:t> informativi e i </a:t>
            </a:r>
            <a:r>
              <a:rPr lang="it-IT" u="sng" dirty="0">
                <a:hlinkClick r:id="rId3"/>
              </a:rPr>
              <a:t>programmi</a:t>
            </a:r>
            <a:r>
              <a:rPr lang="it-IT" dirty="0"/>
              <a:t> informatici </a:t>
            </a:r>
            <a:r>
              <a:rPr lang="it-IT" dirty="0" smtClean="0"/>
              <a:t>devono essere </a:t>
            </a:r>
            <a:r>
              <a:rPr lang="it-IT" dirty="0"/>
              <a:t>configurati riducendo al minimo l'utilizzazione di dati </a:t>
            </a:r>
            <a:r>
              <a:rPr lang="it-IT" u="sng" dirty="0">
                <a:hlinkClick r:id="rId4"/>
              </a:rPr>
              <a:t>personali</a:t>
            </a:r>
            <a:r>
              <a:rPr lang="it-IT" dirty="0"/>
              <a:t> e di </a:t>
            </a:r>
            <a:r>
              <a:rPr lang="it-IT" u="sng" dirty="0"/>
              <a:t>dati identificativi</a:t>
            </a:r>
            <a:r>
              <a:rPr lang="it-IT" dirty="0"/>
              <a:t>, in modo da escluderne il </a:t>
            </a:r>
            <a:r>
              <a:rPr lang="it-IT" u="sng" dirty="0">
                <a:hlinkClick r:id="rId5"/>
              </a:rPr>
              <a:t>trattamento</a:t>
            </a:r>
            <a:r>
              <a:rPr lang="it-IT" dirty="0"/>
              <a:t> quando le </a:t>
            </a:r>
            <a:r>
              <a:rPr lang="it-IT" u="sng" dirty="0" smtClean="0"/>
              <a:t>finalità</a:t>
            </a:r>
            <a:r>
              <a:rPr lang="it-IT" dirty="0" smtClean="0"/>
              <a:t> </a:t>
            </a:r>
            <a:r>
              <a:rPr lang="it-IT" u="sng" dirty="0">
                <a:hlinkClick r:id="rId6"/>
              </a:rPr>
              <a:t>perseguite</a:t>
            </a:r>
            <a:r>
              <a:rPr lang="it-IT" dirty="0"/>
              <a:t> nei </a:t>
            </a:r>
            <a:r>
              <a:rPr lang="it-IT" u="sng" dirty="0">
                <a:hlinkClick r:id="rId7"/>
              </a:rPr>
              <a:t>singoli</a:t>
            </a:r>
            <a:r>
              <a:rPr lang="it-IT" dirty="0"/>
              <a:t> casi possono essere </a:t>
            </a:r>
            <a:r>
              <a:rPr lang="it-IT" u="sng" dirty="0">
                <a:hlinkClick r:id="rId8"/>
              </a:rPr>
              <a:t>realizzate</a:t>
            </a:r>
            <a:r>
              <a:rPr lang="it-IT" dirty="0"/>
              <a:t> mediante, rispettivamente, </a:t>
            </a:r>
            <a:r>
              <a:rPr lang="it-IT" dirty="0">
                <a:solidFill>
                  <a:srgbClr val="FF0000"/>
                </a:solidFill>
              </a:rPr>
              <a:t>dati anonimi </a:t>
            </a:r>
            <a:r>
              <a:rPr lang="it-IT" dirty="0"/>
              <a:t>od </a:t>
            </a:r>
            <a:r>
              <a:rPr lang="it-IT" u="sng" dirty="0">
                <a:hlinkClick r:id="rId9"/>
              </a:rPr>
              <a:t>opportune</a:t>
            </a:r>
            <a:r>
              <a:rPr lang="it-IT" dirty="0"/>
              <a:t> </a:t>
            </a:r>
            <a:r>
              <a:rPr lang="it-IT" dirty="0" err="1"/>
              <a:t>modalita'</a:t>
            </a:r>
            <a:r>
              <a:rPr lang="it-IT" dirty="0"/>
              <a:t> che </a:t>
            </a:r>
            <a:r>
              <a:rPr lang="it-IT" u="sng" dirty="0">
                <a:hlinkClick r:id="rId10"/>
              </a:rPr>
              <a:t>permettano</a:t>
            </a:r>
            <a:r>
              <a:rPr lang="it-IT" dirty="0"/>
              <a:t> di identificare l'interessato solo in caso di necessità</a:t>
            </a:r>
            <a:r>
              <a:rPr lang="it-IT" dirty="0" smtClean="0"/>
              <a:t>. (</a:t>
            </a:r>
            <a:r>
              <a:rPr lang="it-IT" b="1" dirty="0" smtClean="0">
                <a:solidFill>
                  <a:srgbClr val="7030A0"/>
                </a:solidFill>
              </a:rPr>
              <a:t>principio di privacy by default</a:t>
            </a:r>
            <a:r>
              <a:rPr lang="it-IT" dirty="0" smtClean="0"/>
              <a:t>)</a:t>
            </a:r>
            <a:endParaRPr lang="it-IT" dirty="0"/>
          </a:p>
          <a:p>
            <a:r>
              <a:rPr lang="it-IT" dirty="0"/>
              <a:t>Ci si riferisce ai trattamenti dei dati svolti con sistemi automatizzati che devono essere configurati in modo da </a:t>
            </a:r>
            <a:r>
              <a:rPr lang="it-IT" b="1" dirty="0"/>
              <a:t>minimizzare il ricorso a dati personali e identificativi</a:t>
            </a:r>
            <a:r>
              <a:rPr lang="it-IT" dirty="0"/>
              <a:t>, sostituendone il trattamento con l’uso di dati anonimi e prevedendo l’identificazione dell’interessato solo in caso di necessità. </a:t>
            </a:r>
            <a:endParaRPr lang="it-IT" dirty="0" smtClean="0"/>
          </a:p>
          <a:p>
            <a:r>
              <a:rPr lang="it-IT" dirty="0" smtClean="0"/>
              <a:t>Il consenso dovrebbe </a:t>
            </a:r>
            <a:r>
              <a:rPr lang="it-IT" dirty="0"/>
              <a:t>essere espresso mediante un atto positivo inequivocabile con il quale l’interessato manifesta l’intenzione libera, specifica, informata e inequivocabile di accettare il trattamento dei dati personali che lo riguardano (ad es. mediante dichiarazione scritta od orale). </a:t>
            </a:r>
            <a:r>
              <a:rPr lang="it-IT" u="sng" dirty="0"/>
              <a:t>Non dovrebbero configurare consenso il silenzio, la inattività o la preselezione di caselle</a:t>
            </a:r>
            <a:r>
              <a:rPr lang="it-IT" dirty="0"/>
              <a:t>.</a:t>
            </a:r>
          </a:p>
          <a:p>
            <a:endParaRPr lang="it-IT" dirty="0"/>
          </a:p>
        </p:txBody>
      </p:sp>
    </p:spTree>
    <p:extLst>
      <p:ext uri="{BB962C8B-B14F-4D97-AF65-F5344CB8AC3E}">
        <p14:creationId xmlns:p14="http://schemas.microsoft.com/office/powerpoint/2010/main" val="2497157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abbreviazioni</a:t>
            </a:r>
            <a:endParaRPr lang="it-IT" dirty="0"/>
          </a:p>
        </p:txBody>
      </p:sp>
      <p:sp>
        <p:nvSpPr>
          <p:cNvPr id="3" name="Segnaposto contenuto 2"/>
          <p:cNvSpPr>
            <a:spLocks noGrp="1"/>
          </p:cNvSpPr>
          <p:nvPr>
            <p:ph idx="1"/>
          </p:nvPr>
        </p:nvSpPr>
        <p:spPr/>
        <p:txBody>
          <a:bodyPr>
            <a:normAutofit lnSpcReduction="10000"/>
          </a:bodyPr>
          <a:lstStyle/>
          <a:p>
            <a:r>
              <a:rPr lang="it-IT" b="1" dirty="0" smtClean="0"/>
              <a:t>GDPR = </a:t>
            </a:r>
            <a:r>
              <a:rPr lang="it-IT" dirty="0" smtClean="0"/>
              <a:t>Regolamento </a:t>
            </a:r>
            <a:r>
              <a:rPr lang="it-IT" dirty="0"/>
              <a:t>UE 679/2016 sulla Protezione dei </a:t>
            </a:r>
            <a:r>
              <a:rPr lang="it-IT" dirty="0" smtClean="0"/>
              <a:t>Dati del 27 aprile 2016, relativo alla protezione delle persone fisiche con riguardo al trattamento dei dati personali, nonché alla libera circolazione di tali dati e che abroga la Direttiva 95/46/CE – Regolamento Generale sulla Protezione dei dati</a:t>
            </a:r>
          </a:p>
          <a:p>
            <a:r>
              <a:rPr lang="it-IT" b="1" dirty="0" smtClean="0"/>
              <a:t>Codice = </a:t>
            </a:r>
            <a:r>
              <a:rPr lang="it-IT" dirty="0" smtClean="0"/>
              <a:t>D</a:t>
            </a:r>
            <a:r>
              <a:rPr lang="it-IT" dirty="0"/>
              <a:t>. </a:t>
            </a:r>
            <a:r>
              <a:rPr lang="it-IT" dirty="0" err="1"/>
              <a:t>Lgs</a:t>
            </a:r>
            <a:r>
              <a:rPr lang="it-IT" dirty="0"/>
              <a:t>. 196/03 Codice in Materia di Protezione dei Dati </a:t>
            </a:r>
            <a:r>
              <a:rPr lang="it-IT" dirty="0" smtClean="0"/>
              <a:t>Personali, modificato dal D.Lgs. n. 101/2018</a:t>
            </a:r>
          </a:p>
          <a:p>
            <a:r>
              <a:rPr lang="it-IT" b="1" dirty="0" smtClean="0"/>
              <a:t>«</a:t>
            </a:r>
            <a:r>
              <a:rPr lang="it-IT" b="1" dirty="0"/>
              <a:t>SAT»</a:t>
            </a:r>
            <a:r>
              <a:rPr lang="it-IT" dirty="0"/>
              <a:t>: Soggetto Autorizzato al Trattamento dei dati personali</a:t>
            </a:r>
          </a:p>
          <a:p>
            <a:r>
              <a:rPr lang="it-IT" b="1" dirty="0"/>
              <a:t>«SATD»</a:t>
            </a:r>
            <a:r>
              <a:rPr lang="it-IT" dirty="0"/>
              <a:t>: Soggetto Autorizzato al Trattamento dei dati personali con Delega</a:t>
            </a:r>
          </a:p>
          <a:p>
            <a:r>
              <a:rPr lang="it-IT" b="1" dirty="0" smtClean="0"/>
              <a:t>«</a:t>
            </a:r>
            <a:r>
              <a:rPr lang="it-IT" b="1" dirty="0"/>
              <a:t>UOC»</a:t>
            </a:r>
            <a:r>
              <a:rPr lang="it-IT" dirty="0"/>
              <a:t>: Unità Operativa Complessa</a:t>
            </a:r>
          </a:p>
          <a:p>
            <a:r>
              <a:rPr lang="it-IT" b="1" dirty="0"/>
              <a:t>«UOSD»</a:t>
            </a:r>
            <a:r>
              <a:rPr lang="it-IT" dirty="0"/>
              <a:t>: Unità Operativa Semplice </a:t>
            </a:r>
            <a:r>
              <a:rPr lang="it-IT" dirty="0" smtClean="0"/>
              <a:t>Dipartimentale</a:t>
            </a:r>
          </a:p>
          <a:p>
            <a:r>
              <a:rPr lang="it-IT" dirty="0" smtClean="0"/>
              <a:t>«</a:t>
            </a:r>
            <a:r>
              <a:rPr lang="it-IT" b="1" dirty="0" smtClean="0"/>
              <a:t>D.P.O. – R.P.D</a:t>
            </a:r>
            <a:r>
              <a:rPr lang="it-IT" dirty="0" smtClean="0"/>
              <a:t>.» = Data Protection </a:t>
            </a:r>
            <a:r>
              <a:rPr lang="it-IT" dirty="0" err="1" smtClean="0"/>
              <a:t>Officer</a:t>
            </a:r>
            <a:r>
              <a:rPr lang="it-IT" dirty="0" smtClean="0"/>
              <a:t> - Responsabile Protezione dati</a:t>
            </a:r>
            <a:endParaRPr lang="it-IT" dirty="0"/>
          </a:p>
          <a:p>
            <a:endParaRPr lang="it-IT" dirty="0"/>
          </a:p>
        </p:txBody>
      </p:sp>
    </p:spTree>
    <p:extLst>
      <p:ext uri="{BB962C8B-B14F-4D97-AF65-F5344CB8AC3E}">
        <p14:creationId xmlns:p14="http://schemas.microsoft.com/office/powerpoint/2010/main" val="6892547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810677"/>
          </a:xfrm>
        </p:spPr>
        <p:txBody>
          <a:bodyPr>
            <a:normAutofit fontScale="90000"/>
          </a:bodyPr>
          <a:lstStyle/>
          <a:p>
            <a:r>
              <a:rPr lang="it-IT" b="1" dirty="0"/>
              <a:t>Principio di minimizzazione </a:t>
            </a:r>
            <a:r>
              <a:rPr lang="it-IT" b="1" dirty="0" smtClean="0"/>
              <a:t>                          </a:t>
            </a:r>
            <a:r>
              <a:rPr lang="it-IT" sz="1400" b="1" dirty="0" smtClean="0"/>
              <a:t>3/5</a:t>
            </a:r>
            <a:endParaRPr lang="it-IT" sz="1400" dirty="0"/>
          </a:p>
        </p:txBody>
      </p:sp>
      <p:sp>
        <p:nvSpPr>
          <p:cNvPr id="3" name="Segnaposto contenuto 2"/>
          <p:cNvSpPr>
            <a:spLocks noGrp="1"/>
          </p:cNvSpPr>
          <p:nvPr>
            <p:ph idx="1"/>
          </p:nvPr>
        </p:nvSpPr>
        <p:spPr>
          <a:xfrm>
            <a:off x="1097280" y="1097280"/>
            <a:ext cx="10058400" cy="4771814"/>
          </a:xfrm>
        </p:spPr>
        <p:txBody>
          <a:bodyPr>
            <a:normAutofit/>
          </a:bodyPr>
          <a:lstStyle/>
          <a:p>
            <a:pPr marL="45720" indent="0">
              <a:buNone/>
            </a:pPr>
            <a:r>
              <a:rPr lang="it-IT" dirty="0" smtClean="0"/>
              <a:t>Esempi:</a:t>
            </a:r>
          </a:p>
          <a:p>
            <a:pPr marL="388620" indent="-342900">
              <a:buFont typeface="Wingdings" panose="05000000000000000000" pitchFamily="2" charset="2"/>
              <a:buChar char="q"/>
            </a:pPr>
            <a:r>
              <a:rPr lang="it-IT" dirty="0" smtClean="0"/>
              <a:t>Nel caso in cui sia richiesto alla UO di trasmettere informazioni alla Direzione Medica di P.O. valutare – alla luce della finalità del trattamento – se è necessario o meno riportare l’elenco nominativo dei pz o se sia sufficiente l’elenco numerico. </a:t>
            </a:r>
            <a:r>
              <a:rPr lang="it-IT" u="sng" dirty="0" smtClean="0">
                <a:solidFill>
                  <a:srgbClr val="FF0000"/>
                </a:solidFill>
              </a:rPr>
              <a:t>Qualora debbano essere trasmessi dati personali (sia all’interno che all’esterno della Asl) è necessario ricorrere a tecniche di cifratura </a:t>
            </a:r>
            <a:r>
              <a:rPr lang="it-IT" dirty="0" smtClean="0"/>
              <a:t>(chiedere supporto alla UOC Sistemi Informativi)</a:t>
            </a:r>
          </a:p>
          <a:p>
            <a:pPr marL="388620" indent="-342900">
              <a:buFont typeface="Wingdings" panose="05000000000000000000" pitchFamily="2" charset="2"/>
              <a:buChar char="q"/>
            </a:pPr>
            <a:r>
              <a:rPr lang="it-IT" dirty="0" smtClean="0"/>
              <a:t>Per la </a:t>
            </a:r>
            <a:r>
              <a:rPr lang="it-IT" u="sng" dirty="0" smtClean="0">
                <a:solidFill>
                  <a:srgbClr val="0070C0"/>
                </a:solidFill>
              </a:rPr>
              <a:t>comunicazione di dati per finalità statistiche </a:t>
            </a:r>
            <a:r>
              <a:rPr lang="it-IT" dirty="0" smtClean="0"/>
              <a:t>la trasmissione di dati personali comporta la violazione del principio di minimizzazione</a:t>
            </a:r>
          </a:p>
          <a:p>
            <a:pPr marL="388620" indent="-342900">
              <a:buFont typeface="Wingdings" panose="05000000000000000000" pitchFamily="2" charset="2"/>
              <a:buChar char="q"/>
            </a:pPr>
            <a:r>
              <a:rPr lang="it-IT" dirty="0" smtClean="0"/>
              <a:t>Per l’erogazione del </a:t>
            </a:r>
            <a:r>
              <a:rPr lang="it-IT" b="1" u="sng" dirty="0" smtClean="0">
                <a:solidFill>
                  <a:srgbClr val="7030A0"/>
                </a:solidFill>
              </a:rPr>
              <a:t>servizio pasti </a:t>
            </a:r>
            <a:r>
              <a:rPr lang="it-IT" dirty="0" smtClean="0"/>
              <a:t>va valutato se la finalità sottesa al trattamento richieda di dovere trasmettere alla Ditta l’elenco nominativo dei pz o se sia sufficiente riportare, ad es. il n. della cartella clinica dello stesso o il numero della postazione letto, o altro accorgimento.</a:t>
            </a:r>
          </a:p>
          <a:p>
            <a:pPr marL="388620" indent="-342900">
              <a:buFont typeface="Wingdings" panose="05000000000000000000" pitchFamily="2" charset="2"/>
              <a:buChar char="q"/>
            </a:pPr>
            <a:r>
              <a:rPr lang="it-IT" dirty="0" smtClean="0"/>
              <a:t>Nella conduzione di un </a:t>
            </a:r>
            <a:r>
              <a:rPr lang="it-IT" u="sng" dirty="0" smtClean="0">
                <a:solidFill>
                  <a:srgbClr val="7030A0"/>
                </a:solidFill>
              </a:rPr>
              <a:t>Protocollo di Studio  </a:t>
            </a:r>
            <a:r>
              <a:rPr lang="it-IT" dirty="0" smtClean="0"/>
              <a:t>lo Sperimentatore comunica allo Sponsor i dati degli arruolati  in forma codificata poiché la finalità del trattamento sottesa al Protocollo viene raggiunta senza che sia necessario fornire dati personali.</a:t>
            </a:r>
          </a:p>
        </p:txBody>
      </p:sp>
    </p:spTree>
    <p:extLst>
      <p:ext uri="{BB962C8B-B14F-4D97-AF65-F5344CB8AC3E}">
        <p14:creationId xmlns:p14="http://schemas.microsoft.com/office/powerpoint/2010/main" val="23975250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01870"/>
          </a:xfrm>
        </p:spPr>
        <p:txBody>
          <a:bodyPr/>
          <a:lstStyle/>
          <a:p>
            <a:r>
              <a:rPr lang="it-IT" b="1" dirty="0"/>
              <a:t>Principio di minimizzazione </a:t>
            </a:r>
            <a:r>
              <a:rPr lang="it-IT" b="1" dirty="0" smtClean="0"/>
              <a:t>                    </a:t>
            </a:r>
            <a:r>
              <a:rPr lang="it-IT" sz="1400" b="1" dirty="0" smtClean="0"/>
              <a:t>4/5</a:t>
            </a:r>
            <a:endParaRPr lang="it-IT" sz="1400" dirty="0"/>
          </a:p>
        </p:txBody>
      </p:sp>
      <p:sp>
        <p:nvSpPr>
          <p:cNvPr id="3" name="Segnaposto contenuto 2"/>
          <p:cNvSpPr>
            <a:spLocks noGrp="1"/>
          </p:cNvSpPr>
          <p:nvPr>
            <p:ph idx="1"/>
          </p:nvPr>
        </p:nvSpPr>
        <p:spPr>
          <a:xfrm>
            <a:off x="1097280" y="1454727"/>
            <a:ext cx="10058400" cy="4414367"/>
          </a:xfrm>
        </p:spPr>
        <p:txBody>
          <a:bodyPr>
            <a:normAutofit fontScale="92500" lnSpcReduction="10000"/>
          </a:bodyPr>
          <a:lstStyle/>
          <a:p>
            <a:pPr marL="45720" indent="0">
              <a:buNone/>
            </a:pPr>
            <a:r>
              <a:rPr lang="it-IT" sz="3600" dirty="0">
                <a:solidFill>
                  <a:srgbClr val="FF0000"/>
                </a:solidFill>
              </a:rPr>
              <a:t>L’</a:t>
            </a:r>
            <a:r>
              <a:rPr lang="it-IT" sz="3600" b="1" dirty="0">
                <a:solidFill>
                  <a:srgbClr val="FF0000"/>
                </a:solidFill>
              </a:rPr>
              <a:t>analisi</a:t>
            </a:r>
            <a:r>
              <a:rPr lang="it-IT" sz="3600" dirty="0">
                <a:solidFill>
                  <a:srgbClr val="FF0000"/>
                </a:solidFill>
              </a:rPr>
              <a:t> a cui dovrà procedere il SATD dovrà essere volta ad individuare con estrema precisione</a:t>
            </a:r>
            <a:r>
              <a:rPr lang="it-IT" dirty="0"/>
              <a:t>:</a:t>
            </a:r>
            <a:r>
              <a:rPr lang="it-IT" b="1" dirty="0"/>
              <a:t> </a:t>
            </a:r>
          </a:p>
          <a:p>
            <a:pPr marL="502920" indent="-457200">
              <a:buAutoNum type="arabicParenR"/>
            </a:pPr>
            <a:r>
              <a:rPr lang="it-IT" b="1" dirty="0"/>
              <a:t>quali sono i dati essenziali</a:t>
            </a:r>
            <a:r>
              <a:rPr lang="it-IT" dirty="0"/>
              <a:t> per quello specifico trattamento che si vuole effettuare, </a:t>
            </a:r>
          </a:p>
          <a:p>
            <a:pPr marL="502920" indent="-457200">
              <a:buAutoNum type="arabicParenR"/>
            </a:pPr>
            <a:r>
              <a:rPr lang="it-IT" dirty="0"/>
              <a:t>che quel </a:t>
            </a:r>
            <a:r>
              <a:rPr lang="it-IT" b="1" dirty="0"/>
              <a:t>trattamento</a:t>
            </a:r>
            <a:r>
              <a:rPr lang="it-IT" dirty="0"/>
              <a:t> sia effettivamente </a:t>
            </a:r>
            <a:r>
              <a:rPr lang="it-IT" b="1" dirty="0"/>
              <a:t>necessario per </a:t>
            </a:r>
            <a:r>
              <a:rPr lang="it-IT" dirty="0"/>
              <a:t>il raggiungimento di</a:t>
            </a:r>
            <a:r>
              <a:rPr lang="it-IT" b="1" dirty="0"/>
              <a:t> quello scopo</a:t>
            </a:r>
            <a:r>
              <a:rPr lang="it-IT" dirty="0"/>
              <a:t> particolare, </a:t>
            </a:r>
          </a:p>
          <a:p>
            <a:pPr marL="502920" indent="-457200">
              <a:buAutoNum type="arabicParenR"/>
            </a:pPr>
            <a:r>
              <a:rPr lang="it-IT" dirty="0"/>
              <a:t>che quella finalità, a sua volta, </a:t>
            </a:r>
            <a:r>
              <a:rPr lang="it-IT" b="1" dirty="0"/>
              <a:t>non</a:t>
            </a:r>
            <a:r>
              <a:rPr lang="it-IT" dirty="0"/>
              <a:t> sia </a:t>
            </a:r>
            <a:r>
              <a:rPr lang="it-IT" b="1" dirty="0"/>
              <a:t>raggiungibile con altri mezzi</a:t>
            </a:r>
            <a:r>
              <a:rPr lang="it-IT" dirty="0"/>
              <a:t>, ragionevolmente applicabili nel contesto di riferimento. </a:t>
            </a:r>
          </a:p>
          <a:p>
            <a:pPr marL="45720" indent="0">
              <a:buNone/>
            </a:pPr>
            <a:r>
              <a:rPr lang="it-IT" dirty="0"/>
              <a:t>Condotta questa attenta analisi, il SATD dovrà fare in modo, anche avvalendosi di apposite misure </a:t>
            </a:r>
            <a:r>
              <a:rPr lang="it-IT" dirty="0" smtClean="0"/>
              <a:t>tecniche (con l’eventuale supporto della UOC Sistemi Informativi) </a:t>
            </a:r>
            <a:r>
              <a:rPr lang="it-IT" dirty="0"/>
              <a:t>e </a:t>
            </a:r>
            <a:r>
              <a:rPr lang="it-IT" dirty="0" smtClean="0"/>
              <a:t>organizzative (con </a:t>
            </a:r>
            <a:r>
              <a:rPr lang="it-IT" dirty="0"/>
              <a:t>l’eventuale supporto </a:t>
            </a:r>
            <a:r>
              <a:rPr lang="it-IT" dirty="0" smtClean="0"/>
              <a:t>dell’Uff. Privacy e Sicurezza delle Informazioni), </a:t>
            </a:r>
            <a:r>
              <a:rPr lang="it-IT" dirty="0"/>
              <a:t>di ridurre al minimo il trattamento dei dati personali nel suo complesso</a:t>
            </a:r>
            <a:r>
              <a:rPr lang="it-IT" dirty="0" smtClean="0"/>
              <a:t>.</a:t>
            </a:r>
          </a:p>
          <a:p>
            <a:pPr marL="45720" indent="0">
              <a:buNone/>
            </a:pPr>
            <a:r>
              <a:rPr lang="it-IT" dirty="0" smtClean="0"/>
              <a:t> </a:t>
            </a:r>
            <a:r>
              <a:rPr lang="it-IT" b="1" u="sng" dirty="0" smtClean="0"/>
              <a:t>Di tutto ciò il SATD dovrà essere in grado di fornirne evidenza (</a:t>
            </a:r>
            <a:r>
              <a:rPr lang="it-IT" b="1" u="sng" dirty="0" err="1" smtClean="0"/>
              <a:t>accountability</a:t>
            </a:r>
            <a:r>
              <a:rPr lang="it-IT" b="1" u="sng" dirty="0" smtClean="0"/>
              <a:t>)</a:t>
            </a:r>
            <a:r>
              <a:rPr lang="it-IT" dirty="0" smtClean="0"/>
              <a:t>.</a:t>
            </a:r>
            <a:endParaRPr lang="it-IT" dirty="0"/>
          </a:p>
          <a:p>
            <a:endParaRPr lang="it-IT" dirty="0"/>
          </a:p>
        </p:txBody>
      </p:sp>
    </p:spTree>
    <p:extLst>
      <p:ext uri="{BB962C8B-B14F-4D97-AF65-F5344CB8AC3E}">
        <p14:creationId xmlns:p14="http://schemas.microsoft.com/office/powerpoint/2010/main" val="29879582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Principio di minimizzazione </a:t>
            </a:r>
            <a:r>
              <a:rPr lang="it-IT" b="1" dirty="0" smtClean="0"/>
              <a:t>                    </a:t>
            </a:r>
            <a:r>
              <a:rPr lang="it-IT" sz="1400" b="1" dirty="0" smtClean="0"/>
              <a:t>5/5</a:t>
            </a:r>
            <a:endParaRPr lang="it-IT" sz="1400" dirty="0"/>
          </a:p>
        </p:txBody>
      </p:sp>
      <p:sp>
        <p:nvSpPr>
          <p:cNvPr id="3" name="Segnaposto contenuto 2"/>
          <p:cNvSpPr>
            <a:spLocks noGrp="1"/>
          </p:cNvSpPr>
          <p:nvPr>
            <p:ph idx="1"/>
          </p:nvPr>
        </p:nvSpPr>
        <p:spPr/>
        <p:txBody>
          <a:bodyPr/>
          <a:lstStyle/>
          <a:p>
            <a:pPr marL="45720" indent="0">
              <a:buNone/>
            </a:pPr>
            <a:r>
              <a:rPr lang="it-IT" sz="2800" dirty="0"/>
              <a:t>SANZIONI:</a:t>
            </a:r>
          </a:p>
          <a:p>
            <a:pPr marL="45720" indent="0">
              <a:buNone/>
            </a:pPr>
            <a:r>
              <a:rPr lang="it-IT" sz="3600" dirty="0">
                <a:solidFill>
                  <a:srgbClr val="FF0000"/>
                </a:solidFill>
              </a:rPr>
              <a:t>La violazione dei principi base del trattamento (art. 5.1.a del GDPR) è soggetta a sanzioni amministrative pecuniarie fino a 20 milioni di euro.</a:t>
            </a:r>
          </a:p>
          <a:p>
            <a:endParaRPr lang="it-IT" dirty="0"/>
          </a:p>
        </p:txBody>
      </p:sp>
    </p:spTree>
    <p:extLst>
      <p:ext uri="{BB962C8B-B14F-4D97-AF65-F5344CB8AC3E}">
        <p14:creationId xmlns:p14="http://schemas.microsoft.com/office/powerpoint/2010/main" val="29200783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Principio di esattezza dei dati </a:t>
            </a:r>
            <a:r>
              <a:rPr lang="it-IT" dirty="0"/>
              <a:t>(art. </a:t>
            </a:r>
            <a:r>
              <a:rPr lang="it-IT" dirty="0" smtClean="0"/>
              <a:t>5.1.d </a:t>
            </a:r>
            <a:r>
              <a:rPr lang="it-IT" dirty="0"/>
              <a:t>del GDPR)</a:t>
            </a:r>
            <a:r>
              <a:rPr lang="it-IT" dirty="0" smtClean="0"/>
              <a:t>                                                    </a:t>
            </a:r>
            <a:r>
              <a:rPr lang="it-IT" sz="1400" dirty="0" smtClean="0"/>
              <a:t>1/5</a:t>
            </a:r>
            <a:endParaRPr lang="it-IT" sz="1400" dirty="0"/>
          </a:p>
        </p:txBody>
      </p:sp>
      <p:sp>
        <p:nvSpPr>
          <p:cNvPr id="3" name="Segnaposto contenuto 2"/>
          <p:cNvSpPr>
            <a:spLocks noGrp="1"/>
          </p:cNvSpPr>
          <p:nvPr>
            <p:ph idx="1"/>
          </p:nvPr>
        </p:nvSpPr>
        <p:spPr/>
        <p:txBody>
          <a:bodyPr>
            <a:normAutofit lnSpcReduction="10000"/>
          </a:bodyPr>
          <a:lstStyle/>
          <a:p>
            <a:r>
              <a:rPr lang="it-IT" dirty="0" smtClean="0"/>
              <a:t>Il titolare, con la collaborazione dei SATD e dei SAT, deve trattare dati personali che siano: </a:t>
            </a:r>
          </a:p>
          <a:p>
            <a:r>
              <a:rPr lang="it-IT" dirty="0" smtClean="0"/>
              <a:t>- </a:t>
            </a:r>
            <a:r>
              <a:rPr lang="it-IT" u="sng" dirty="0" smtClean="0"/>
              <a:t>esatti</a:t>
            </a:r>
            <a:r>
              <a:rPr lang="it-IT" dirty="0" smtClean="0"/>
              <a:t>, e </a:t>
            </a:r>
          </a:p>
          <a:p>
            <a:r>
              <a:rPr lang="it-IT" dirty="0" smtClean="0"/>
              <a:t>- </a:t>
            </a:r>
            <a:r>
              <a:rPr lang="it-IT" u="sng" dirty="0" smtClean="0"/>
              <a:t>aggiornati</a:t>
            </a:r>
            <a:r>
              <a:rPr lang="it-IT" dirty="0" smtClean="0"/>
              <a:t>; </a:t>
            </a:r>
          </a:p>
          <a:p>
            <a:r>
              <a:rPr lang="it-IT" dirty="0" smtClean="0"/>
              <a:t>a tale scopo deve organizzare la Asl in modo che essa sia in grado di garantire l’accuratezza delle informazioni personali.</a:t>
            </a:r>
          </a:p>
          <a:p>
            <a:r>
              <a:rPr lang="it-IT" b="1" dirty="0" smtClean="0"/>
              <a:t>I dati inesatti devono essere rettificati</a:t>
            </a:r>
            <a:r>
              <a:rPr lang="it-IT" dirty="0" smtClean="0"/>
              <a:t>.</a:t>
            </a:r>
          </a:p>
          <a:p>
            <a:r>
              <a:rPr lang="it-IT" dirty="0" smtClean="0"/>
              <a:t>Se l’interessato (i.e., l’utente) contesta l’esattezza del dato il trattamento (tenuto conto del contesto e delle possibili conseguenze sulla salute) dovrà essere limitato per tutto il tempo necessario al SATD di espletare le verifiche di esattezza, effettuando – ove necessario – l’aggiornamento del dato contestato.</a:t>
            </a:r>
          </a:p>
          <a:p>
            <a:r>
              <a:rPr lang="it-IT" dirty="0" smtClean="0">
                <a:solidFill>
                  <a:srgbClr val="0070C0"/>
                </a:solidFill>
              </a:rPr>
              <a:t>Criticità</a:t>
            </a:r>
            <a:r>
              <a:rPr lang="it-IT" dirty="0" smtClean="0"/>
              <a:t>: </a:t>
            </a:r>
            <a:r>
              <a:rPr lang="it-IT" b="1" dirty="0" smtClean="0"/>
              <a:t>anagrafiche aziendali</a:t>
            </a:r>
            <a:endParaRPr lang="it-IT" b="1" dirty="0"/>
          </a:p>
        </p:txBody>
      </p:sp>
    </p:spTree>
    <p:extLst>
      <p:ext uri="{BB962C8B-B14F-4D97-AF65-F5344CB8AC3E}">
        <p14:creationId xmlns:p14="http://schemas.microsoft.com/office/powerpoint/2010/main" val="33805863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835615"/>
          </a:xfrm>
        </p:spPr>
        <p:txBody>
          <a:bodyPr/>
          <a:lstStyle/>
          <a:p>
            <a:r>
              <a:rPr lang="it-IT" dirty="0"/>
              <a:t>Principio di esattezza dei dati </a:t>
            </a:r>
            <a:r>
              <a:rPr lang="it-IT" dirty="0" smtClean="0"/>
              <a:t>                </a:t>
            </a:r>
            <a:r>
              <a:rPr lang="it-IT" sz="1400" dirty="0" smtClean="0"/>
              <a:t>2/5</a:t>
            </a:r>
            <a:endParaRPr lang="it-IT" sz="1400" dirty="0"/>
          </a:p>
        </p:txBody>
      </p:sp>
      <p:sp>
        <p:nvSpPr>
          <p:cNvPr id="3" name="Segnaposto contenuto 2"/>
          <p:cNvSpPr>
            <a:spLocks noGrp="1"/>
          </p:cNvSpPr>
          <p:nvPr>
            <p:ph idx="1"/>
          </p:nvPr>
        </p:nvSpPr>
        <p:spPr>
          <a:xfrm>
            <a:off x="1097280" y="1388225"/>
            <a:ext cx="10058400" cy="4480869"/>
          </a:xfrm>
        </p:spPr>
        <p:txBody>
          <a:bodyPr>
            <a:normAutofit fontScale="92500" lnSpcReduction="10000"/>
          </a:bodyPr>
          <a:lstStyle/>
          <a:p>
            <a:pPr marL="45720" indent="0">
              <a:buNone/>
            </a:pPr>
            <a:r>
              <a:rPr lang="it-IT" sz="3600" dirty="0" smtClean="0">
                <a:solidFill>
                  <a:srgbClr val="FF0000"/>
                </a:solidFill>
              </a:rPr>
              <a:t>Il </a:t>
            </a:r>
            <a:r>
              <a:rPr lang="it-IT" sz="3600" dirty="0">
                <a:solidFill>
                  <a:srgbClr val="FF0000"/>
                </a:solidFill>
              </a:rPr>
              <a:t>SATD dovrà </a:t>
            </a:r>
            <a:r>
              <a:rPr lang="it-IT" sz="3600" dirty="0" smtClean="0">
                <a:solidFill>
                  <a:srgbClr val="FF0000"/>
                </a:solidFill>
              </a:rPr>
              <a:t>disporre ciclicamente un monitoraggio dei dati trattati (sia in modalità analogica che digitale) finalizzato ad accertarne l’esattezza. Il controllo sarà svolto sia:</a:t>
            </a:r>
            <a:endParaRPr lang="it-IT" b="1" dirty="0"/>
          </a:p>
          <a:p>
            <a:pPr marL="502920" indent="-457200">
              <a:buAutoNum type="arabicParenR"/>
            </a:pPr>
            <a:r>
              <a:rPr lang="it-IT" b="1" dirty="0" smtClean="0"/>
              <a:t>sulla documentazione in uso presso la propria U.O., quindi: Cartella clinica, referti, procedimenti amministrativi, ecc.</a:t>
            </a:r>
            <a:r>
              <a:rPr lang="it-IT" dirty="0" smtClean="0"/>
              <a:t>, </a:t>
            </a:r>
            <a:endParaRPr lang="it-IT" dirty="0"/>
          </a:p>
          <a:p>
            <a:pPr marL="502920" indent="-457200">
              <a:buAutoNum type="arabicParenR"/>
            </a:pPr>
            <a:r>
              <a:rPr lang="it-IT" b="1" dirty="0" smtClean="0"/>
              <a:t>sui dati trattati con strumenti elettronici (fogli di scrittura, tabelle di calcolo, ecc.)</a:t>
            </a:r>
            <a:r>
              <a:rPr lang="it-IT" dirty="0" smtClean="0"/>
              <a:t>.</a:t>
            </a:r>
          </a:p>
          <a:p>
            <a:pPr marL="45720" indent="0">
              <a:buNone/>
            </a:pPr>
            <a:r>
              <a:rPr lang="it-IT" dirty="0" smtClean="0"/>
              <a:t>Condotta </a:t>
            </a:r>
            <a:r>
              <a:rPr lang="it-IT" dirty="0"/>
              <a:t>questa attenta analisi, il SATD dovrà fare in modo, anche avvalendosi di apposite misure tecniche (con l’eventuale supporto della UOC Sistemi Informativi) e organizzative con l’eventuale supporto dell’Uff. </a:t>
            </a:r>
            <a:r>
              <a:rPr lang="it-IT" dirty="0" smtClean="0"/>
              <a:t>Privacy e Sicurezza delle Informazioni), </a:t>
            </a:r>
            <a:r>
              <a:rPr lang="it-IT" dirty="0"/>
              <a:t>di ridurre al minimo il trattamento dei dati personali nel suo complesso</a:t>
            </a:r>
            <a:r>
              <a:rPr lang="it-IT" dirty="0" smtClean="0"/>
              <a:t>.</a:t>
            </a:r>
          </a:p>
          <a:p>
            <a:pPr marL="45720" indent="0">
              <a:buNone/>
            </a:pPr>
            <a:r>
              <a:rPr lang="it-IT" b="1" u="sng" dirty="0"/>
              <a:t>Di tutto ciò il SATD dovrà essere in grado di fornirne evidenza (</a:t>
            </a:r>
            <a:r>
              <a:rPr lang="it-IT" b="1" u="sng" dirty="0" err="1"/>
              <a:t>accountability</a:t>
            </a:r>
            <a:r>
              <a:rPr lang="it-IT" b="1" u="sng" dirty="0"/>
              <a:t>)</a:t>
            </a:r>
            <a:r>
              <a:rPr lang="it-IT" dirty="0"/>
              <a:t>.</a:t>
            </a:r>
          </a:p>
          <a:p>
            <a:pPr marL="45720" indent="0">
              <a:buNone/>
            </a:pPr>
            <a:endParaRPr lang="it-IT" dirty="0"/>
          </a:p>
          <a:p>
            <a:endParaRPr lang="it-IT" dirty="0"/>
          </a:p>
        </p:txBody>
      </p:sp>
    </p:spTree>
    <p:extLst>
      <p:ext uri="{BB962C8B-B14F-4D97-AF65-F5344CB8AC3E}">
        <p14:creationId xmlns:p14="http://schemas.microsoft.com/office/powerpoint/2010/main" val="2407877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43681"/>
          </a:xfrm>
        </p:spPr>
        <p:txBody>
          <a:bodyPr>
            <a:normAutofit/>
          </a:bodyPr>
          <a:lstStyle/>
          <a:p>
            <a:pPr algn="ctr"/>
            <a:r>
              <a:rPr lang="it-IT" sz="2800" dirty="0" smtClean="0"/>
              <a:t>Provvedimento del Garante </a:t>
            </a:r>
            <a:br>
              <a:rPr lang="it-IT" sz="2800" dirty="0" smtClean="0"/>
            </a:br>
            <a:r>
              <a:rPr lang="it-IT" sz="2800" b="1" dirty="0" smtClean="0"/>
              <a:t>NEWSLETTER </a:t>
            </a:r>
            <a:r>
              <a:rPr lang="it-IT" sz="2800" b="1" dirty="0"/>
              <a:t>N. 473 del 19 febbraio </a:t>
            </a:r>
            <a:r>
              <a:rPr lang="it-IT" sz="2800" b="1" dirty="0" smtClean="0"/>
              <a:t>2021                         </a:t>
            </a:r>
            <a:r>
              <a:rPr lang="it-IT" sz="1400" b="1" dirty="0" smtClean="0"/>
              <a:t>3/5</a:t>
            </a:r>
            <a:r>
              <a:rPr lang="it-IT" sz="1400" dirty="0" smtClean="0"/>
              <a:t> </a:t>
            </a:r>
            <a:endParaRPr lang="it-IT" sz="1400" dirty="0"/>
          </a:p>
        </p:txBody>
      </p:sp>
      <p:sp>
        <p:nvSpPr>
          <p:cNvPr id="3" name="Segnaposto contenuto 2"/>
          <p:cNvSpPr>
            <a:spLocks noGrp="1"/>
          </p:cNvSpPr>
          <p:nvPr>
            <p:ph idx="1"/>
          </p:nvPr>
        </p:nvSpPr>
        <p:spPr>
          <a:xfrm>
            <a:off x="1097280" y="1454727"/>
            <a:ext cx="10058400" cy="4414367"/>
          </a:xfrm>
        </p:spPr>
        <p:txBody>
          <a:bodyPr>
            <a:normAutofit/>
          </a:bodyPr>
          <a:lstStyle/>
          <a:p>
            <a:r>
              <a:rPr lang="it-IT" dirty="0" smtClean="0"/>
              <a:t>Una azienda sanitaria è stata sanzionata perché non aveva tenuto conto di un mutamento della volontà di un pz. a che le informazioni relative al proprio stato di salute non venissero più comunicate a un soggetto precedentemente indicato.</a:t>
            </a:r>
          </a:p>
          <a:p>
            <a:r>
              <a:rPr lang="it-IT" dirty="0" smtClean="0"/>
              <a:t>Una </a:t>
            </a:r>
            <a:r>
              <a:rPr lang="it-IT" dirty="0"/>
              <a:t>Asl dell’Emilia-Romagna, dove una paziente aveva esplicitamente richiesto – sottoscrivendo un apposito modulo – che nessun soggetto esterno, neppure i familiari, fosse informato sul suo stato di salute. Il modulo, però, era stato inserito all’interno della cartella clinica. </a:t>
            </a:r>
            <a:r>
              <a:rPr lang="it-IT" b="1" dirty="0">
                <a:solidFill>
                  <a:srgbClr val="FF0000"/>
                </a:solidFill>
              </a:rPr>
              <a:t>Un’infermiera del reparto dove la donna stava seguendo delle terapie, non essendo a conoscenza della richiesta, invece che contattarla sul telefono cellulare privato, aveva chiamato il numero di casa registrato nell’anagrafe aziendale, parlando così con un familiare</a:t>
            </a:r>
            <a:r>
              <a:rPr lang="it-IT" dirty="0" smtClean="0"/>
              <a:t>.</a:t>
            </a:r>
          </a:p>
          <a:p>
            <a:r>
              <a:rPr lang="it-IT" dirty="0" smtClean="0"/>
              <a:t> </a:t>
            </a:r>
            <a:r>
              <a:rPr lang="it-IT" dirty="0"/>
              <a:t>La Asl, che ha subito anche una richiesta di risarcimento danni da parte della paziente, dovrà pagare una </a:t>
            </a:r>
            <a:r>
              <a:rPr lang="it-IT" dirty="0">
                <a:hlinkClick r:id="rId2"/>
              </a:rPr>
              <a:t>sanzione di 50.000 euro per la violazione del </a:t>
            </a:r>
            <a:r>
              <a:rPr lang="it-IT" dirty="0" err="1">
                <a:hlinkClick r:id="rId2"/>
              </a:rPr>
              <a:t>Gdpr</a:t>
            </a:r>
            <a:r>
              <a:rPr lang="it-IT" dirty="0"/>
              <a:t>.</a:t>
            </a:r>
          </a:p>
        </p:txBody>
      </p:sp>
    </p:spTree>
    <p:extLst>
      <p:ext uri="{BB962C8B-B14F-4D97-AF65-F5344CB8AC3E}">
        <p14:creationId xmlns:p14="http://schemas.microsoft.com/office/powerpoint/2010/main" val="35465490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51993"/>
          </a:xfrm>
        </p:spPr>
        <p:txBody>
          <a:bodyPr>
            <a:normAutofit fontScale="90000"/>
          </a:bodyPr>
          <a:lstStyle/>
          <a:p>
            <a:pPr algn="ctr"/>
            <a:r>
              <a:rPr lang="it-IT" altLang="it-IT" sz="2800" b="1" dirty="0">
                <a:solidFill>
                  <a:srgbClr val="004A70"/>
                </a:solidFill>
                <a:latin typeface="Arial" panose="020B0604020202020204" pitchFamily="34" charset="0"/>
              </a:rPr>
              <a:t>Sanità: il Garante chiede maggiore sicurezza per i dati dei pazienti </a:t>
            </a:r>
            <a:r>
              <a:rPr lang="it-IT" altLang="it-IT" sz="2800" b="1" dirty="0" smtClean="0">
                <a:solidFill>
                  <a:srgbClr val="004A70"/>
                </a:solidFill>
                <a:latin typeface="Arial" panose="020B0604020202020204" pitchFamily="34" charset="0"/>
              </a:rPr>
              <a:t>- </a:t>
            </a:r>
            <a:r>
              <a:rPr lang="it-IT" altLang="it-IT" sz="2800" i="1" dirty="0" smtClean="0">
                <a:solidFill>
                  <a:srgbClr val="004A70"/>
                </a:solidFill>
                <a:latin typeface="Arial" panose="020B0604020202020204" pitchFamily="34" charset="0"/>
              </a:rPr>
              <a:t>Ammoniti </a:t>
            </a:r>
            <a:r>
              <a:rPr lang="it-IT" altLang="it-IT" sz="2800" i="1" dirty="0">
                <a:solidFill>
                  <a:srgbClr val="004A70"/>
                </a:solidFill>
                <a:latin typeface="Arial" panose="020B0604020202020204" pitchFamily="34" charset="0"/>
              </a:rPr>
              <a:t>una </a:t>
            </a:r>
            <a:r>
              <a:rPr lang="it-IT" altLang="it-IT" sz="2800" i="1" dirty="0" err="1">
                <a:solidFill>
                  <a:srgbClr val="004A70"/>
                </a:solidFill>
                <a:latin typeface="Arial" panose="020B0604020202020204" pitchFamily="34" charset="0"/>
              </a:rPr>
              <a:t>asl</a:t>
            </a:r>
            <a:r>
              <a:rPr lang="it-IT" altLang="it-IT" sz="2800" i="1" dirty="0">
                <a:solidFill>
                  <a:srgbClr val="004A70"/>
                </a:solidFill>
                <a:latin typeface="Arial" panose="020B0604020202020204" pitchFamily="34" charset="0"/>
              </a:rPr>
              <a:t> e un policlinico </a:t>
            </a:r>
            <a:r>
              <a:rPr lang="it-IT" altLang="it-IT" sz="2800" i="1" dirty="0" smtClean="0">
                <a:solidFill>
                  <a:srgbClr val="004A70"/>
                </a:solidFill>
                <a:latin typeface="Arial" panose="020B0604020202020204" pitchFamily="34" charset="0"/>
              </a:rPr>
              <a:t/>
            </a:r>
            <a:br>
              <a:rPr lang="it-IT" altLang="it-IT" sz="2800" i="1" dirty="0" smtClean="0">
                <a:solidFill>
                  <a:srgbClr val="004A70"/>
                </a:solidFill>
                <a:latin typeface="Arial" panose="020B0604020202020204" pitchFamily="34" charset="0"/>
              </a:rPr>
            </a:br>
            <a:r>
              <a:rPr lang="it-IT" sz="2800" b="1" dirty="0"/>
              <a:t>NEWSLETTER N. 467 del 27 luglio </a:t>
            </a:r>
            <a:r>
              <a:rPr lang="it-IT" sz="2800" b="1" dirty="0" smtClean="0"/>
              <a:t>2020                                             </a:t>
            </a:r>
            <a:r>
              <a:rPr lang="it-IT" sz="1600" b="1" dirty="0" smtClean="0"/>
              <a:t>4/5</a:t>
            </a:r>
            <a:endParaRPr lang="it-IT" sz="1600" dirty="0"/>
          </a:p>
        </p:txBody>
      </p:sp>
      <p:sp>
        <p:nvSpPr>
          <p:cNvPr id="3" name="Segnaposto contenuto 2"/>
          <p:cNvSpPr>
            <a:spLocks noGrp="1"/>
          </p:cNvSpPr>
          <p:nvPr>
            <p:ph idx="1"/>
          </p:nvPr>
        </p:nvSpPr>
        <p:spPr>
          <a:xfrm>
            <a:off x="598516" y="1404851"/>
            <a:ext cx="10526683" cy="4472556"/>
          </a:xfrm>
        </p:spPr>
        <p:txBody>
          <a:bodyPr>
            <a:normAutofit fontScale="77500" lnSpcReduction="20000"/>
          </a:bodyPr>
          <a:lstStyle/>
          <a:p>
            <a:endParaRPr lang="it-IT" dirty="0" smtClean="0"/>
          </a:p>
          <a:p>
            <a:pPr marL="0" lvl="0" indent="0" algn="just" eaLnBrk="0" fontAlgn="base" hangingPunct="0">
              <a:lnSpc>
                <a:spcPct val="100000"/>
              </a:lnSpc>
              <a:spcBef>
                <a:spcPct val="0"/>
              </a:spcBef>
              <a:spcAft>
                <a:spcPct val="0"/>
              </a:spcAft>
              <a:buClrTx/>
              <a:buSzTx/>
              <a:buNone/>
            </a:pPr>
            <a:r>
              <a:rPr lang="it-IT" altLang="it-IT" dirty="0">
                <a:solidFill>
                  <a:schemeClr val="tx1"/>
                </a:solidFill>
                <a:latin typeface="Arial" panose="020B0604020202020204" pitchFamily="34" charset="0"/>
              </a:rPr>
              <a:t>Una </a:t>
            </a:r>
            <a:r>
              <a:rPr lang="it-IT" altLang="it-IT" dirty="0" err="1">
                <a:solidFill>
                  <a:schemeClr val="tx1"/>
                </a:solidFill>
                <a:latin typeface="Arial" panose="020B0604020202020204" pitchFamily="34" charset="0"/>
                <a:hlinkClick r:id="rId2"/>
              </a:rPr>
              <a:t>asl</a:t>
            </a:r>
            <a:r>
              <a:rPr lang="it-IT" altLang="it-IT" dirty="0">
                <a:solidFill>
                  <a:schemeClr val="tx1"/>
                </a:solidFill>
                <a:latin typeface="Arial" panose="020B0604020202020204" pitchFamily="34" charset="0"/>
                <a:hlinkClick r:id="rId2"/>
              </a:rPr>
              <a:t> </a:t>
            </a:r>
            <a:r>
              <a:rPr lang="it-IT" altLang="it-IT" dirty="0">
                <a:solidFill>
                  <a:schemeClr val="tx1"/>
                </a:solidFill>
                <a:latin typeface="Arial" panose="020B0604020202020204" pitchFamily="34" charset="0"/>
              </a:rPr>
              <a:t>e un </a:t>
            </a:r>
            <a:r>
              <a:rPr lang="it-IT" altLang="it-IT" dirty="0">
                <a:solidFill>
                  <a:schemeClr val="tx1"/>
                </a:solidFill>
                <a:latin typeface="Arial" panose="020B0604020202020204" pitchFamily="34" charset="0"/>
                <a:hlinkClick r:id="rId3"/>
              </a:rPr>
              <a:t>policlinico </a:t>
            </a:r>
            <a:r>
              <a:rPr lang="it-IT" altLang="it-IT" dirty="0">
                <a:solidFill>
                  <a:schemeClr val="tx1"/>
                </a:solidFill>
                <a:latin typeface="Arial" panose="020B0604020202020204" pitchFamily="34" charset="0"/>
              </a:rPr>
              <a:t>sono stati ammoniti dal Garante privacy per due limitate violazioni di sicurezza (data </a:t>
            </a:r>
            <a:r>
              <a:rPr lang="it-IT" altLang="it-IT" dirty="0" err="1">
                <a:solidFill>
                  <a:schemeClr val="tx1"/>
                </a:solidFill>
                <a:latin typeface="Arial" panose="020B0604020202020204" pitchFamily="34" charset="0"/>
              </a:rPr>
              <a:t>breach</a:t>
            </a:r>
            <a:r>
              <a:rPr lang="it-IT" altLang="it-IT" dirty="0">
                <a:solidFill>
                  <a:schemeClr val="tx1"/>
                </a:solidFill>
                <a:latin typeface="Arial" panose="020B0604020202020204" pitchFamily="34" charset="0"/>
              </a:rPr>
              <a:t>) che avevano causato un illecito trattamento di dati sanitari. </a:t>
            </a:r>
            <a:endParaRPr lang="it-IT" altLang="it-IT" dirty="0" smtClean="0">
              <a:solidFill>
                <a:schemeClr val="tx1"/>
              </a:solidFill>
              <a:latin typeface="Arial" panose="020B0604020202020204" pitchFamily="34" charset="0"/>
            </a:endParaRPr>
          </a:p>
          <a:p>
            <a:pPr marL="0" lvl="0" indent="0" algn="just" eaLnBrk="0" fontAlgn="base" hangingPunct="0">
              <a:lnSpc>
                <a:spcPct val="100000"/>
              </a:lnSpc>
              <a:spcBef>
                <a:spcPct val="0"/>
              </a:spcBef>
              <a:spcAft>
                <a:spcPct val="0"/>
              </a:spcAft>
              <a:buClrTx/>
              <a:buSzTx/>
              <a:buNone/>
            </a:pPr>
            <a:r>
              <a:rPr lang="it-IT" altLang="it-IT" dirty="0" smtClean="0">
                <a:solidFill>
                  <a:schemeClr val="tx1"/>
                </a:solidFill>
                <a:latin typeface="Arial" panose="020B0604020202020204" pitchFamily="34" charset="0"/>
              </a:rPr>
              <a:t>Nel </a:t>
            </a:r>
            <a:r>
              <a:rPr lang="it-IT" altLang="it-IT" dirty="0">
                <a:solidFill>
                  <a:schemeClr val="tx1"/>
                </a:solidFill>
                <a:latin typeface="Arial" panose="020B0604020202020204" pitchFamily="34" charset="0"/>
              </a:rPr>
              <a:t>caso segnalato dalla </a:t>
            </a:r>
            <a:r>
              <a:rPr lang="it-IT" altLang="it-IT" dirty="0" err="1">
                <a:solidFill>
                  <a:schemeClr val="tx1"/>
                </a:solidFill>
                <a:latin typeface="Arial" panose="020B0604020202020204" pitchFamily="34" charset="0"/>
              </a:rPr>
              <a:t>asl</a:t>
            </a:r>
            <a:r>
              <a:rPr lang="it-IT" altLang="it-IT" dirty="0">
                <a:solidFill>
                  <a:schemeClr val="tx1"/>
                </a:solidFill>
                <a:latin typeface="Arial" panose="020B0604020202020204" pitchFamily="34" charset="0"/>
              </a:rPr>
              <a:t>, </a:t>
            </a:r>
            <a:r>
              <a:rPr lang="it-IT" altLang="it-IT" dirty="0">
                <a:solidFill>
                  <a:srgbClr val="FF0000"/>
                </a:solidFill>
                <a:latin typeface="Arial" panose="020B0604020202020204" pitchFamily="34" charset="0"/>
              </a:rPr>
              <a:t>a un paziente che aveva richiesto la copia cartacea della propria cartella clinica era stata consegnata, per errore, quella di un altro malato</a:t>
            </a:r>
            <a:r>
              <a:rPr lang="it-IT" altLang="it-IT" dirty="0">
                <a:solidFill>
                  <a:schemeClr val="tx1"/>
                </a:solidFill>
                <a:latin typeface="Arial" panose="020B0604020202020204" pitchFamily="34" charset="0"/>
              </a:rPr>
              <a:t>, mentre in quello comunicato dal policlinico, </a:t>
            </a:r>
            <a:r>
              <a:rPr lang="it-IT" altLang="it-IT" dirty="0">
                <a:solidFill>
                  <a:srgbClr val="FF0000"/>
                </a:solidFill>
                <a:latin typeface="Arial" panose="020B0604020202020204" pitchFamily="34" charset="0"/>
              </a:rPr>
              <a:t>un paziente aveva rinvenuto nel proprio Fascicolo sanitario elettronico (</a:t>
            </a:r>
            <a:r>
              <a:rPr lang="it-IT" altLang="it-IT" dirty="0" err="1">
                <a:solidFill>
                  <a:srgbClr val="FF0000"/>
                </a:solidFill>
                <a:latin typeface="Arial" panose="020B0604020202020204" pitchFamily="34" charset="0"/>
              </a:rPr>
              <a:t>Fse</a:t>
            </a:r>
            <a:r>
              <a:rPr lang="it-IT" altLang="it-IT" dirty="0">
                <a:solidFill>
                  <a:srgbClr val="FF0000"/>
                </a:solidFill>
                <a:latin typeface="Arial" panose="020B0604020202020204" pitchFamily="34" charset="0"/>
              </a:rPr>
              <a:t>) un referto relativo a un’altra persona</a:t>
            </a:r>
            <a:r>
              <a:rPr lang="it-IT" altLang="it-IT" dirty="0">
                <a:solidFill>
                  <a:schemeClr val="tx1"/>
                </a:solidFill>
                <a:latin typeface="Arial" panose="020B0604020202020204" pitchFamily="34" charset="0"/>
              </a:rPr>
              <a:t>.</a:t>
            </a:r>
            <a:endParaRPr lang="it-IT" altLang="it-IT" sz="1800" dirty="0">
              <a:solidFill>
                <a:schemeClr val="tx1"/>
              </a:solidFill>
              <a:latin typeface="Arial" panose="020B0604020202020204" pitchFamily="34" charset="0"/>
            </a:endParaRPr>
          </a:p>
          <a:p>
            <a:pPr marL="0" lvl="0" indent="0" algn="just" eaLnBrk="0" fontAlgn="base" hangingPunct="0">
              <a:lnSpc>
                <a:spcPct val="100000"/>
              </a:lnSpc>
              <a:spcBef>
                <a:spcPct val="0"/>
              </a:spcBef>
              <a:spcAft>
                <a:spcPct val="0"/>
              </a:spcAft>
              <a:buClrTx/>
              <a:buSzTx/>
              <a:buNone/>
            </a:pPr>
            <a:r>
              <a:rPr lang="it-IT" altLang="it-IT" dirty="0">
                <a:solidFill>
                  <a:srgbClr val="FF0000"/>
                </a:solidFill>
                <a:latin typeface="Arial" panose="020B0604020202020204" pitchFamily="34" charset="0"/>
              </a:rPr>
              <a:t>Nel primo episodio il </a:t>
            </a:r>
            <a:r>
              <a:rPr lang="it-IT" altLang="it-IT" dirty="0" smtClean="0">
                <a:solidFill>
                  <a:srgbClr val="FF0000"/>
                </a:solidFill>
                <a:latin typeface="Arial" panose="020B0604020202020204" pitchFamily="34" charset="0"/>
              </a:rPr>
              <a:t>Garante </a:t>
            </a:r>
            <a:r>
              <a:rPr lang="it-IT" altLang="it-IT" dirty="0">
                <a:solidFill>
                  <a:srgbClr val="FF0000"/>
                </a:solidFill>
                <a:latin typeface="Arial" panose="020B0604020202020204" pitchFamily="34" charset="0"/>
              </a:rPr>
              <a:t>ha rilevato che si era verificata una indebita comunicazione di dati sulla salute di un paziente a un soggetto terzo </a:t>
            </a:r>
            <a:r>
              <a:rPr lang="it-IT" altLang="it-IT" dirty="0">
                <a:solidFill>
                  <a:schemeClr val="tx1"/>
                </a:solidFill>
                <a:latin typeface="Arial" panose="020B0604020202020204" pitchFamily="34" charset="0"/>
              </a:rPr>
              <a:t>ma, considerato che la documentazione, come dichiarato dalla stessa </a:t>
            </a:r>
            <a:r>
              <a:rPr lang="it-IT" altLang="it-IT" dirty="0" err="1">
                <a:solidFill>
                  <a:schemeClr val="tx1"/>
                </a:solidFill>
                <a:latin typeface="Arial" panose="020B0604020202020204" pitchFamily="34" charset="0"/>
              </a:rPr>
              <a:t>asl</a:t>
            </a:r>
            <a:r>
              <a:rPr lang="it-IT" altLang="it-IT" dirty="0">
                <a:solidFill>
                  <a:schemeClr val="tx1"/>
                </a:solidFill>
                <a:latin typeface="Arial" panose="020B0604020202020204" pitchFamily="34" charset="0"/>
              </a:rPr>
              <a:t>, era stata riconsegnata subito all’ospedale, ha qualificato il caso come “violazione minore”, ai sensi del Regolamento Ue.</a:t>
            </a:r>
            <a:endParaRPr lang="it-IT" altLang="it-IT" sz="1800" dirty="0">
              <a:solidFill>
                <a:schemeClr val="tx1"/>
              </a:solidFill>
              <a:latin typeface="Arial" panose="020B0604020202020204" pitchFamily="34" charset="0"/>
            </a:endParaRPr>
          </a:p>
          <a:p>
            <a:pPr marL="0" lvl="0" indent="0" algn="just" eaLnBrk="0" fontAlgn="base" hangingPunct="0">
              <a:lnSpc>
                <a:spcPct val="100000"/>
              </a:lnSpc>
              <a:spcBef>
                <a:spcPct val="0"/>
              </a:spcBef>
              <a:spcAft>
                <a:spcPct val="0"/>
              </a:spcAft>
              <a:buClrTx/>
              <a:buSzTx/>
              <a:buNone/>
            </a:pPr>
            <a:r>
              <a:rPr lang="it-IT" altLang="it-IT" dirty="0">
                <a:solidFill>
                  <a:schemeClr val="tx1"/>
                </a:solidFill>
                <a:latin typeface="Arial" panose="020B0604020202020204" pitchFamily="34" charset="0"/>
              </a:rPr>
              <a:t>Il Garante ha quindi ammonito la </a:t>
            </a:r>
            <a:r>
              <a:rPr lang="it-IT" altLang="it-IT" dirty="0" err="1">
                <a:solidFill>
                  <a:schemeClr val="tx1"/>
                </a:solidFill>
                <a:latin typeface="Arial" panose="020B0604020202020204" pitchFamily="34" charset="0"/>
              </a:rPr>
              <a:t>asl</a:t>
            </a:r>
            <a:r>
              <a:rPr lang="it-IT" altLang="it-IT" dirty="0">
                <a:solidFill>
                  <a:schemeClr val="tx1"/>
                </a:solidFill>
                <a:latin typeface="Arial" panose="020B0604020202020204" pitchFamily="34" charset="0"/>
              </a:rPr>
              <a:t> per la violazione della disciplina sulla protezione dei dati personali senza adottare ulteriori provvedimenti, tenuto anche conto del fatto che l’episodio è stato unico e isolato, determinato da un errore umano di imbustamento, e che </a:t>
            </a:r>
            <a:r>
              <a:rPr lang="it-IT" altLang="it-IT" b="1" dirty="0">
                <a:solidFill>
                  <a:schemeClr val="tx1"/>
                </a:solidFill>
                <a:latin typeface="Arial" panose="020B0604020202020204" pitchFamily="34" charset="0"/>
              </a:rPr>
              <a:t>la </a:t>
            </a:r>
            <a:r>
              <a:rPr lang="it-IT" altLang="it-IT" b="1" dirty="0" err="1">
                <a:solidFill>
                  <a:schemeClr val="tx1"/>
                </a:solidFill>
                <a:latin typeface="Arial" panose="020B0604020202020204" pitchFamily="34" charset="0"/>
              </a:rPr>
              <a:t>asl</a:t>
            </a:r>
            <a:r>
              <a:rPr lang="it-IT" altLang="it-IT" dirty="0">
                <a:solidFill>
                  <a:schemeClr val="tx1"/>
                </a:solidFill>
                <a:latin typeface="Arial" panose="020B0604020202020204" pitchFamily="34" charset="0"/>
              </a:rPr>
              <a:t>, appena venuta a conoscenza dell’accaduto, </a:t>
            </a:r>
            <a:r>
              <a:rPr lang="it-IT" altLang="it-IT" b="1" dirty="0">
                <a:solidFill>
                  <a:schemeClr val="tx1"/>
                </a:solidFill>
                <a:latin typeface="Arial" panose="020B0604020202020204" pitchFamily="34" charset="0"/>
              </a:rPr>
              <a:t>ha adottato correttivi nella procedura di preparazione e consegna delle cartelle cliniche volti a prevenire, in futuro, il ripetersi di simili episodi</a:t>
            </a:r>
            <a:r>
              <a:rPr lang="it-IT" altLang="it-IT" dirty="0">
                <a:solidFill>
                  <a:schemeClr val="tx1"/>
                </a:solidFill>
                <a:latin typeface="Arial" panose="020B0604020202020204" pitchFamily="34" charset="0"/>
              </a:rPr>
              <a:t>.</a:t>
            </a:r>
            <a:endParaRPr lang="it-IT" altLang="it-IT" sz="1800" dirty="0">
              <a:solidFill>
                <a:schemeClr val="tx1"/>
              </a:solidFill>
              <a:latin typeface="Arial" panose="020B0604020202020204" pitchFamily="34" charset="0"/>
            </a:endParaRPr>
          </a:p>
          <a:p>
            <a:pPr marL="0" lvl="0" indent="0" algn="just" eaLnBrk="0" fontAlgn="base" hangingPunct="0">
              <a:lnSpc>
                <a:spcPct val="100000"/>
              </a:lnSpc>
              <a:spcBef>
                <a:spcPct val="0"/>
              </a:spcBef>
              <a:spcAft>
                <a:spcPct val="0"/>
              </a:spcAft>
              <a:buClrTx/>
              <a:buSzTx/>
              <a:buNone/>
            </a:pPr>
            <a:r>
              <a:rPr lang="it-IT" altLang="it-IT" dirty="0">
                <a:solidFill>
                  <a:schemeClr val="tx1"/>
                </a:solidFill>
                <a:latin typeface="Arial" panose="020B0604020202020204" pitchFamily="34" charset="0"/>
              </a:rPr>
              <a:t>Per quanto riguarda il secondo episodio la violazione di sicurezza segnalata al Garante dal policlinico aveva comportato l’</a:t>
            </a:r>
            <a:r>
              <a:rPr lang="it-IT" altLang="it-IT" b="1" dirty="0">
                <a:solidFill>
                  <a:schemeClr val="tx1"/>
                </a:solidFill>
                <a:latin typeface="Arial" panose="020B0604020202020204" pitchFamily="34" charset="0"/>
              </a:rPr>
              <a:t>inserimento in un </a:t>
            </a:r>
            <a:r>
              <a:rPr lang="it-IT" altLang="it-IT" b="1" dirty="0" err="1">
                <a:solidFill>
                  <a:schemeClr val="tx1"/>
                </a:solidFill>
                <a:latin typeface="Arial" panose="020B0604020202020204" pitchFamily="34" charset="0"/>
              </a:rPr>
              <a:t>Fse</a:t>
            </a:r>
            <a:r>
              <a:rPr lang="it-IT" altLang="it-IT" b="1" dirty="0">
                <a:solidFill>
                  <a:schemeClr val="tx1"/>
                </a:solidFill>
                <a:latin typeface="Arial" panose="020B0604020202020204" pitchFamily="34" charset="0"/>
              </a:rPr>
              <a:t> di un referto relativo ad un altro paziente</a:t>
            </a:r>
            <a:r>
              <a:rPr lang="it-IT" altLang="it-IT" dirty="0">
                <a:solidFill>
                  <a:schemeClr val="tx1"/>
                </a:solidFill>
                <a:latin typeface="Arial" panose="020B0604020202020204" pitchFamily="34" charset="0"/>
              </a:rPr>
              <a:t>. Anche in questo caso erano state violate le disposizioni in materia di riservatezza relative alla comunicazione a terzi di dati sulla salute della persona. </a:t>
            </a:r>
            <a:r>
              <a:rPr lang="it-IT" altLang="it-IT" dirty="0" smtClean="0">
                <a:solidFill>
                  <a:schemeClr val="tx1"/>
                </a:solidFill>
                <a:latin typeface="Arial" panose="020B0604020202020204" pitchFamily="34" charset="0"/>
              </a:rPr>
              <a:t>L’episodio </a:t>
            </a:r>
            <a:r>
              <a:rPr lang="it-IT" altLang="it-IT" dirty="0">
                <a:solidFill>
                  <a:schemeClr val="tx1"/>
                </a:solidFill>
                <a:latin typeface="Arial" panose="020B0604020202020204" pitchFamily="34" charset="0"/>
              </a:rPr>
              <a:t>infatti, unico e isolato, era stato causato anche stavolta da un </a:t>
            </a:r>
            <a:r>
              <a:rPr lang="it-IT" altLang="it-IT" b="1" dirty="0">
                <a:solidFill>
                  <a:schemeClr val="tx1"/>
                </a:solidFill>
                <a:latin typeface="Arial" panose="020B0604020202020204" pitchFamily="34" charset="0"/>
              </a:rPr>
              <a:t>errore umano non intenzionale </a:t>
            </a:r>
            <a:r>
              <a:rPr lang="it-IT" altLang="it-IT" dirty="0">
                <a:solidFill>
                  <a:schemeClr val="tx1"/>
                </a:solidFill>
                <a:latin typeface="Arial" panose="020B0604020202020204" pitchFamily="34" charset="0"/>
              </a:rPr>
              <a:t>e </a:t>
            </a:r>
            <a:r>
              <a:rPr lang="it-IT" altLang="it-IT" b="1" dirty="0">
                <a:solidFill>
                  <a:schemeClr val="tx1"/>
                </a:solidFill>
                <a:latin typeface="Arial" panose="020B0604020202020204" pitchFamily="34" charset="0"/>
              </a:rPr>
              <a:t>la struttura sanitaria</a:t>
            </a:r>
            <a:r>
              <a:rPr lang="it-IT" altLang="it-IT" dirty="0">
                <a:solidFill>
                  <a:schemeClr val="tx1"/>
                </a:solidFill>
                <a:latin typeface="Arial" panose="020B0604020202020204" pitchFamily="34" charset="0"/>
              </a:rPr>
              <a:t>, </a:t>
            </a:r>
            <a:r>
              <a:rPr lang="it-IT" altLang="it-IT" b="1" dirty="0">
                <a:solidFill>
                  <a:schemeClr val="tx1"/>
                </a:solidFill>
                <a:latin typeface="Arial" panose="020B0604020202020204" pitchFamily="34" charset="0"/>
              </a:rPr>
              <a:t>oltre ad aver informato l’interessato dell’accaduto</a:t>
            </a:r>
            <a:r>
              <a:rPr lang="it-IT" altLang="it-IT" dirty="0">
                <a:solidFill>
                  <a:schemeClr val="tx1"/>
                </a:solidFill>
                <a:latin typeface="Arial" panose="020B0604020202020204" pitchFamily="34" charset="0"/>
              </a:rPr>
              <a:t>, </a:t>
            </a:r>
            <a:r>
              <a:rPr lang="it-IT" altLang="it-IT" b="1" dirty="0" smtClean="0">
                <a:solidFill>
                  <a:schemeClr val="tx1"/>
                </a:solidFill>
                <a:latin typeface="Arial" panose="020B0604020202020204" pitchFamily="34" charset="0"/>
              </a:rPr>
              <a:t>ha </a:t>
            </a:r>
            <a:r>
              <a:rPr lang="it-IT" altLang="it-IT" b="1" dirty="0">
                <a:solidFill>
                  <a:schemeClr val="tx1"/>
                </a:solidFill>
                <a:latin typeface="Arial" panose="020B0604020202020204" pitchFamily="34" charset="0"/>
              </a:rPr>
              <a:t>adottato accorgimenti organizzativi e iniziative formative volte a sensibilizzare il personale al rispetto delle disposizioni sulla protezione dei dati e delle procedure per la corretta identificazione dei pazienti.</a:t>
            </a:r>
            <a:endParaRPr lang="it-IT" altLang="it-IT" sz="1800" b="1" dirty="0">
              <a:solidFill>
                <a:schemeClr val="tx1"/>
              </a:solidFill>
              <a:latin typeface="Arial" panose="020B0604020202020204" pitchFamily="34" charset="0"/>
            </a:endParaRPr>
          </a:p>
          <a:p>
            <a:endParaRPr lang="it-IT" dirty="0"/>
          </a:p>
        </p:txBody>
      </p:sp>
      <p:sp>
        <p:nvSpPr>
          <p:cNvPr id="4" name="Rectangle 1"/>
          <p:cNvSpPr>
            <a:spLocks noChangeArrowheads="1"/>
          </p:cNvSpPr>
          <p:nvPr/>
        </p:nvSpPr>
        <p:spPr bwMode="auto">
          <a:xfrm>
            <a:off x="5939546" y="4393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anose="020B0604020202020204" pitchFamily="34" charset="0"/>
              </a:rPr>
              <a:t>  </a:t>
            </a:r>
            <a:endParaRPr kumimoji="0" lang="it-IT" altLang="it-IT" sz="1900" b="0" i="0" u="none" strike="noStrike" cap="none" normalizeH="0" baseline="0" dirty="0" smtClean="0">
              <a:ln>
                <a:noFill/>
              </a:ln>
              <a:solidFill>
                <a:schemeClr val="tx1"/>
              </a:solidFill>
              <a:effectLst/>
              <a:latin typeface="Arial" panose="020B0604020202020204" pitchFamily="34" charset="0"/>
            </a:endParaRPr>
          </a:p>
        </p:txBody>
      </p:sp>
      <p:sp>
        <p:nvSpPr>
          <p:cNvPr id="5" name="AutoShape 2" descr="https://www.garanteprivacy.it/documents/10160/0/2+%2826%29.jpg/1e797b6f-7568-5f81-1cbb-526fd9cbab71?t=1595840192504"/>
          <p:cNvSpPr>
            <a:spLocks noChangeAspect="1" noChangeArrowheads="1"/>
          </p:cNvSpPr>
          <p:nvPr/>
        </p:nvSpPr>
        <p:spPr bwMode="auto">
          <a:xfrm>
            <a:off x="155575" y="-582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37231994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Principio di esattezza dei dati </a:t>
            </a:r>
            <a:r>
              <a:rPr lang="it-IT" dirty="0" smtClean="0"/>
              <a:t>              </a:t>
            </a:r>
            <a:r>
              <a:rPr lang="it-IT" sz="1400" dirty="0" smtClean="0"/>
              <a:t>5/5</a:t>
            </a:r>
            <a:endParaRPr lang="it-IT" sz="1400" dirty="0"/>
          </a:p>
        </p:txBody>
      </p:sp>
      <p:sp>
        <p:nvSpPr>
          <p:cNvPr id="3" name="Segnaposto contenuto 2"/>
          <p:cNvSpPr>
            <a:spLocks noGrp="1"/>
          </p:cNvSpPr>
          <p:nvPr>
            <p:ph idx="1"/>
          </p:nvPr>
        </p:nvSpPr>
        <p:spPr>
          <a:xfrm>
            <a:off x="1097280" y="1870672"/>
            <a:ext cx="10058400" cy="4023360"/>
          </a:xfrm>
        </p:spPr>
        <p:txBody>
          <a:bodyPr/>
          <a:lstStyle/>
          <a:p>
            <a:pPr marL="45720" indent="0">
              <a:buNone/>
            </a:pPr>
            <a:r>
              <a:rPr lang="it-IT" dirty="0"/>
              <a:t>SANZIONI:</a:t>
            </a:r>
          </a:p>
          <a:p>
            <a:pPr marL="45720" indent="0">
              <a:buNone/>
            </a:pPr>
            <a:r>
              <a:rPr lang="it-IT" sz="4400" dirty="0">
                <a:solidFill>
                  <a:srgbClr val="FF0000"/>
                </a:solidFill>
              </a:rPr>
              <a:t>La violazione dei principi base del trattamento (art. </a:t>
            </a:r>
            <a:r>
              <a:rPr lang="it-IT" sz="4400" dirty="0" smtClean="0">
                <a:solidFill>
                  <a:srgbClr val="FF0000"/>
                </a:solidFill>
              </a:rPr>
              <a:t>5.1.d </a:t>
            </a:r>
            <a:r>
              <a:rPr lang="it-IT" sz="4400" dirty="0">
                <a:solidFill>
                  <a:srgbClr val="FF0000"/>
                </a:solidFill>
              </a:rPr>
              <a:t>del GDPR) è soggetta a sanzioni amministrative pecuniarie fino a 20 milioni di euro.</a:t>
            </a:r>
          </a:p>
          <a:p>
            <a:endParaRPr lang="it-IT" dirty="0"/>
          </a:p>
        </p:txBody>
      </p:sp>
    </p:spTree>
    <p:extLst>
      <p:ext uri="{BB962C8B-B14F-4D97-AF65-F5344CB8AC3E}">
        <p14:creationId xmlns:p14="http://schemas.microsoft.com/office/powerpoint/2010/main" val="29754389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Principio di </a:t>
            </a:r>
            <a:r>
              <a:rPr lang="it-IT" dirty="0" smtClean="0"/>
              <a:t>limitazione della conservazione </a:t>
            </a:r>
            <a:r>
              <a:rPr lang="it-IT" dirty="0"/>
              <a:t>(art. </a:t>
            </a:r>
            <a:r>
              <a:rPr lang="it-IT" dirty="0" smtClean="0"/>
              <a:t>5.1.e </a:t>
            </a:r>
            <a:r>
              <a:rPr lang="it-IT" dirty="0"/>
              <a:t>del GDPR)  </a:t>
            </a:r>
            <a:r>
              <a:rPr lang="it-IT" dirty="0" smtClean="0"/>
              <a:t>       </a:t>
            </a:r>
            <a:r>
              <a:rPr lang="it-IT" sz="1400" dirty="0" smtClean="0"/>
              <a:t>1/4</a:t>
            </a:r>
            <a:endParaRPr lang="it-IT" sz="1400" dirty="0"/>
          </a:p>
        </p:txBody>
      </p:sp>
      <p:sp>
        <p:nvSpPr>
          <p:cNvPr id="3" name="Segnaposto contenuto 2"/>
          <p:cNvSpPr>
            <a:spLocks noGrp="1"/>
          </p:cNvSpPr>
          <p:nvPr>
            <p:ph idx="1"/>
          </p:nvPr>
        </p:nvSpPr>
        <p:spPr/>
        <p:txBody>
          <a:bodyPr>
            <a:normAutofit/>
          </a:bodyPr>
          <a:lstStyle/>
          <a:p>
            <a:r>
              <a:rPr lang="it-IT" dirty="0" smtClean="0"/>
              <a:t>I dati devono essere conservati in modo da permettere l’identificazione dell’interessato solo per il tempo necessario a conseguire le finalità del trattamento.</a:t>
            </a:r>
          </a:p>
          <a:p>
            <a:r>
              <a:rPr lang="it-IT" b="1" dirty="0" smtClean="0"/>
              <a:t>Deroghe</a:t>
            </a:r>
            <a:r>
              <a:rPr lang="it-IT" dirty="0" smtClean="0"/>
              <a:t>: i dati personali possono essere conservati per un periodo superiore solo se l’archiviazione risponde a ragioni di pubblico interesse, e finalità statistiche o per ricerca scientifica o storica.</a:t>
            </a:r>
          </a:p>
          <a:p>
            <a:r>
              <a:rPr lang="it-IT" b="1" dirty="0" smtClean="0"/>
              <a:t>Verifiche periodiche</a:t>
            </a:r>
            <a:r>
              <a:rPr lang="it-IT" dirty="0" smtClean="0"/>
              <a:t>: i SATD dovranno condurre </a:t>
            </a:r>
            <a:r>
              <a:rPr lang="it-IT" u="sng" dirty="0" smtClean="0"/>
              <a:t>verifiche periodiche </a:t>
            </a:r>
            <a:r>
              <a:rPr lang="it-IT" dirty="0" smtClean="0"/>
              <a:t>per agevolare il processo di cancellazione dei dati una volta raggiunte le finalità del trattamento. </a:t>
            </a:r>
          </a:p>
        </p:txBody>
      </p:sp>
    </p:spTree>
    <p:extLst>
      <p:ext uri="{BB962C8B-B14F-4D97-AF65-F5344CB8AC3E}">
        <p14:creationId xmlns:p14="http://schemas.microsoft.com/office/powerpoint/2010/main" val="2102036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744175"/>
          </a:xfrm>
        </p:spPr>
        <p:txBody>
          <a:bodyPr/>
          <a:lstStyle/>
          <a:p>
            <a:r>
              <a:rPr lang="it-IT" dirty="0"/>
              <a:t>i </a:t>
            </a:r>
            <a:r>
              <a:rPr lang="it-IT" b="1" dirty="0"/>
              <a:t>tempi di </a:t>
            </a:r>
            <a:r>
              <a:rPr lang="it-IT" b="1" dirty="0" smtClean="0"/>
              <a:t>conservazione                              </a:t>
            </a:r>
            <a:r>
              <a:rPr lang="it-IT" sz="1400" b="1" dirty="0" smtClean="0"/>
              <a:t>2/4</a:t>
            </a:r>
            <a:endParaRPr lang="it-IT" sz="1400" dirty="0"/>
          </a:p>
        </p:txBody>
      </p:sp>
      <p:sp>
        <p:nvSpPr>
          <p:cNvPr id="3" name="Segnaposto contenuto 2"/>
          <p:cNvSpPr>
            <a:spLocks noGrp="1"/>
          </p:cNvSpPr>
          <p:nvPr>
            <p:ph idx="1"/>
          </p:nvPr>
        </p:nvSpPr>
        <p:spPr>
          <a:xfrm>
            <a:off x="1097280" y="1030778"/>
            <a:ext cx="10058400" cy="4838316"/>
          </a:xfrm>
        </p:spPr>
        <p:txBody>
          <a:bodyPr>
            <a:normAutofit fontScale="62500" lnSpcReduction="20000"/>
          </a:bodyPr>
          <a:lstStyle/>
          <a:p>
            <a:r>
              <a:rPr lang="it-IT" sz="3600" dirty="0"/>
              <a:t>Circa i </a:t>
            </a:r>
            <a:r>
              <a:rPr lang="it-IT" sz="3600" b="1" dirty="0"/>
              <a:t>tempi di conservazione </a:t>
            </a:r>
            <a:r>
              <a:rPr lang="it-IT" sz="3600" dirty="0"/>
              <a:t>si rinvia a quanto riportato nel </a:t>
            </a:r>
            <a:r>
              <a:rPr lang="it-IT" sz="3600" u="sng" dirty="0"/>
              <a:t>Massimario di scarto aziendale </a:t>
            </a:r>
            <a:r>
              <a:rPr lang="it-IT" sz="3600" dirty="0"/>
              <a:t>e nei </a:t>
            </a:r>
            <a:r>
              <a:rPr lang="it-IT" sz="3600" u="sng" dirty="0"/>
              <a:t>modelli di Informativa</a:t>
            </a:r>
            <a:r>
              <a:rPr lang="it-IT" sz="3600" dirty="0"/>
              <a:t>; da tenere a mente che:</a:t>
            </a:r>
          </a:p>
          <a:p>
            <a:r>
              <a:rPr lang="it-IT" sz="3600" dirty="0"/>
              <a:t>1.  i dati personali che affluiscono in </a:t>
            </a:r>
            <a:r>
              <a:rPr lang="it-IT" sz="3600" dirty="0">
                <a:solidFill>
                  <a:srgbClr val="0070C0"/>
                </a:solidFill>
              </a:rPr>
              <a:t>cartella clinica </a:t>
            </a:r>
            <a:r>
              <a:rPr lang="it-IT" sz="3600" dirty="0"/>
              <a:t>sono soggetti ad una </a:t>
            </a:r>
            <a:r>
              <a:rPr lang="it-IT" sz="3600" b="1" dirty="0"/>
              <a:t>conservazione illimitata</a:t>
            </a:r>
            <a:r>
              <a:rPr lang="it-IT" sz="3600" dirty="0"/>
              <a:t>;</a:t>
            </a:r>
          </a:p>
          <a:p>
            <a:r>
              <a:rPr lang="it-IT" sz="3600" dirty="0"/>
              <a:t>2.  i </a:t>
            </a:r>
            <a:r>
              <a:rPr lang="it-IT" sz="3600" dirty="0">
                <a:solidFill>
                  <a:srgbClr val="0070C0"/>
                </a:solidFill>
              </a:rPr>
              <a:t>referti ambulatoriali </a:t>
            </a:r>
            <a:r>
              <a:rPr lang="it-IT" sz="3600" dirty="0"/>
              <a:t>vanno conservati per </a:t>
            </a:r>
            <a:r>
              <a:rPr lang="it-IT" sz="3600" b="1" dirty="0"/>
              <a:t>10 anni</a:t>
            </a:r>
          </a:p>
          <a:p>
            <a:r>
              <a:rPr lang="it-IT" sz="3500" b="1" u="sng" dirty="0" smtClean="0"/>
              <a:t>Conservazione </a:t>
            </a:r>
            <a:r>
              <a:rPr lang="it-IT" sz="3500" b="1" u="sng" dirty="0"/>
              <a:t>5 anni</a:t>
            </a:r>
            <a:r>
              <a:rPr lang="it-IT" sz="3500" dirty="0"/>
              <a:t>:</a:t>
            </a:r>
          </a:p>
          <a:p>
            <a:pPr lvl="0"/>
            <a:r>
              <a:rPr lang="it-IT" sz="3500" u="sng" dirty="0"/>
              <a:t>Impegnative per prestazioni sanitarie</a:t>
            </a:r>
            <a:r>
              <a:rPr lang="it-IT" sz="3500" dirty="0"/>
              <a:t>;</a:t>
            </a:r>
          </a:p>
          <a:p>
            <a:pPr lvl="0"/>
            <a:r>
              <a:rPr lang="it-IT" sz="3500" u="sng" dirty="0"/>
              <a:t>Calendari attività settimanale e registri prenotazione</a:t>
            </a:r>
            <a:r>
              <a:rPr lang="it-IT" sz="3500" dirty="0"/>
              <a:t>;</a:t>
            </a:r>
          </a:p>
          <a:p>
            <a:pPr lvl="0"/>
            <a:r>
              <a:rPr lang="it-IT" sz="3500" u="sng" dirty="0"/>
              <a:t>Referti altre prestazioni specialistiche</a:t>
            </a:r>
            <a:r>
              <a:rPr lang="it-IT" sz="3500" dirty="0"/>
              <a:t>;</a:t>
            </a:r>
          </a:p>
          <a:p>
            <a:pPr lvl="0"/>
            <a:r>
              <a:rPr lang="it-IT" sz="3500" u="sng" dirty="0"/>
              <a:t>Ticket, esenzione</a:t>
            </a:r>
            <a:r>
              <a:rPr lang="it-IT" sz="3500" dirty="0"/>
              <a:t>;</a:t>
            </a:r>
          </a:p>
          <a:p>
            <a:pPr lvl="0"/>
            <a:r>
              <a:rPr lang="it-IT" sz="3500" u="sng" dirty="0"/>
              <a:t>Proposta per richieste di prestazioni sanitarie</a:t>
            </a:r>
            <a:r>
              <a:rPr lang="it-IT" sz="3500" dirty="0"/>
              <a:t>;</a:t>
            </a:r>
          </a:p>
          <a:p>
            <a:pPr lvl="0"/>
            <a:r>
              <a:rPr lang="it-IT" sz="3500" u="sng" dirty="0"/>
              <a:t>Consenso al trattamento terapeutico all’interno della cartella clinica ambulatoriale</a:t>
            </a:r>
            <a:r>
              <a:rPr lang="it-IT" sz="3500" dirty="0"/>
              <a:t>;</a:t>
            </a:r>
          </a:p>
          <a:p>
            <a:endParaRPr lang="it-IT" dirty="0"/>
          </a:p>
        </p:txBody>
      </p:sp>
    </p:spTree>
    <p:extLst>
      <p:ext uri="{BB962C8B-B14F-4D97-AF65-F5344CB8AC3E}">
        <p14:creationId xmlns:p14="http://schemas.microsoft.com/office/powerpoint/2010/main" val="2534015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432262"/>
            <a:ext cx="9875520" cy="1030778"/>
          </a:xfrm>
        </p:spPr>
        <p:txBody>
          <a:bodyPr>
            <a:normAutofit/>
          </a:bodyPr>
          <a:lstStyle/>
          <a:p>
            <a:pPr algn="ctr"/>
            <a:r>
              <a:rPr lang="it-IT" dirty="0" smtClean="0"/>
              <a:t>Organigramma aziendale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288500266"/>
              </p:ext>
            </p:extLst>
          </p:nvPr>
        </p:nvGraphicFramePr>
        <p:xfrm>
          <a:off x="838200" y="1463040"/>
          <a:ext cx="10515600" cy="4713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82617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a:t>
            </a:r>
            <a:r>
              <a:rPr lang="it-IT" b="1" dirty="0"/>
              <a:t>tempi di conservazione                              </a:t>
            </a:r>
            <a:r>
              <a:rPr lang="it-IT" sz="1400" b="1" dirty="0" smtClean="0"/>
              <a:t>3/4</a:t>
            </a:r>
            <a:endParaRPr lang="it-IT" dirty="0"/>
          </a:p>
        </p:txBody>
      </p:sp>
      <p:sp>
        <p:nvSpPr>
          <p:cNvPr id="3" name="Segnaposto contenuto 2"/>
          <p:cNvSpPr>
            <a:spLocks noGrp="1"/>
          </p:cNvSpPr>
          <p:nvPr>
            <p:ph idx="1"/>
          </p:nvPr>
        </p:nvSpPr>
        <p:spPr/>
        <p:txBody>
          <a:bodyPr/>
          <a:lstStyle/>
          <a:p>
            <a:r>
              <a:rPr lang="it-IT" b="1" u="sng" dirty="0"/>
              <a:t>Conservazione 1 anno</a:t>
            </a:r>
            <a:r>
              <a:rPr lang="it-IT" dirty="0"/>
              <a:t>:</a:t>
            </a:r>
          </a:p>
          <a:p>
            <a:pPr lvl="0"/>
            <a:r>
              <a:rPr lang="it-IT" u="sng" dirty="0"/>
              <a:t>Registri di ambulatorio </a:t>
            </a:r>
            <a:r>
              <a:rPr lang="it-IT" dirty="0"/>
              <a:t>(visite e prestazioni prenotate), </a:t>
            </a:r>
            <a:r>
              <a:rPr lang="it-IT" u="sng" dirty="0"/>
              <a:t>registri interventi prenotati</a:t>
            </a:r>
            <a:r>
              <a:rPr lang="it-IT" dirty="0"/>
              <a:t>;</a:t>
            </a:r>
          </a:p>
          <a:p>
            <a:pPr lvl="0"/>
            <a:r>
              <a:rPr lang="it-IT" u="sng" dirty="0"/>
              <a:t>CUP, prenotazione per prestazioni</a:t>
            </a:r>
            <a:r>
              <a:rPr lang="it-IT" dirty="0"/>
              <a:t>;</a:t>
            </a:r>
          </a:p>
          <a:p>
            <a:pPr lvl="0"/>
            <a:r>
              <a:rPr lang="it-IT" u="sng" dirty="0"/>
              <a:t>Deleghe per il ritiro di referti</a:t>
            </a:r>
            <a:r>
              <a:rPr lang="it-IT" dirty="0"/>
              <a:t>;</a:t>
            </a:r>
          </a:p>
          <a:p>
            <a:pPr lvl="0"/>
            <a:r>
              <a:rPr lang="it-IT" u="sng" dirty="0"/>
              <a:t>Referti di laboratorio, referti</a:t>
            </a:r>
            <a:r>
              <a:rPr lang="it-IT" dirty="0"/>
              <a:t>;</a:t>
            </a:r>
          </a:p>
          <a:p>
            <a:pPr lvl="0"/>
            <a:r>
              <a:rPr lang="it-IT" u="sng" dirty="0"/>
              <a:t>Consenso a trattamento dati personali </a:t>
            </a:r>
            <a:r>
              <a:rPr lang="it-IT" dirty="0"/>
              <a:t>(parte integrante del procedimento)</a:t>
            </a:r>
          </a:p>
          <a:p>
            <a:r>
              <a:rPr lang="it-IT" b="1" u="sng" dirty="0"/>
              <a:t>Altri Tempi di Conservazione</a:t>
            </a:r>
            <a:r>
              <a:rPr lang="it-IT" dirty="0"/>
              <a:t>:</a:t>
            </a:r>
          </a:p>
          <a:p>
            <a:pPr lvl="0"/>
            <a:r>
              <a:rPr lang="it-IT" u="sng" dirty="0"/>
              <a:t>Cartelle Assistiti ambulatoriali </a:t>
            </a:r>
            <a:r>
              <a:rPr lang="it-IT" dirty="0"/>
              <a:t>(</a:t>
            </a:r>
            <a:r>
              <a:rPr lang="it-IT" b="1" dirty="0"/>
              <a:t>5 anni da ultima prestazione</a:t>
            </a:r>
            <a:r>
              <a:rPr lang="it-IT" dirty="0"/>
              <a:t>)</a:t>
            </a:r>
          </a:p>
          <a:p>
            <a:endParaRPr lang="it-IT" dirty="0"/>
          </a:p>
        </p:txBody>
      </p:sp>
    </p:spTree>
    <p:extLst>
      <p:ext uri="{BB962C8B-B14F-4D97-AF65-F5344CB8AC3E}">
        <p14:creationId xmlns:p14="http://schemas.microsoft.com/office/powerpoint/2010/main" val="9414801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Principio di limitazione della conservazione (art. 5.1.e del GDPR)   </a:t>
            </a:r>
            <a:r>
              <a:rPr lang="it-IT" dirty="0" smtClean="0"/>
              <a:t>     </a:t>
            </a:r>
            <a:r>
              <a:rPr lang="it-IT" sz="1400" dirty="0" smtClean="0"/>
              <a:t>4/4</a:t>
            </a:r>
            <a:endParaRPr lang="it-IT" sz="1400" dirty="0"/>
          </a:p>
        </p:txBody>
      </p:sp>
      <p:sp>
        <p:nvSpPr>
          <p:cNvPr id="3" name="Segnaposto contenuto 2"/>
          <p:cNvSpPr>
            <a:spLocks noGrp="1"/>
          </p:cNvSpPr>
          <p:nvPr>
            <p:ph idx="1"/>
          </p:nvPr>
        </p:nvSpPr>
        <p:spPr/>
        <p:txBody>
          <a:bodyPr/>
          <a:lstStyle/>
          <a:p>
            <a:pPr marL="45720" indent="0">
              <a:buNone/>
            </a:pPr>
            <a:r>
              <a:rPr lang="it-IT" dirty="0"/>
              <a:t>SANZIONI:</a:t>
            </a:r>
          </a:p>
          <a:p>
            <a:pPr marL="45720" indent="0">
              <a:buNone/>
            </a:pPr>
            <a:r>
              <a:rPr lang="it-IT" sz="4000" dirty="0">
                <a:solidFill>
                  <a:srgbClr val="FF0000"/>
                </a:solidFill>
              </a:rPr>
              <a:t>La violazione </a:t>
            </a:r>
            <a:r>
              <a:rPr lang="it-IT" sz="4000" dirty="0" smtClean="0">
                <a:solidFill>
                  <a:srgbClr val="FF0000"/>
                </a:solidFill>
              </a:rPr>
              <a:t>del principio di limitazione del </a:t>
            </a:r>
            <a:r>
              <a:rPr lang="it-IT" sz="4000" dirty="0">
                <a:solidFill>
                  <a:srgbClr val="FF0000"/>
                </a:solidFill>
              </a:rPr>
              <a:t>trattamento (art. </a:t>
            </a:r>
            <a:r>
              <a:rPr lang="it-IT" sz="4000" dirty="0" smtClean="0">
                <a:solidFill>
                  <a:srgbClr val="FF0000"/>
                </a:solidFill>
              </a:rPr>
              <a:t>5.1.d </a:t>
            </a:r>
            <a:r>
              <a:rPr lang="it-IT" sz="4000" dirty="0">
                <a:solidFill>
                  <a:srgbClr val="FF0000"/>
                </a:solidFill>
              </a:rPr>
              <a:t>del GDPR) è soggetta a sanzioni amministrative pecuniarie fino a 20 milioni di euro.</a:t>
            </a:r>
          </a:p>
          <a:p>
            <a:endParaRPr lang="it-IT" dirty="0"/>
          </a:p>
        </p:txBody>
      </p:sp>
    </p:spTree>
    <p:extLst>
      <p:ext uri="{BB962C8B-B14F-4D97-AF65-F5344CB8AC3E}">
        <p14:creationId xmlns:p14="http://schemas.microsoft.com/office/powerpoint/2010/main" val="9876034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877179"/>
          </a:xfrm>
        </p:spPr>
        <p:txBody>
          <a:bodyPr>
            <a:normAutofit/>
          </a:bodyPr>
          <a:lstStyle/>
          <a:p>
            <a:r>
              <a:rPr lang="it-IT" sz="2800" b="1" dirty="0" smtClean="0"/>
              <a:t>Principio di garanzia di sicurezza adeguata </a:t>
            </a:r>
            <a:r>
              <a:rPr lang="it-IT" sz="2800" dirty="0" smtClean="0"/>
              <a:t>(art. 5.1.f del GDPR)           </a:t>
            </a:r>
            <a:r>
              <a:rPr lang="it-IT" sz="1400" dirty="0" smtClean="0"/>
              <a:t>1/3</a:t>
            </a:r>
            <a:endParaRPr lang="it-IT" sz="1400" dirty="0"/>
          </a:p>
        </p:txBody>
      </p:sp>
      <p:sp>
        <p:nvSpPr>
          <p:cNvPr id="3" name="Segnaposto contenuto 2"/>
          <p:cNvSpPr>
            <a:spLocks noGrp="1"/>
          </p:cNvSpPr>
          <p:nvPr>
            <p:ph idx="1"/>
          </p:nvPr>
        </p:nvSpPr>
        <p:spPr>
          <a:xfrm>
            <a:off x="1097280" y="1363287"/>
            <a:ext cx="10058400" cy="4505807"/>
          </a:xfrm>
        </p:spPr>
        <p:txBody>
          <a:bodyPr>
            <a:normAutofit/>
          </a:bodyPr>
          <a:lstStyle/>
          <a:p>
            <a:r>
              <a:rPr lang="it-IT" dirty="0" smtClean="0"/>
              <a:t>Ai dati trattati in modalità analogica (cartacea) e/o digitale (elettronica) deve essere garantita una </a:t>
            </a:r>
            <a:r>
              <a:rPr lang="it-IT" b="1" dirty="0" smtClean="0"/>
              <a:t>sicurezza adeguata al rischio</a:t>
            </a:r>
            <a:r>
              <a:rPr lang="it-IT" dirty="0" smtClean="0"/>
              <a:t>, derivante dal trattamento dei dati sanitari, in relazione ai diritti e alle libertà delle persone fisiche.</a:t>
            </a:r>
          </a:p>
          <a:p>
            <a:r>
              <a:rPr lang="it-IT" dirty="0" smtClean="0"/>
              <a:t>Le misure di sicurezza si distinguono in </a:t>
            </a:r>
            <a:r>
              <a:rPr lang="it-IT" u="sng" dirty="0" smtClean="0"/>
              <a:t>misure tecniche </a:t>
            </a:r>
            <a:r>
              <a:rPr lang="it-IT" dirty="0" smtClean="0"/>
              <a:t>ed in </a:t>
            </a:r>
            <a:r>
              <a:rPr lang="it-IT" u="sng" dirty="0" smtClean="0"/>
              <a:t>misure organizzative</a:t>
            </a:r>
            <a:r>
              <a:rPr lang="it-IT" dirty="0" smtClean="0"/>
              <a:t>.</a:t>
            </a:r>
          </a:p>
          <a:p>
            <a:r>
              <a:rPr lang="it-IT" dirty="0" smtClean="0"/>
              <a:t>Questo principio si attua attraverso due direttive:</a:t>
            </a:r>
          </a:p>
          <a:p>
            <a:r>
              <a:rPr lang="it-IT" dirty="0" smtClean="0"/>
              <a:t>- </a:t>
            </a:r>
            <a:r>
              <a:rPr lang="it-IT" b="1" dirty="0" smtClean="0"/>
              <a:t>adozione di misure tecniche, </a:t>
            </a:r>
            <a:r>
              <a:rPr lang="it-IT" dirty="0" smtClean="0"/>
              <a:t>comportano la: a. </a:t>
            </a:r>
            <a:r>
              <a:rPr lang="it-IT" dirty="0" smtClean="0">
                <a:solidFill>
                  <a:srgbClr val="FF0000"/>
                </a:solidFill>
              </a:rPr>
              <a:t>adozione di misure di sicurezza in grado di assicurare la riservatezza, l’integrità, la disponibilità e la resilienza dei sistemi e dei servizi di trattamento</a:t>
            </a:r>
            <a:r>
              <a:rPr lang="it-IT" dirty="0" smtClean="0"/>
              <a:t>; b. </a:t>
            </a:r>
            <a:r>
              <a:rPr lang="it-IT" dirty="0" smtClean="0">
                <a:solidFill>
                  <a:srgbClr val="FF0000"/>
                </a:solidFill>
              </a:rPr>
              <a:t>l’uso della pseudonimizzazione</a:t>
            </a:r>
            <a:r>
              <a:rPr lang="it-IT" dirty="0" smtClean="0"/>
              <a:t>; c. la </a:t>
            </a:r>
            <a:r>
              <a:rPr lang="it-IT" dirty="0" smtClean="0">
                <a:solidFill>
                  <a:srgbClr val="FF0000"/>
                </a:solidFill>
              </a:rPr>
              <a:t>privacy by design</a:t>
            </a:r>
            <a:r>
              <a:rPr lang="it-IT" dirty="0" smtClean="0"/>
              <a:t>; e. la </a:t>
            </a:r>
            <a:r>
              <a:rPr lang="it-IT" dirty="0" smtClean="0">
                <a:solidFill>
                  <a:srgbClr val="FF0000"/>
                </a:solidFill>
              </a:rPr>
              <a:t>privacy by default</a:t>
            </a:r>
            <a:r>
              <a:rPr lang="it-IT" dirty="0" smtClean="0"/>
              <a:t>; f. la </a:t>
            </a:r>
            <a:r>
              <a:rPr lang="it-IT" dirty="0" smtClean="0">
                <a:solidFill>
                  <a:srgbClr val="FF0000"/>
                </a:solidFill>
              </a:rPr>
              <a:t>cifratura dei dati</a:t>
            </a:r>
            <a:r>
              <a:rPr lang="it-IT" dirty="0" smtClean="0"/>
              <a:t>, g. un </a:t>
            </a:r>
            <a:r>
              <a:rPr lang="it-IT" dirty="0" smtClean="0">
                <a:solidFill>
                  <a:srgbClr val="FF0000"/>
                </a:solidFill>
              </a:rPr>
              <a:t>sistema antivirus; ecc.</a:t>
            </a:r>
          </a:p>
          <a:p>
            <a:r>
              <a:rPr lang="it-IT" dirty="0" smtClean="0"/>
              <a:t>- </a:t>
            </a:r>
            <a:r>
              <a:rPr lang="it-IT" b="1" dirty="0" smtClean="0"/>
              <a:t>adozione di misure organizzative </a:t>
            </a:r>
            <a:r>
              <a:rPr lang="it-IT" dirty="0"/>
              <a:t>comportano la </a:t>
            </a:r>
            <a:r>
              <a:rPr lang="it-IT" dirty="0" smtClean="0"/>
              <a:t>adozione di: a. </a:t>
            </a:r>
            <a:r>
              <a:rPr lang="it-IT" dirty="0" smtClean="0">
                <a:solidFill>
                  <a:srgbClr val="FF0000"/>
                </a:solidFill>
              </a:rPr>
              <a:t>procedure di autorizzazione per l’accesso ai dati</a:t>
            </a:r>
            <a:r>
              <a:rPr lang="it-IT" dirty="0" smtClean="0"/>
              <a:t>; </a:t>
            </a:r>
            <a:r>
              <a:rPr lang="it-IT" dirty="0" smtClean="0">
                <a:solidFill>
                  <a:srgbClr val="FF0000"/>
                </a:solidFill>
              </a:rPr>
              <a:t>b. regolamenti attuativi dei singoli adempimenti di legge; c. circolari; d. rispetto </a:t>
            </a:r>
            <a:r>
              <a:rPr lang="it-IT" dirty="0">
                <a:solidFill>
                  <a:srgbClr val="FF0000"/>
                </a:solidFill>
              </a:rPr>
              <a:t>dei codici di condotta</a:t>
            </a:r>
            <a:r>
              <a:rPr lang="it-IT" dirty="0"/>
              <a:t>; </a:t>
            </a:r>
            <a:r>
              <a:rPr lang="it-IT" dirty="0" smtClean="0"/>
              <a:t>e. </a:t>
            </a:r>
            <a:r>
              <a:rPr lang="it-IT" dirty="0" smtClean="0">
                <a:solidFill>
                  <a:srgbClr val="FF0000"/>
                </a:solidFill>
              </a:rPr>
              <a:t>certificazioni, ecc.</a:t>
            </a:r>
          </a:p>
          <a:p>
            <a:endParaRPr lang="it-IT" dirty="0"/>
          </a:p>
        </p:txBody>
      </p:sp>
    </p:spTree>
    <p:extLst>
      <p:ext uri="{BB962C8B-B14F-4D97-AF65-F5344CB8AC3E}">
        <p14:creationId xmlns:p14="http://schemas.microsoft.com/office/powerpoint/2010/main" val="17323804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760801"/>
          </a:xfrm>
        </p:spPr>
        <p:txBody>
          <a:bodyPr/>
          <a:lstStyle/>
          <a:p>
            <a:r>
              <a:rPr lang="it-IT" sz="3200" b="1" dirty="0"/>
              <a:t>Principio di garanzia di sicurezza </a:t>
            </a:r>
            <a:r>
              <a:rPr lang="it-IT" sz="3200" b="1" dirty="0" smtClean="0"/>
              <a:t>adeguata                                </a:t>
            </a:r>
            <a:r>
              <a:rPr lang="it-IT" sz="1400" dirty="0" smtClean="0"/>
              <a:t>2/3</a:t>
            </a:r>
            <a:endParaRPr lang="it-IT" sz="1400" dirty="0"/>
          </a:p>
        </p:txBody>
      </p:sp>
      <p:sp>
        <p:nvSpPr>
          <p:cNvPr id="3" name="Segnaposto contenuto 2"/>
          <p:cNvSpPr>
            <a:spLocks noGrp="1"/>
          </p:cNvSpPr>
          <p:nvPr>
            <p:ph idx="1"/>
          </p:nvPr>
        </p:nvSpPr>
        <p:spPr/>
        <p:txBody>
          <a:bodyPr>
            <a:normAutofit fontScale="92500" lnSpcReduction="10000"/>
          </a:bodyPr>
          <a:lstStyle/>
          <a:p>
            <a:pPr marL="45720" indent="0">
              <a:buNone/>
            </a:pPr>
            <a:r>
              <a:rPr lang="it-IT" sz="3200" dirty="0">
                <a:solidFill>
                  <a:srgbClr val="FF0000"/>
                </a:solidFill>
              </a:rPr>
              <a:t>Il SATD è chiamato a censire le banche dati di propria competenza, operando la distinzione tra </a:t>
            </a:r>
            <a:r>
              <a:rPr lang="it-IT" sz="3200" dirty="0" err="1">
                <a:solidFill>
                  <a:srgbClr val="FF0000"/>
                </a:solidFill>
              </a:rPr>
              <a:t>b.d</a:t>
            </a:r>
            <a:r>
              <a:rPr lang="it-IT" sz="3200" dirty="0">
                <a:solidFill>
                  <a:srgbClr val="FF0000"/>
                </a:solidFill>
              </a:rPr>
              <a:t>. centralizzate (es. gestionale CUP, Pronto Soccorso, </a:t>
            </a:r>
            <a:r>
              <a:rPr lang="it-IT" sz="3200" dirty="0" smtClean="0">
                <a:solidFill>
                  <a:srgbClr val="FF0000"/>
                </a:solidFill>
              </a:rPr>
              <a:t>LIS-Lab. Analisi, ecc</a:t>
            </a:r>
            <a:r>
              <a:rPr lang="it-IT" sz="3200" dirty="0">
                <a:solidFill>
                  <a:srgbClr val="FF0000"/>
                </a:solidFill>
              </a:rPr>
              <a:t>.) e </a:t>
            </a:r>
            <a:r>
              <a:rPr lang="it-IT" sz="3200" dirty="0" err="1">
                <a:solidFill>
                  <a:srgbClr val="FF0000"/>
                </a:solidFill>
              </a:rPr>
              <a:t>b.d</a:t>
            </a:r>
            <a:r>
              <a:rPr lang="it-IT" sz="3200" dirty="0">
                <a:solidFill>
                  <a:srgbClr val="FF0000"/>
                </a:solidFill>
              </a:rPr>
              <a:t>. locali (es. i file contenuti </a:t>
            </a:r>
            <a:r>
              <a:rPr lang="it-IT" sz="3200" dirty="0" smtClean="0">
                <a:solidFill>
                  <a:srgbClr val="FF0000"/>
                </a:solidFill>
              </a:rPr>
              <a:t>nei gestionali ad uso esclusivo della propria U.O.).</a:t>
            </a:r>
            <a:endParaRPr lang="it-IT" sz="3200" dirty="0">
              <a:solidFill>
                <a:srgbClr val="FF0000"/>
              </a:solidFill>
            </a:endParaRPr>
          </a:p>
          <a:p>
            <a:pPr marL="45720" indent="0">
              <a:buNone/>
            </a:pPr>
            <a:r>
              <a:rPr lang="it-IT" sz="3200" dirty="0">
                <a:solidFill>
                  <a:srgbClr val="FF0000"/>
                </a:solidFill>
              </a:rPr>
              <a:t>Solo per le seconde dovrà formalmente chiedere</a:t>
            </a:r>
            <a:r>
              <a:rPr lang="it-IT" sz="3200" dirty="0"/>
              <a:t> </a:t>
            </a:r>
            <a:r>
              <a:rPr lang="it-IT" sz="3200" dirty="0">
                <a:solidFill>
                  <a:srgbClr val="FF0000"/>
                </a:solidFill>
              </a:rPr>
              <a:t>alla UOC Sistemi Informativi l’evidenza dell’avvenuta messa in sicurezza.</a:t>
            </a:r>
            <a:endParaRPr lang="it-IT" sz="3200" b="1" dirty="0">
              <a:solidFill>
                <a:srgbClr val="FF0000"/>
              </a:solidFill>
            </a:endParaRPr>
          </a:p>
          <a:p>
            <a:pPr marL="45720" indent="0">
              <a:buNone/>
            </a:pPr>
            <a:r>
              <a:rPr lang="it-IT" sz="3200" b="1" u="sng" dirty="0"/>
              <a:t>Di tutto ciò il SATD dovrà essere in grado di fornirne evidenza (</a:t>
            </a:r>
            <a:r>
              <a:rPr lang="it-IT" sz="3200" b="1" u="sng" dirty="0" err="1"/>
              <a:t>accountability</a:t>
            </a:r>
            <a:r>
              <a:rPr lang="it-IT" sz="3200" b="1" u="sng" dirty="0"/>
              <a:t>)</a:t>
            </a:r>
            <a:r>
              <a:rPr lang="it-IT" sz="3200" dirty="0"/>
              <a:t>.</a:t>
            </a:r>
          </a:p>
          <a:p>
            <a:endParaRPr lang="it-IT" dirty="0"/>
          </a:p>
        </p:txBody>
      </p:sp>
    </p:spTree>
    <p:extLst>
      <p:ext uri="{BB962C8B-B14F-4D97-AF65-F5344CB8AC3E}">
        <p14:creationId xmlns:p14="http://schemas.microsoft.com/office/powerpoint/2010/main" val="16114388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t>Principio di garanzia di sicurezza adeguata </a:t>
            </a:r>
            <a:r>
              <a:rPr lang="it-IT" sz="2800" b="1" dirty="0" smtClean="0"/>
              <a:t>                                    </a:t>
            </a:r>
            <a:r>
              <a:rPr lang="it-IT" sz="1400" dirty="0" smtClean="0"/>
              <a:t>3/3</a:t>
            </a:r>
            <a:endParaRPr lang="it-IT" sz="1400" dirty="0"/>
          </a:p>
        </p:txBody>
      </p:sp>
      <p:sp>
        <p:nvSpPr>
          <p:cNvPr id="3" name="Segnaposto contenuto 2"/>
          <p:cNvSpPr>
            <a:spLocks noGrp="1"/>
          </p:cNvSpPr>
          <p:nvPr>
            <p:ph idx="1"/>
          </p:nvPr>
        </p:nvSpPr>
        <p:spPr/>
        <p:txBody>
          <a:bodyPr/>
          <a:lstStyle/>
          <a:p>
            <a:pPr marL="45720" indent="0">
              <a:buNone/>
            </a:pPr>
            <a:r>
              <a:rPr lang="it-IT" dirty="0"/>
              <a:t>SANZIONI:</a:t>
            </a:r>
          </a:p>
          <a:p>
            <a:pPr marL="45720" indent="0">
              <a:buNone/>
            </a:pPr>
            <a:r>
              <a:rPr lang="it-IT" sz="4400" dirty="0">
                <a:solidFill>
                  <a:srgbClr val="FF0000"/>
                </a:solidFill>
              </a:rPr>
              <a:t>La violazione dei principi base del trattamento (art. </a:t>
            </a:r>
            <a:r>
              <a:rPr lang="it-IT" sz="4400" dirty="0" smtClean="0">
                <a:solidFill>
                  <a:srgbClr val="FF0000"/>
                </a:solidFill>
              </a:rPr>
              <a:t>5.1.f </a:t>
            </a:r>
            <a:r>
              <a:rPr lang="it-IT" sz="4400" dirty="0">
                <a:solidFill>
                  <a:srgbClr val="FF0000"/>
                </a:solidFill>
              </a:rPr>
              <a:t>del GDPR) è soggetta a sanzioni amministrative pecuniarie fino a 20 milioni di euro.</a:t>
            </a:r>
          </a:p>
          <a:p>
            <a:endParaRPr lang="it-IT" dirty="0"/>
          </a:p>
        </p:txBody>
      </p:sp>
    </p:spTree>
    <p:extLst>
      <p:ext uri="{BB962C8B-B14F-4D97-AF65-F5344CB8AC3E}">
        <p14:creationId xmlns:p14="http://schemas.microsoft.com/office/powerpoint/2010/main" val="8883927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191193"/>
            <a:ext cx="10058400" cy="964276"/>
          </a:xfrm>
        </p:spPr>
        <p:txBody>
          <a:bodyPr>
            <a:normAutofit fontScale="90000"/>
          </a:bodyPr>
          <a:lstStyle/>
          <a:p>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t>
            </a:r>
            <a:r>
              <a:rPr lang="it-IT" b="1" dirty="0" smtClean="0"/>
              <a:t/>
            </a:r>
            <a:br>
              <a:rPr lang="it-IT" b="1" dirty="0" smtClean="0"/>
            </a:br>
            <a:r>
              <a:rPr lang="it-IT" b="1" dirty="0"/>
              <a:t/>
            </a:r>
            <a:br>
              <a:rPr lang="it-IT" b="1" dirty="0"/>
            </a:br>
            <a:r>
              <a:rPr lang="it-IT" b="1" dirty="0" smtClean="0"/>
              <a:t>Privacy </a:t>
            </a:r>
            <a:r>
              <a:rPr lang="it-IT" b="1" dirty="0"/>
              <a:t>by </a:t>
            </a:r>
            <a:r>
              <a:rPr lang="it-IT" b="1" dirty="0" smtClean="0"/>
              <a:t>design                                                 </a:t>
            </a:r>
            <a:r>
              <a:rPr lang="it-IT" sz="1600" b="1" dirty="0" smtClean="0"/>
              <a:t>1/4</a:t>
            </a:r>
            <a:r>
              <a:rPr lang="it-IT" sz="1600" dirty="0"/>
              <a:t/>
            </a:r>
            <a:br>
              <a:rPr lang="it-IT" sz="1600" dirty="0"/>
            </a:br>
            <a:endParaRPr lang="it-IT" sz="1600" dirty="0"/>
          </a:p>
        </p:txBody>
      </p:sp>
      <p:sp>
        <p:nvSpPr>
          <p:cNvPr id="3" name="Segnaposto contenuto 2"/>
          <p:cNvSpPr>
            <a:spLocks noGrp="1"/>
          </p:cNvSpPr>
          <p:nvPr>
            <p:ph idx="1"/>
          </p:nvPr>
        </p:nvSpPr>
        <p:spPr>
          <a:xfrm>
            <a:off x="623455" y="1155469"/>
            <a:ext cx="10532225" cy="4713625"/>
          </a:xfrm>
        </p:spPr>
        <p:txBody>
          <a:bodyPr>
            <a:normAutofit fontScale="47500" lnSpcReduction="20000"/>
          </a:bodyPr>
          <a:lstStyle/>
          <a:p>
            <a:r>
              <a:rPr lang="it-IT" sz="4400" u="sng" dirty="0" smtClean="0"/>
              <a:t>E </a:t>
            </a:r>
            <a:r>
              <a:rPr lang="it-IT" sz="4400" u="sng" dirty="0"/>
              <a:t>un principio basato sulla creazione di prodotti e servizi che tengano conto, </a:t>
            </a:r>
            <a:r>
              <a:rPr lang="it-IT" sz="4400" b="1" u="sng" dirty="0"/>
              <a:t>sin dalla loro progettazione</a:t>
            </a:r>
            <a:r>
              <a:rPr lang="it-IT" sz="4400" u="sng" dirty="0"/>
              <a:t>, delle regole e dei principi della protezione dei dati, in modo da </a:t>
            </a:r>
            <a:r>
              <a:rPr lang="it-IT" sz="4400" b="1" u="sng" dirty="0"/>
              <a:t>minimizzare a priori </a:t>
            </a:r>
            <a:r>
              <a:rPr lang="it-IT" sz="4400" u="sng" dirty="0"/>
              <a:t>non solo </a:t>
            </a:r>
            <a:r>
              <a:rPr lang="it-IT" sz="4400" b="1" u="sng" dirty="0"/>
              <a:t>la raccolta dei dati</a:t>
            </a:r>
            <a:r>
              <a:rPr lang="it-IT" sz="4400" u="sng" dirty="0"/>
              <a:t>, ma anche </a:t>
            </a:r>
            <a:r>
              <a:rPr lang="it-IT" sz="4400" b="1" u="sng" dirty="0"/>
              <a:t>i trattamenti successivi effettuati</a:t>
            </a:r>
            <a:r>
              <a:rPr lang="it-IT" sz="4400" dirty="0"/>
              <a:t>.</a:t>
            </a:r>
          </a:p>
          <a:p>
            <a:r>
              <a:rPr lang="it-IT" sz="4400" dirty="0"/>
              <a:t>L’evoluzione che ha portato alla definizione del principio cd privacy by design (</a:t>
            </a:r>
            <a:r>
              <a:rPr lang="it-IT" sz="4400" dirty="0" err="1"/>
              <a:t>PbD</a:t>
            </a:r>
            <a:r>
              <a:rPr lang="it-IT" sz="4400" dirty="0"/>
              <a:t>) parte negli anni 90 quando in ambito privacy, si valuta una protezione a tutela della persona fisica a 360 gradi e si introduce il concetto di PET (Privacy </a:t>
            </a:r>
            <a:r>
              <a:rPr lang="it-IT" sz="4400" dirty="0" err="1"/>
              <a:t>Enhancing</a:t>
            </a:r>
            <a:r>
              <a:rPr lang="it-IT" sz="4400" dirty="0"/>
              <a:t> Technologies), che comprende tutte quelle tecnologie relative alla information </a:t>
            </a:r>
            <a:r>
              <a:rPr lang="it-IT" sz="4400" dirty="0" err="1"/>
              <a:t>tecnology</a:t>
            </a:r>
            <a:r>
              <a:rPr lang="it-IT" sz="4400" dirty="0"/>
              <a:t>  in grado di aumentare la tutela sopra richiamata.</a:t>
            </a:r>
          </a:p>
          <a:p>
            <a:r>
              <a:rPr lang="it-IT" sz="4400" dirty="0"/>
              <a:t>L’acronimo PET sta a significare un </a:t>
            </a:r>
            <a:r>
              <a:rPr lang="it-IT" sz="4400" u="sng" dirty="0"/>
              <a:t>sistema coerente di misure nel settore delle TCI</a:t>
            </a:r>
            <a:r>
              <a:rPr lang="it-IT" sz="4400" dirty="0"/>
              <a:t> (Tecnologia dell’informazione e della comunicazione) </a:t>
            </a:r>
            <a:r>
              <a:rPr lang="it-IT" sz="4400" u="sng" dirty="0"/>
              <a:t>che tutela la privacy sopprimendo o riducendo i dati personali</a:t>
            </a:r>
            <a:r>
              <a:rPr lang="it-IT" sz="4400" dirty="0"/>
              <a:t> ovvero </a:t>
            </a:r>
            <a:r>
              <a:rPr lang="it-IT" sz="4400" u="sng" dirty="0"/>
              <a:t>evitando un qualunque trattamento non </a:t>
            </a:r>
            <a:r>
              <a:rPr lang="it-IT" sz="4400" dirty="0"/>
              <a:t>necessario e/o indesiderato dei dati personali, </a:t>
            </a:r>
            <a:r>
              <a:rPr lang="it-IT" sz="4400" u="sng" dirty="0"/>
              <a:t>preservando</a:t>
            </a:r>
            <a:r>
              <a:rPr lang="it-IT" sz="4400" dirty="0"/>
              <a:t> al contempo </a:t>
            </a:r>
            <a:r>
              <a:rPr lang="it-IT" sz="4400" u="sng" dirty="0"/>
              <a:t>la funzionalità del sistema di informazione</a:t>
            </a:r>
            <a:r>
              <a:rPr lang="it-IT" sz="4400" dirty="0"/>
              <a:t>.</a:t>
            </a:r>
          </a:p>
          <a:p>
            <a:r>
              <a:rPr lang="it-IT" sz="4400" dirty="0"/>
              <a:t>I criteri da seguire nella realizzazione di una privacy by design sono stati presentati da </a:t>
            </a:r>
            <a:r>
              <a:rPr lang="it-IT" sz="4400" b="1" dirty="0" err="1"/>
              <a:t>Ann</a:t>
            </a:r>
            <a:r>
              <a:rPr lang="it-IT" sz="4400" b="1" dirty="0"/>
              <a:t> </a:t>
            </a:r>
            <a:r>
              <a:rPr lang="it-IT" sz="4400" b="1" dirty="0" err="1"/>
              <a:t>Cavoukian</a:t>
            </a:r>
            <a:r>
              <a:rPr lang="it-IT" sz="4400" b="1" dirty="0"/>
              <a:t> </a:t>
            </a:r>
            <a:r>
              <a:rPr lang="it-IT" sz="4400" dirty="0"/>
              <a:t>(Commissario privacy  dell'Ontario) nel corso della </a:t>
            </a:r>
            <a:r>
              <a:rPr lang="it-IT" sz="4400" b="1" dirty="0"/>
              <a:t>32° Conferenza internazionale dei Garanti Privacy (2010)</a:t>
            </a:r>
            <a:r>
              <a:rPr lang="it-IT" sz="4400" dirty="0"/>
              <a:t> e sono i seguenti:</a:t>
            </a:r>
          </a:p>
          <a:p>
            <a:r>
              <a:rPr lang="it-IT" sz="3500" dirty="0"/>
              <a:t> </a:t>
            </a:r>
          </a:p>
          <a:p>
            <a:endParaRPr lang="it-IT" dirty="0"/>
          </a:p>
        </p:txBody>
      </p:sp>
    </p:spTree>
    <p:extLst>
      <p:ext uri="{BB962C8B-B14F-4D97-AF65-F5344CB8AC3E}">
        <p14:creationId xmlns:p14="http://schemas.microsoft.com/office/powerpoint/2010/main" val="12878072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design </a:t>
            </a:r>
            <a:r>
              <a:rPr lang="it-IT" b="1" dirty="0" smtClean="0"/>
              <a:t>                                      </a:t>
            </a:r>
            <a:r>
              <a:rPr lang="it-IT" sz="1400" b="1" dirty="0" smtClean="0"/>
              <a:t>2/4</a:t>
            </a:r>
            <a:r>
              <a:rPr lang="it-IT" sz="1400" dirty="0"/>
              <a:t/>
            </a:r>
            <a:br>
              <a:rPr lang="it-IT" sz="1400" dirty="0"/>
            </a:br>
            <a:endParaRPr lang="it-IT" sz="1400" dirty="0"/>
          </a:p>
        </p:txBody>
      </p:sp>
      <p:sp>
        <p:nvSpPr>
          <p:cNvPr id="3" name="Segnaposto contenuto 2"/>
          <p:cNvSpPr>
            <a:spLocks noGrp="1"/>
          </p:cNvSpPr>
          <p:nvPr>
            <p:ph idx="1"/>
          </p:nvPr>
        </p:nvSpPr>
        <p:spPr>
          <a:xfrm>
            <a:off x="872836" y="1421476"/>
            <a:ext cx="10282844" cy="4447618"/>
          </a:xfrm>
        </p:spPr>
        <p:txBody>
          <a:bodyPr>
            <a:normAutofit fontScale="85000" lnSpcReduction="20000"/>
          </a:bodyPr>
          <a:lstStyle/>
          <a:p>
            <a:endParaRPr lang="it-IT" dirty="0" smtClean="0"/>
          </a:p>
          <a:p>
            <a:r>
              <a:rPr lang="it-IT" dirty="0" smtClean="0"/>
              <a:t>1.L’approccio </a:t>
            </a:r>
            <a:r>
              <a:rPr lang="it-IT" dirty="0"/>
              <a:t>alla </a:t>
            </a:r>
            <a:r>
              <a:rPr lang="it-IT" dirty="0" err="1" smtClean="0"/>
              <a:t>PbD</a:t>
            </a:r>
            <a:r>
              <a:rPr lang="it-IT" dirty="0" smtClean="0"/>
              <a:t> </a:t>
            </a:r>
            <a:r>
              <a:rPr lang="it-IT" dirty="0"/>
              <a:t>è caratterizzato da </a:t>
            </a:r>
            <a:r>
              <a:rPr lang="it-IT" b="1" dirty="0"/>
              <a:t>interventi di tipo proattivo e non reattivo</a:t>
            </a:r>
            <a:r>
              <a:rPr lang="it-IT" dirty="0"/>
              <a:t>. Esso </a:t>
            </a:r>
            <a:r>
              <a:rPr lang="it-IT" u="sng" dirty="0"/>
              <a:t>anticipa e previene le violazioni della privacy </a:t>
            </a:r>
            <a:r>
              <a:rPr lang="it-IT" dirty="0"/>
              <a:t>prima che </a:t>
            </a:r>
            <a:r>
              <a:rPr lang="it-IT" dirty="0" smtClean="0"/>
              <a:t>esse </a:t>
            </a:r>
            <a:r>
              <a:rPr lang="it-IT" dirty="0"/>
              <a:t>accadano.</a:t>
            </a:r>
          </a:p>
          <a:p>
            <a:r>
              <a:rPr lang="it-IT" dirty="0"/>
              <a:t>2) </a:t>
            </a:r>
            <a:r>
              <a:rPr lang="it-IT" b="1" dirty="0"/>
              <a:t>Privacy come impostazione di default</a:t>
            </a:r>
            <a:r>
              <a:rPr lang="it-IT" dirty="0"/>
              <a:t>: La Privacy by Design cerca di realizzare il massimo livello di privacy assicurando che i dati personali sono automaticamente protetti in un qualunque sistema </a:t>
            </a:r>
            <a:r>
              <a:rPr lang="it-IT" dirty="0" smtClean="0"/>
              <a:t>di Information Technology (IT)</a:t>
            </a:r>
            <a:endParaRPr lang="it-IT" dirty="0"/>
          </a:p>
          <a:p>
            <a:r>
              <a:rPr lang="it-IT" dirty="0"/>
              <a:t>3) </a:t>
            </a:r>
            <a:r>
              <a:rPr lang="it-IT" b="1" dirty="0"/>
              <a:t>Privacy incorporata nella progettazione</a:t>
            </a:r>
            <a:r>
              <a:rPr lang="it-IT" dirty="0"/>
              <a:t>: La </a:t>
            </a:r>
            <a:r>
              <a:rPr lang="it-IT" dirty="0" err="1"/>
              <a:t>PbD</a:t>
            </a:r>
            <a:r>
              <a:rPr lang="it-IT" dirty="0"/>
              <a:t> è incorporata nella progettazione e nell’architettura dei sistemi IT e delle pratiche commerciali.</a:t>
            </a:r>
          </a:p>
          <a:p>
            <a:r>
              <a:rPr lang="it-IT" dirty="0"/>
              <a:t>4) </a:t>
            </a:r>
            <a:r>
              <a:rPr lang="it-IT" b="1" dirty="0"/>
              <a:t>Massima funzionalità</a:t>
            </a:r>
            <a:r>
              <a:rPr lang="it-IT" dirty="0"/>
              <a:t>  </a:t>
            </a:r>
            <a:r>
              <a:rPr lang="it-IT" dirty="0" smtClean="0"/>
              <a:t>− </a:t>
            </a:r>
            <a:r>
              <a:rPr lang="it-IT" u="sng" dirty="0" smtClean="0"/>
              <a:t>La </a:t>
            </a:r>
            <a:r>
              <a:rPr lang="it-IT" u="sng" dirty="0" err="1" smtClean="0"/>
              <a:t>PbD</a:t>
            </a:r>
            <a:r>
              <a:rPr lang="it-IT" u="sng" dirty="0" smtClean="0"/>
              <a:t> </a:t>
            </a:r>
            <a:r>
              <a:rPr lang="it-IT" u="sng" dirty="0"/>
              <a:t>mira a conciliare tutti gli interessi legittimi e  gli obiettivi con modalità di valore positivo “vantaggioso per tutti</a:t>
            </a:r>
            <a:r>
              <a:rPr lang="it-IT" dirty="0"/>
              <a:t>”, non attraverso un approccio datato di valore zero, dove sono inutili i compromessi.</a:t>
            </a:r>
          </a:p>
          <a:p>
            <a:r>
              <a:rPr lang="it-IT" b="1" dirty="0"/>
              <a:t>5 Sicurezza fino alla fine </a:t>
            </a:r>
            <a:r>
              <a:rPr lang="it-IT" b="1" dirty="0" smtClean="0"/>
              <a:t>- </a:t>
            </a:r>
            <a:r>
              <a:rPr lang="it-IT" dirty="0" smtClean="0"/>
              <a:t>La </a:t>
            </a:r>
            <a:r>
              <a:rPr lang="it-IT" dirty="0" err="1"/>
              <a:t>PbD</a:t>
            </a:r>
            <a:r>
              <a:rPr lang="it-IT" dirty="0"/>
              <a:t> essendo stata incorporata nel sistema prioritariamente rispetto alla acquisizione del primo elemento di informazione, si estende in modo sicuro attraverso l’intero </a:t>
            </a:r>
            <a:r>
              <a:rPr lang="it-IT" u="sng" dirty="0"/>
              <a:t>Ciclo  vitale dei dati </a:t>
            </a:r>
          </a:p>
          <a:p>
            <a:r>
              <a:rPr lang="it-IT" b="1" dirty="0"/>
              <a:t>6) Visibilità e trasparenza -- Mantenere la trasparenza: </a:t>
            </a:r>
            <a:r>
              <a:rPr lang="it-IT" dirty="0"/>
              <a:t>La Privacy by Design cerca di </a:t>
            </a:r>
            <a:r>
              <a:rPr lang="it-IT" dirty="0" smtClean="0"/>
              <a:t>assicurare, qualunque </a:t>
            </a:r>
            <a:r>
              <a:rPr lang="it-IT" dirty="0"/>
              <a:t>sia la prassi aziendale o la tecnologia utilizzata, </a:t>
            </a:r>
            <a:r>
              <a:rPr lang="it-IT" dirty="0" smtClean="0"/>
              <a:t>l’operatività </a:t>
            </a:r>
            <a:r>
              <a:rPr lang="it-IT" dirty="0"/>
              <a:t>secondo premesse ed obiettivi stabiliti, soggetti a verifica indipendente.</a:t>
            </a:r>
          </a:p>
          <a:p>
            <a:r>
              <a:rPr lang="it-IT" b="1" dirty="0"/>
              <a:t>7) Rispetto per la privacy dell’utente – Centralità dell’utente: </a:t>
            </a:r>
            <a:r>
              <a:rPr lang="it-IT" dirty="0"/>
              <a:t>La centralità dell’utente. </a:t>
            </a:r>
          </a:p>
          <a:p>
            <a:endParaRPr lang="it-IT" dirty="0"/>
          </a:p>
        </p:txBody>
      </p:sp>
    </p:spTree>
    <p:extLst>
      <p:ext uri="{BB962C8B-B14F-4D97-AF65-F5344CB8AC3E}">
        <p14:creationId xmlns:p14="http://schemas.microsoft.com/office/powerpoint/2010/main" val="15533873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design  </a:t>
            </a:r>
            <a:r>
              <a:rPr lang="it-IT" b="1" dirty="0" smtClean="0"/>
              <a:t>                                       </a:t>
            </a:r>
            <a:r>
              <a:rPr lang="it-IT" sz="1400" b="1" dirty="0" smtClean="0"/>
              <a:t>3/4</a:t>
            </a:r>
            <a:r>
              <a:rPr lang="it-IT" sz="1400" dirty="0"/>
              <a:t/>
            </a:r>
            <a:br>
              <a:rPr lang="it-IT" sz="1400" dirty="0"/>
            </a:br>
            <a:endParaRPr lang="it-IT" sz="1400" dirty="0"/>
          </a:p>
        </p:txBody>
      </p:sp>
      <p:sp>
        <p:nvSpPr>
          <p:cNvPr id="3" name="Segnaposto contenuto 2"/>
          <p:cNvSpPr>
            <a:spLocks noGrp="1"/>
          </p:cNvSpPr>
          <p:nvPr>
            <p:ph idx="1"/>
          </p:nvPr>
        </p:nvSpPr>
        <p:spPr/>
        <p:txBody>
          <a:bodyPr>
            <a:normAutofit fontScale="92500"/>
          </a:bodyPr>
          <a:lstStyle/>
          <a:p>
            <a:pPr marL="45720" indent="0">
              <a:buNone/>
            </a:pPr>
            <a:r>
              <a:rPr lang="it-IT" b="1" u="sng" dirty="0" smtClean="0">
                <a:solidFill>
                  <a:srgbClr val="FF0000"/>
                </a:solidFill>
              </a:rPr>
              <a:t>Per i SATD</a:t>
            </a:r>
          </a:p>
          <a:p>
            <a:pPr marL="0" indent="0">
              <a:buNone/>
            </a:pPr>
            <a:r>
              <a:rPr lang="it-IT" sz="3200" dirty="0" smtClean="0">
                <a:solidFill>
                  <a:srgbClr val="FF0000"/>
                </a:solidFill>
              </a:rPr>
              <a:t>La richiesta di acquisizione di prodotti/servizi/Software/lavori che prevedano una forma di trattamento dei dati personali </a:t>
            </a:r>
            <a:r>
              <a:rPr lang="it-IT" sz="3200" u="sng" dirty="0" smtClean="0">
                <a:solidFill>
                  <a:srgbClr val="FF0000"/>
                </a:solidFill>
              </a:rPr>
              <a:t>deve avvenire </a:t>
            </a:r>
            <a:r>
              <a:rPr lang="it-IT" sz="3200" dirty="0" smtClean="0">
                <a:solidFill>
                  <a:srgbClr val="FF0000"/>
                </a:solidFill>
              </a:rPr>
              <a:t>previo coinvolgimento dell’Ufficio Privacy/Protezione Dati </a:t>
            </a:r>
            <a:r>
              <a:rPr lang="it-IT" sz="3200" dirty="0" smtClean="0"/>
              <a:t>alla luce di quanto regolamentato con la «</a:t>
            </a:r>
            <a:r>
              <a:rPr lang="it-IT" sz="3200" b="1" dirty="0" smtClean="0"/>
              <a:t>Procedura </a:t>
            </a:r>
            <a:r>
              <a:rPr lang="it-IT" sz="3200" b="1" dirty="0"/>
              <a:t>da seguire per l’acquisizione di servizi e sistemi informatici e/o tecnologici che prevedano il trattamento dei dati </a:t>
            </a:r>
            <a:r>
              <a:rPr lang="it-IT" sz="3200" b="1" dirty="0" smtClean="0"/>
              <a:t>personali» (</a:t>
            </a:r>
            <a:r>
              <a:rPr lang="it-IT" sz="3200" b="1" dirty="0" err="1" smtClean="0"/>
              <a:t>link:</a:t>
            </a:r>
            <a:r>
              <a:rPr lang="it-IT" sz="3200" dirty="0" err="1" smtClean="0">
                <a:hlinkClick r:id="rId2"/>
              </a:rPr>
              <a:t>https</a:t>
            </a:r>
            <a:r>
              <a:rPr lang="it-IT" sz="3200" dirty="0">
                <a:hlinkClick r:id="rId2"/>
              </a:rPr>
              <a:t>://</a:t>
            </a:r>
            <a:r>
              <a:rPr lang="it-IT" sz="3200" dirty="0" smtClean="0">
                <a:hlinkClick r:id="rId2"/>
              </a:rPr>
              <a:t>www.ausl.pe.it/allegati/privacy/Procedura%20acquisiti.pdf</a:t>
            </a:r>
            <a:r>
              <a:rPr lang="it-IT" sz="3200" dirty="0" smtClean="0"/>
              <a:t> )</a:t>
            </a:r>
            <a:endParaRPr lang="it-IT" sz="3200" dirty="0"/>
          </a:p>
        </p:txBody>
      </p:sp>
    </p:spTree>
    <p:extLst>
      <p:ext uri="{BB962C8B-B14F-4D97-AF65-F5344CB8AC3E}">
        <p14:creationId xmlns:p14="http://schemas.microsoft.com/office/powerpoint/2010/main" val="14999508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design  </a:t>
            </a:r>
            <a:r>
              <a:rPr lang="it-IT" b="1" dirty="0" smtClean="0"/>
              <a:t>                                      </a:t>
            </a:r>
            <a:r>
              <a:rPr lang="it-IT" sz="1400" b="1" dirty="0" smtClean="0"/>
              <a:t>4/4</a:t>
            </a:r>
            <a:r>
              <a:rPr lang="it-IT" sz="1400" dirty="0"/>
              <a:t/>
            </a:r>
            <a:br>
              <a:rPr lang="it-IT" sz="1400" dirty="0"/>
            </a:br>
            <a:endParaRPr lang="it-IT" sz="1400" dirty="0"/>
          </a:p>
        </p:txBody>
      </p:sp>
      <p:sp>
        <p:nvSpPr>
          <p:cNvPr id="3" name="Segnaposto contenuto 2"/>
          <p:cNvSpPr>
            <a:spLocks noGrp="1"/>
          </p:cNvSpPr>
          <p:nvPr>
            <p:ph idx="1"/>
          </p:nvPr>
        </p:nvSpPr>
        <p:spPr/>
        <p:txBody>
          <a:bodyPr/>
          <a:lstStyle/>
          <a:p>
            <a:pPr marL="45720" indent="0">
              <a:buNone/>
            </a:pPr>
            <a:r>
              <a:rPr lang="it-IT" dirty="0"/>
              <a:t>SANZIONI:</a:t>
            </a:r>
          </a:p>
          <a:p>
            <a:pPr marL="45720" indent="0">
              <a:buNone/>
            </a:pPr>
            <a:r>
              <a:rPr lang="it-IT" sz="3600" dirty="0">
                <a:solidFill>
                  <a:srgbClr val="FF0000"/>
                </a:solidFill>
              </a:rPr>
              <a:t>La violazione dei principi base del trattamento (art. </a:t>
            </a:r>
            <a:r>
              <a:rPr lang="it-IT" sz="3600" dirty="0" smtClean="0">
                <a:solidFill>
                  <a:srgbClr val="FF0000"/>
                </a:solidFill>
              </a:rPr>
              <a:t>25 </a:t>
            </a:r>
            <a:r>
              <a:rPr lang="it-IT" sz="3600" dirty="0">
                <a:solidFill>
                  <a:srgbClr val="FF0000"/>
                </a:solidFill>
              </a:rPr>
              <a:t>del GDPR) è soggetta a sanzioni amministrative pecuniarie fino a </a:t>
            </a:r>
            <a:r>
              <a:rPr lang="it-IT" sz="3600" dirty="0" smtClean="0">
                <a:solidFill>
                  <a:srgbClr val="FF0000"/>
                </a:solidFill>
              </a:rPr>
              <a:t>10 </a:t>
            </a:r>
            <a:r>
              <a:rPr lang="it-IT" sz="3600" dirty="0">
                <a:solidFill>
                  <a:srgbClr val="FF0000"/>
                </a:solidFill>
              </a:rPr>
              <a:t>milioni di euro.</a:t>
            </a:r>
          </a:p>
          <a:p>
            <a:pPr marL="45720" indent="0">
              <a:buNone/>
            </a:pPr>
            <a:endParaRPr lang="it-IT" dirty="0"/>
          </a:p>
          <a:p>
            <a:endParaRPr lang="it-IT" dirty="0"/>
          </a:p>
        </p:txBody>
      </p:sp>
    </p:spTree>
    <p:extLst>
      <p:ext uri="{BB962C8B-B14F-4D97-AF65-F5344CB8AC3E}">
        <p14:creationId xmlns:p14="http://schemas.microsoft.com/office/powerpoint/2010/main" val="1920212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a:t>
            </a:r>
            <a:r>
              <a:rPr lang="it-IT" b="1" dirty="0" smtClean="0"/>
              <a:t>default                                         </a:t>
            </a:r>
            <a:r>
              <a:rPr lang="it-IT" sz="1400" b="1" dirty="0" smtClean="0"/>
              <a:t>1/4</a:t>
            </a:r>
            <a:r>
              <a:rPr lang="it-IT" sz="1400" dirty="0"/>
              <a:t/>
            </a:r>
            <a:br>
              <a:rPr lang="it-IT" sz="1400" dirty="0"/>
            </a:br>
            <a:endParaRPr lang="it-IT" sz="1400" dirty="0"/>
          </a:p>
        </p:txBody>
      </p:sp>
      <p:sp>
        <p:nvSpPr>
          <p:cNvPr id="3" name="Segnaposto contenuto 2"/>
          <p:cNvSpPr>
            <a:spLocks noGrp="1"/>
          </p:cNvSpPr>
          <p:nvPr>
            <p:ph idx="1"/>
          </p:nvPr>
        </p:nvSpPr>
        <p:spPr>
          <a:xfrm>
            <a:off x="598516" y="1737360"/>
            <a:ext cx="10557164" cy="4131734"/>
          </a:xfrm>
        </p:spPr>
        <p:txBody>
          <a:bodyPr>
            <a:normAutofit/>
          </a:bodyPr>
          <a:lstStyle/>
          <a:p>
            <a:pPr algn="just"/>
            <a:endParaRPr lang="it-IT" u="sng" dirty="0" smtClean="0"/>
          </a:p>
          <a:p>
            <a:pPr algn="just"/>
            <a:r>
              <a:rPr lang="it-IT" u="sng" dirty="0" smtClean="0"/>
              <a:t>Il </a:t>
            </a:r>
            <a:r>
              <a:rPr lang="it-IT" u="sng" dirty="0">
                <a:solidFill>
                  <a:srgbClr val="FF0000"/>
                </a:solidFill>
              </a:rPr>
              <a:t>principio della privacy by default </a:t>
            </a:r>
            <a:r>
              <a:rPr lang="it-IT" u="sng" dirty="0"/>
              <a:t>si sostanzia in quelle misure tecniche e organizzative – es pseudonimizzazione e minimizzazione – </a:t>
            </a:r>
            <a:r>
              <a:rPr lang="it-IT" u="sng" dirty="0" smtClean="0"/>
              <a:t>funzionali </a:t>
            </a:r>
            <a:r>
              <a:rPr lang="it-IT" u="sng" dirty="0"/>
              <a:t>a garantire che vengano trattati solo i dati personali necessari alle finalità perseguite. Dunque, la </a:t>
            </a:r>
            <a:r>
              <a:rPr lang="it-IT" b="1" u="sng" dirty="0">
                <a:solidFill>
                  <a:srgbClr val="FF0000"/>
                </a:solidFill>
              </a:rPr>
              <a:t>minimizzazione</a:t>
            </a:r>
            <a:r>
              <a:rPr lang="it-IT" u="sng" dirty="0"/>
              <a:t> costituisce una misura di riduzione del trattamento by default finalizzata a impostare a priori la </a:t>
            </a:r>
            <a:r>
              <a:rPr lang="it-IT" b="1" u="sng" dirty="0"/>
              <a:t>massima protezione dei dati attraverso il loro  minimo trattamento</a:t>
            </a:r>
            <a:r>
              <a:rPr lang="it-IT" u="sng" dirty="0"/>
              <a:t>, sia in fase di raccolta sia in fase di trattamento successivo all’acquisizione dei dati personali, secondo i </a:t>
            </a:r>
            <a:r>
              <a:rPr lang="it-IT" b="1" u="sng" dirty="0"/>
              <a:t>principi di necessità, pertinenza, adeguatezza e non eccedenza</a:t>
            </a:r>
            <a:r>
              <a:rPr lang="it-IT" u="sng" dirty="0"/>
              <a:t> rispetto alle </a:t>
            </a:r>
            <a:r>
              <a:rPr lang="it-IT" b="1" u="sng" dirty="0"/>
              <a:t>finalità</a:t>
            </a:r>
            <a:r>
              <a:rPr lang="it-IT" u="sng" dirty="0"/>
              <a:t>.</a:t>
            </a:r>
            <a:endParaRPr lang="it-IT" dirty="0"/>
          </a:p>
          <a:p>
            <a:pPr algn="just"/>
            <a:r>
              <a:rPr lang="it-IT" u="sng" dirty="0"/>
              <a:t>La minimizzazione, inoltre, consente all’interessato di fruire della funzionalità richiesta assicurando “by default” un trattamento legittimo.</a:t>
            </a:r>
            <a:endParaRPr lang="it-IT" dirty="0"/>
          </a:p>
          <a:p>
            <a:pPr algn="just"/>
            <a:r>
              <a:rPr lang="it-IT" dirty="0"/>
              <a:t> </a:t>
            </a:r>
            <a:r>
              <a:rPr lang="it-IT" dirty="0" smtClean="0"/>
              <a:t>L’articolo </a:t>
            </a:r>
            <a:r>
              <a:rPr lang="it-IT" dirty="0"/>
              <a:t>25 impone al Titolare una protezione del dato come impostazione predefinita della propria organizzazione aziendale (privacy by default).</a:t>
            </a:r>
          </a:p>
          <a:p>
            <a:endParaRPr lang="it-IT" dirty="0"/>
          </a:p>
        </p:txBody>
      </p:sp>
    </p:spTree>
    <p:extLst>
      <p:ext uri="{BB962C8B-B14F-4D97-AF65-F5344CB8AC3E}">
        <p14:creationId xmlns:p14="http://schemas.microsoft.com/office/powerpoint/2010/main" val="1287234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498764"/>
            <a:ext cx="9144000" cy="610986"/>
          </a:xfrm>
        </p:spPr>
        <p:txBody>
          <a:bodyPr>
            <a:noAutofit/>
          </a:bodyPr>
          <a:lstStyle/>
          <a:p>
            <a:r>
              <a:rPr lang="it-IT" sz="3600" dirty="0" smtClean="0"/>
              <a:t>Organigramma aziendale Privacy</a:t>
            </a:r>
            <a:endParaRPr lang="it-IT" sz="3600" dirty="0"/>
          </a:p>
        </p:txBody>
      </p:sp>
      <p:sp>
        <p:nvSpPr>
          <p:cNvPr id="3" name="Sottotitolo 2"/>
          <p:cNvSpPr>
            <a:spLocks noGrp="1"/>
          </p:cNvSpPr>
          <p:nvPr>
            <p:ph type="subTitle" idx="1"/>
          </p:nvPr>
        </p:nvSpPr>
        <p:spPr>
          <a:xfrm>
            <a:off x="1524000" y="2036618"/>
            <a:ext cx="9144000" cy="3221182"/>
          </a:xfrm>
        </p:spPr>
        <p:txBody>
          <a:bodyPr/>
          <a:lstStyle/>
          <a:p>
            <a:endParaRPr lang="it-IT" dirty="0"/>
          </a:p>
        </p:txBody>
      </p:sp>
      <p:graphicFrame>
        <p:nvGraphicFramePr>
          <p:cNvPr id="4" name="Diagramma 3"/>
          <p:cNvGraphicFramePr/>
          <p:nvPr>
            <p:extLst>
              <p:ext uri="{D42A27DB-BD31-4B8C-83A1-F6EECF244321}">
                <p14:modId xmlns:p14="http://schemas.microsoft.com/office/powerpoint/2010/main" val="3642962281"/>
              </p:ext>
            </p:extLst>
          </p:nvPr>
        </p:nvGraphicFramePr>
        <p:xfrm>
          <a:off x="1238596" y="1305098"/>
          <a:ext cx="9429404" cy="48795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4834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27055"/>
          </a:xfrm>
        </p:spPr>
        <p:txBody>
          <a:bodyPr/>
          <a:lstStyle/>
          <a:p>
            <a:r>
              <a:rPr lang="it-IT" b="1" dirty="0"/>
              <a:t>Privacy by default  </a:t>
            </a:r>
            <a:r>
              <a:rPr lang="it-IT" b="1" dirty="0" smtClean="0"/>
              <a:t>                                      </a:t>
            </a:r>
            <a:r>
              <a:rPr lang="it-IT" sz="1400" b="1" dirty="0" smtClean="0"/>
              <a:t>2/4</a:t>
            </a:r>
            <a:r>
              <a:rPr lang="it-IT" sz="1400" dirty="0"/>
              <a:t/>
            </a:r>
            <a:br>
              <a:rPr lang="it-IT" sz="1400" dirty="0"/>
            </a:br>
            <a:endParaRPr lang="it-IT" sz="1400" dirty="0"/>
          </a:p>
        </p:txBody>
      </p:sp>
      <p:sp>
        <p:nvSpPr>
          <p:cNvPr id="3" name="Segnaposto contenuto 2"/>
          <p:cNvSpPr>
            <a:spLocks noGrp="1"/>
          </p:cNvSpPr>
          <p:nvPr>
            <p:ph idx="1"/>
          </p:nvPr>
        </p:nvSpPr>
        <p:spPr>
          <a:xfrm>
            <a:off x="881149" y="1487978"/>
            <a:ext cx="10274531" cy="4381116"/>
          </a:xfrm>
        </p:spPr>
        <p:txBody>
          <a:bodyPr>
            <a:normAutofit lnSpcReduction="10000"/>
          </a:bodyPr>
          <a:lstStyle/>
          <a:p>
            <a:r>
              <a:rPr lang="it-IT" sz="2400" dirty="0" smtClean="0"/>
              <a:t>     </a:t>
            </a:r>
          </a:p>
          <a:p>
            <a:r>
              <a:rPr lang="it-IT" sz="2400" dirty="0" smtClean="0"/>
              <a:t>Ciò </a:t>
            </a:r>
            <a:r>
              <a:rPr lang="it-IT" sz="2400" dirty="0"/>
              <a:t>significa che già </a:t>
            </a:r>
            <a:r>
              <a:rPr lang="it-IT" sz="2400" u="sng" dirty="0"/>
              <a:t>nel momento in cui il Titolare valuta la possibilità di effettuare un trattamento, il medesimo dovrà </a:t>
            </a:r>
            <a:r>
              <a:rPr lang="it-IT" sz="2400" u="sng" dirty="0" smtClean="0"/>
              <a:t>decidere se </a:t>
            </a:r>
            <a:r>
              <a:rPr lang="it-IT" sz="2400" u="sng" dirty="0"/>
              <a:t>predisporre una valutazione d’impatto anche in ambito privacy (</a:t>
            </a:r>
            <a:r>
              <a:rPr lang="it-IT" sz="2400" u="sng" dirty="0">
                <a:solidFill>
                  <a:srgbClr val="FF0000"/>
                </a:solidFill>
              </a:rPr>
              <a:t>Privacy Impact </a:t>
            </a:r>
            <a:r>
              <a:rPr lang="it-IT" sz="2400" u="sng" dirty="0" err="1">
                <a:solidFill>
                  <a:srgbClr val="FF0000"/>
                </a:solidFill>
              </a:rPr>
              <a:t>Assessment</a:t>
            </a:r>
            <a:r>
              <a:rPr lang="it-IT" sz="2400" u="sng" dirty="0">
                <a:solidFill>
                  <a:srgbClr val="FF0000"/>
                </a:solidFill>
              </a:rPr>
              <a:t>- </a:t>
            </a:r>
            <a:r>
              <a:rPr lang="it-IT" sz="2400" u="sng" dirty="0"/>
              <a:t>PIA) al fine di individuare i rischi e le conseguenti idonee misure di sicurezza a tutela dei dati che andrà a trattare </a:t>
            </a:r>
            <a:r>
              <a:rPr lang="it-IT" sz="2400" dirty="0"/>
              <a:t>(Privacy by design</a:t>
            </a:r>
            <a:r>
              <a:rPr lang="it-IT" sz="2400" dirty="0" smtClean="0"/>
              <a:t>).</a:t>
            </a:r>
          </a:p>
          <a:p>
            <a:r>
              <a:rPr lang="it-IT" sz="2400" b="1" dirty="0" smtClean="0"/>
              <a:t>La PIA:</a:t>
            </a:r>
          </a:p>
          <a:p>
            <a:r>
              <a:rPr lang="it-IT" sz="2400" dirty="0" smtClean="0"/>
              <a:t>- </a:t>
            </a:r>
            <a:r>
              <a:rPr lang="it-IT" sz="2400" dirty="0" smtClean="0">
                <a:solidFill>
                  <a:srgbClr val="FF0000"/>
                </a:solidFill>
              </a:rPr>
              <a:t>deve essere richiesta dal SATD competente</a:t>
            </a:r>
            <a:r>
              <a:rPr lang="it-IT" sz="2400" dirty="0" smtClean="0"/>
              <a:t>;</a:t>
            </a:r>
          </a:p>
          <a:p>
            <a:r>
              <a:rPr lang="it-IT" sz="2400" dirty="0" smtClean="0"/>
              <a:t>- </a:t>
            </a:r>
            <a:r>
              <a:rPr lang="it-IT" sz="2400" dirty="0" smtClean="0">
                <a:solidFill>
                  <a:srgbClr val="FF0000"/>
                </a:solidFill>
              </a:rPr>
              <a:t>se sussistono i requisiti</a:t>
            </a:r>
            <a:r>
              <a:rPr lang="it-IT" sz="2400" dirty="0" smtClean="0"/>
              <a:t>, </a:t>
            </a:r>
            <a:r>
              <a:rPr lang="it-IT" sz="2400" u="sng" dirty="0" smtClean="0"/>
              <a:t>viene condotta dall’Ufficio Privacy/Protezione dati, con la supervisione del D.P.O</a:t>
            </a:r>
            <a:r>
              <a:rPr lang="it-IT" sz="2400" dirty="0" smtClean="0"/>
              <a:t>.;</a:t>
            </a:r>
          </a:p>
          <a:p>
            <a:r>
              <a:rPr lang="it-IT" sz="2400" dirty="0" smtClean="0"/>
              <a:t>- </a:t>
            </a:r>
            <a:r>
              <a:rPr lang="it-IT" sz="2400" u="sng" dirty="0" smtClean="0"/>
              <a:t>l’</a:t>
            </a:r>
            <a:r>
              <a:rPr lang="it-IT" sz="2400" u="sng" dirty="0" smtClean="0">
                <a:solidFill>
                  <a:srgbClr val="FF0000"/>
                </a:solidFill>
              </a:rPr>
              <a:t>esito</a:t>
            </a:r>
            <a:r>
              <a:rPr lang="it-IT" sz="2400" u="sng" dirty="0" smtClean="0"/>
              <a:t> viene comunicato al Titolare</a:t>
            </a:r>
            <a:r>
              <a:rPr lang="it-IT" sz="2400" dirty="0" smtClean="0"/>
              <a:t>.</a:t>
            </a:r>
            <a:endParaRPr lang="it-IT" sz="2400" dirty="0"/>
          </a:p>
          <a:p>
            <a:endParaRPr lang="it-IT" dirty="0"/>
          </a:p>
        </p:txBody>
      </p:sp>
    </p:spTree>
    <p:extLst>
      <p:ext uri="{BB962C8B-B14F-4D97-AF65-F5344CB8AC3E}">
        <p14:creationId xmlns:p14="http://schemas.microsoft.com/office/powerpoint/2010/main" val="28073465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default  </a:t>
            </a:r>
            <a:r>
              <a:rPr lang="it-IT" b="1" dirty="0" smtClean="0"/>
              <a:t>                                       </a:t>
            </a:r>
            <a:r>
              <a:rPr lang="it-IT" sz="1400" b="1" dirty="0" smtClean="0"/>
              <a:t>3/4</a:t>
            </a:r>
            <a:endParaRPr lang="it-IT" sz="1400" dirty="0"/>
          </a:p>
        </p:txBody>
      </p:sp>
      <p:sp>
        <p:nvSpPr>
          <p:cNvPr id="3" name="Segnaposto contenuto 2"/>
          <p:cNvSpPr>
            <a:spLocks noGrp="1"/>
          </p:cNvSpPr>
          <p:nvPr>
            <p:ph idx="1"/>
          </p:nvPr>
        </p:nvSpPr>
        <p:spPr/>
        <p:txBody>
          <a:bodyPr/>
          <a:lstStyle/>
          <a:p>
            <a:r>
              <a:rPr lang="it-IT" sz="2800" dirty="0">
                <a:solidFill>
                  <a:srgbClr val="FF0000"/>
                </a:solidFill>
              </a:rPr>
              <a:t>Il Titolare sarà anche tenuto a dotarsi di una struttura e mezzi tali da garantire </a:t>
            </a:r>
            <a:r>
              <a:rPr lang="it-IT" sz="2800" dirty="0"/>
              <a:t>– di default – </a:t>
            </a:r>
            <a:r>
              <a:rPr lang="it-IT" sz="2800" dirty="0" smtClean="0"/>
              <a:t>che:</a:t>
            </a:r>
          </a:p>
          <a:p>
            <a:r>
              <a:rPr lang="it-IT" sz="2800" dirty="0" smtClean="0"/>
              <a:t>-  </a:t>
            </a:r>
            <a:r>
              <a:rPr lang="it-IT" sz="2800" dirty="0"/>
              <a:t>vengano </a:t>
            </a:r>
            <a:r>
              <a:rPr lang="it-IT" sz="2800" u="sng" dirty="0"/>
              <a:t>raccolti e trattati solo i dati strettamente necessari al raggiungimento della specifica finalità dal medesimo </a:t>
            </a:r>
            <a:r>
              <a:rPr lang="it-IT" sz="2800" u="sng" dirty="0" smtClean="0"/>
              <a:t>prestabilita</a:t>
            </a:r>
            <a:r>
              <a:rPr lang="it-IT" sz="2800" dirty="0" smtClean="0"/>
              <a:t>;</a:t>
            </a:r>
          </a:p>
          <a:p>
            <a:r>
              <a:rPr lang="it-IT" sz="2800" dirty="0" smtClean="0"/>
              <a:t>- questi </a:t>
            </a:r>
            <a:r>
              <a:rPr lang="it-IT" sz="2800" dirty="0"/>
              <a:t>ultimi </a:t>
            </a:r>
            <a:r>
              <a:rPr lang="it-IT" sz="2800" u="sng" dirty="0"/>
              <a:t>vengano conservati solo per il tempo necessario per perseguire l’indicata </a:t>
            </a:r>
            <a:r>
              <a:rPr lang="it-IT" sz="2800" u="sng" dirty="0" smtClean="0"/>
              <a:t>finalità;</a:t>
            </a:r>
          </a:p>
          <a:p>
            <a:r>
              <a:rPr lang="it-IT" sz="2800" dirty="0" smtClean="0"/>
              <a:t>- siano </a:t>
            </a:r>
            <a:r>
              <a:rPr lang="it-IT" sz="2800" u="sng" dirty="0" smtClean="0"/>
              <a:t>resi </a:t>
            </a:r>
            <a:r>
              <a:rPr lang="it-IT" sz="2800" u="sng" dirty="0"/>
              <a:t>accessibili solo al personale espressamente e preventivamente autorizzato </a:t>
            </a:r>
            <a:r>
              <a:rPr lang="it-IT" sz="2800" dirty="0"/>
              <a:t>(Privacy by default).</a:t>
            </a:r>
          </a:p>
          <a:p>
            <a:endParaRPr lang="it-IT" dirty="0"/>
          </a:p>
        </p:txBody>
      </p:sp>
    </p:spTree>
    <p:extLst>
      <p:ext uri="{BB962C8B-B14F-4D97-AF65-F5344CB8AC3E}">
        <p14:creationId xmlns:p14="http://schemas.microsoft.com/office/powerpoint/2010/main" val="19882228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default  </a:t>
            </a:r>
            <a:r>
              <a:rPr lang="it-IT" b="1" dirty="0" smtClean="0"/>
              <a:t>                                   </a:t>
            </a:r>
            <a:r>
              <a:rPr lang="it-IT" sz="1400" b="1" dirty="0" smtClean="0"/>
              <a:t>4/4</a:t>
            </a:r>
            <a:endParaRPr lang="it-IT" sz="1400" dirty="0"/>
          </a:p>
        </p:txBody>
      </p:sp>
      <p:sp>
        <p:nvSpPr>
          <p:cNvPr id="3" name="Segnaposto contenuto 2"/>
          <p:cNvSpPr>
            <a:spLocks noGrp="1"/>
          </p:cNvSpPr>
          <p:nvPr>
            <p:ph idx="1"/>
          </p:nvPr>
        </p:nvSpPr>
        <p:spPr/>
        <p:txBody>
          <a:bodyPr/>
          <a:lstStyle/>
          <a:p>
            <a:pPr marL="45720" indent="0">
              <a:buNone/>
            </a:pPr>
            <a:r>
              <a:rPr lang="it-IT" sz="2400" dirty="0"/>
              <a:t>SANZIONI:</a:t>
            </a:r>
          </a:p>
          <a:p>
            <a:pPr marL="45720" indent="0">
              <a:buNone/>
            </a:pPr>
            <a:r>
              <a:rPr lang="it-IT" sz="4000" dirty="0">
                <a:solidFill>
                  <a:srgbClr val="FF0000"/>
                </a:solidFill>
              </a:rPr>
              <a:t>La violazione dei principi base del trattamento (art. 25 del GDPR) è soggetta a sanzioni amministrative pecuniarie fino a 10 milioni di euro.</a:t>
            </a:r>
          </a:p>
          <a:p>
            <a:endParaRPr lang="it-IT" dirty="0"/>
          </a:p>
        </p:txBody>
      </p:sp>
    </p:spTree>
    <p:extLst>
      <p:ext uri="{BB962C8B-B14F-4D97-AF65-F5344CB8AC3E}">
        <p14:creationId xmlns:p14="http://schemas.microsoft.com/office/powerpoint/2010/main" val="27633183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53703"/>
          </a:xfrm>
        </p:spPr>
        <p:txBody>
          <a:bodyPr>
            <a:normAutofit fontScale="90000"/>
          </a:bodyPr>
          <a:lstStyle/>
          <a:p>
            <a:r>
              <a:rPr lang="it-IT" b="1" dirty="0" err="1" smtClean="0"/>
              <a:t>Accountability</a:t>
            </a:r>
            <a:r>
              <a:rPr lang="it-IT" b="1" dirty="0" smtClean="0"/>
              <a:t>                                                      </a:t>
            </a:r>
            <a:r>
              <a:rPr lang="it-IT" sz="2700" b="1" dirty="0" smtClean="0"/>
              <a:t>1/4</a:t>
            </a:r>
            <a:r>
              <a:rPr lang="it-IT" dirty="0"/>
              <a:t/>
            </a:r>
            <a:br>
              <a:rPr lang="it-IT" dirty="0"/>
            </a:br>
            <a:endParaRPr lang="it-IT" dirty="0"/>
          </a:p>
        </p:txBody>
      </p:sp>
      <p:sp>
        <p:nvSpPr>
          <p:cNvPr id="3" name="Segnaposto contenuto 2"/>
          <p:cNvSpPr>
            <a:spLocks noGrp="1"/>
          </p:cNvSpPr>
          <p:nvPr>
            <p:ph idx="1"/>
          </p:nvPr>
        </p:nvSpPr>
        <p:spPr>
          <a:xfrm>
            <a:off x="748146" y="1404851"/>
            <a:ext cx="10267726" cy="4691149"/>
          </a:xfrm>
        </p:spPr>
        <p:txBody>
          <a:bodyPr>
            <a:normAutofit/>
          </a:bodyPr>
          <a:lstStyle/>
          <a:p>
            <a:endParaRPr lang="it-IT" dirty="0"/>
          </a:p>
          <a:p>
            <a:endParaRPr lang="it-IT" dirty="0"/>
          </a:p>
        </p:txBody>
      </p:sp>
      <p:sp>
        <p:nvSpPr>
          <p:cNvPr id="4" name="Rettangolo 3"/>
          <p:cNvSpPr/>
          <p:nvPr/>
        </p:nvSpPr>
        <p:spPr>
          <a:xfrm>
            <a:off x="598516" y="1859340"/>
            <a:ext cx="10557164" cy="3539430"/>
          </a:xfrm>
          <a:prstGeom prst="rect">
            <a:avLst/>
          </a:prstGeom>
        </p:spPr>
        <p:txBody>
          <a:bodyPr wrap="square">
            <a:spAutoFit/>
          </a:bodyPr>
          <a:lstStyle/>
          <a:p>
            <a:pPr algn="just"/>
            <a:r>
              <a:rPr lang="it-IT" sz="2800" dirty="0"/>
              <a:t>Il Regolamento introduce il concetto di </a:t>
            </a:r>
            <a:r>
              <a:rPr lang="it-IT" sz="2800" b="1" dirty="0" err="1"/>
              <a:t>accountability</a:t>
            </a:r>
            <a:r>
              <a:rPr lang="it-IT" sz="2800" b="1" dirty="0"/>
              <a:t> (Responsabilizzazione)</a:t>
            </a:r>
            <a:r>
              <a:rPr lang="it-IT" sz="2800" dirty="0"/>
              <a:t>, in virtù del quale </a:t>
            </a:r>
            <a:r>
              <a:rPr lang="it-IT" sz="2800" dirty="0">
                <a:solidFill>
                  <a:srgbClr val="FF0000"/>
                </a:solidFill>
              </a:rPr>
              <a:t>il Titolare del trattamento ha l’onere di </a:t>
            </a:r>
            <a:r>
              <a:rPr lang="it-IT" sz="2800" u="sng" dirty="0">
                <a:solidFill>
                  <a:srgbClr val="FF0000"/>
                </a:solidFill>
              </a:rPr>
              <a:t>dimostrare</a:t>
            </a:r>
            <a:r>
              <a:rPr lang="it-IT" sz="2800" dirty="0">
                <a:solidFill>
                  <a:srgbClr val="FF0000"/>
                </a:solidFill>
              </a:rPr>
              <a:t> e di </a:t>
            </a:r>
            <a:r>
              <a:rPr lang="it-IT" sz="2800" u="sng" dirty="0">
                <a:solidFill>
                  <a:srgbClr val="FF0000"/>
                </a:solidFill>
              </a:rPr>
              <a:t>documentare</a:t>
            </a:r>
            <a:r>
              <a:rPr lang="it-IT" sz="2800" dirty="0">
                <a:solidFill>
                  <a:srgbClr val="FF0000"/>
                </a:solidFill>
              </a:rPr>
              <a:t> di avere adottato le misure di sicurezza</a:t>
            </a:r>
            <a:r>
              <a:rPr lang="it-IT" sz="2800" dirty="0"/>
              <a:t>, così come di avere rispettato tutte le prescrizioni contenute </a:t>
            </a:r>
            <a:r>
              <a:rPr lang="it-IT" sz="2800" dirty="0" smtClean="0"/>
              <a:t>nell’art</a:t>
            </a:r>
            <a:r>
              <a:rPr lang="it-IT" sz="2800" dirty="0"/>
              <a:t>. 5.1 del GDPR.</a:t>
            </a:r>
          </a:p>
          <a:p>
            <a:pPr algn="just"/>
            <a:endParaRPr lang="it-IT" sz="2800" b="1" u="sng" dirty="0" smtClean="0"/>
          </a:p>
          <a:p>
            <a:pPr algn="just"/>
            <a:r>
              <a:rPr lang="it-IT" sz="2800" b="1" u="sng" dirty="0" smtClean="0"/>
              <a:t>Questi adempimenti «</a:t>
            </a:r>
            <a:r>
              <a:rPr lang="it-IT" sz="2800" b="1" i="1" u="sng" dirty="0" smtClean="0"/>
              <a:t>a cascata</a:t>
            </a:r>
            <a:r>
              <a:rPr lang="it-IT" sz="2800" b="1" u="sng" dirty="0" smtClean="0"/>
              <a:t>» si riverberano in capo ai SATD che sono tenuti ad assicurarli per i trattamenti di propria competenza</a:t>
            </a:r>
            <a:r>
              <a:rPr lang="it-IT" sz="2800" b="1" dirty="0" smtClean="0"/>
              <a:t>.</a:t>
            </a:r>
            <a:endParaRPr lang="it-IT" sz="2800" dirty="0"/>
          </a:p>
        </p:txBody>
      </p:sp>
    </p:spTree>
    <p:extLst>
      <p:ext uri="{BB962C8B-B14F-4D97-AF65-F5344CB8AC3E}">
        <p14:creationId xmlns:p14="http://schemas.microsoft.com/office/powerpoint/2010/main" val="34106294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76932"/>
          </a:xfrm>
        </p:spPr>
        <p:txBody>
          <a:bodyPr/>
          <a:lstStyle/>
          <a:p>
            <a:r>
              <a:rPr lang="it-IT" b="1" dirty="0" err="1"/>
              <a:t>Accountability</a:t>
            </a:r>
            <a:r>
              <a:rPr lang="it-IT" b="1" dirty="0"/>
              <a:t>   </a:t>
            </a:r>
            <a:r>
              <a:rPr lang="it-IT" b="1" dirty="0" smtClean="0"/>
              <a:t>                                           </a:t>
            </a:r>
            <a:r>
              <a:rPr lang="it-IT" sz="1400" b="1" dirty="0" smtClean="0"/>
              <a:t>2/4</a:t>
            </a:r>
            <a:r>
              <a:rPr lang="it-IT" sz="1400" dirty="0"/>
              <a:t/>
            </a:r>
            <a:br>
              <a:rPr lang="it-IT" sz="1400" dirty="0"/>
            </a:br>
            <a:endParaRPr lang="it-IT" sz="1400" dirty="0"/>
          </a:p>
        </p:txBody>
      </p:sp>
      <p:sp>
        <p:nvSpPr>
          <p:cNvPr id="3" name="Segnaposto contenuto 2"/>
          <p:cNvSpPr>
            <a:spLocks noGrp="1"/>
          </p:cNvSpPr>
          <p:nvPr>
            <p:ph idx="1"/>
          </p:nvPr>
        </p:nvSpPr>
        <p:spPr>
          <a:xfrm>
            <a:off x="714895" y="1263536"/>
            <a:ext cx="10440785" cy="4605558"/>
          </a:xfrm>
        </p:spPr>
        <p:txBody>
          <a:bodyPr>
            <a:normAutofit fontScale="85000" lnSpcReduction="20000"/>
          </a:bodyPr>
          <a:lstStyle/>
          <a:p>
            <a:r>
              <a:rPr lang="it-IT" u="sng" dirty="0"/>
              <a:t>Il principio di </a:t>
            </a:r>
            <a:r>
              <a:rPr lang="it-IT" u="sng" dirty="0" err="1"/>
              <a:t>accountability</a:t>
            </a:r>
            <a:r>
              <a:rPr lang="it-IT" u="sng" dirty="0"/>
              <a:t> si sostanzia nel rispetto degli altri principi del trattamento e nella capacità del titolare di dimostrare di averli osservati. L’</a:t>
            </a:r>
            <a:r>
              <a:rPr lang="it-IT" u="sng" dirty="0" err="1"/>
              <a:t>accountability</a:t>
            </a:r>
            <a:r>
              <a:rPr lang="it-IT" u="sng" dirty="0"/>
              <a:t> combina due aspetti: </a:t>
            </a:r>
            <a:endParaRPr lang="it-IT" dirty="0"/>
          </a:p>
          <a:p>
            <a:r>
              <a:rPr lang="it-IT" u="sng" dirty="0"/>
              <a:t>a) l’adozione da parte del titolare di misure adeguate ed efficaci; si tratta di </a:t>
            </a:r>
            <a:r>
              <a:rPr lang="it-IT" u="sng" dirty="0">
                <a:solidFill>
                  <a:srgbClr val="FF0000"/>
                </a:solidFill>
              </a:rPr>
              <a:t>misure tecniche ed organizzative adeguate per garantire, ed essere in grado di dimostrare, che il trattamento dei dati personali è effettuato conformemente al GDPR</a:t>
            </a:r>
            <a:r>
              <a:rPr lang="it-IT" u="sng" dirty="0"/>
              <a:t>; </a:t>
            </a:r>
            <a:endParaRPr lang="it-IT" dirty="0"/>
          </a:p>
          <a:p>
            <a:r>
              <a:rPr lang="it-IT" u="sng" dirty="0"/>
              <a:t>b) </a:t>
            </a:r>
            <a:r>
              <a:rPr lang="it-IT" u="sng" dirty="0">
                <a:solidFill>
                  <a:srgbClr val="FF0000"/>
                </a:solidFill>
              </a:rPr>
              <a:t>dimostrare la conformità della attività di trattamento con le disposizioni del GDPR</a:t>
            </a:r>
            <a:r>
              <a:rPr lang="it-IT" u="sng" dirty="0"/>
              <a:t>, comprendendo anche la dimostrazione dell’efficacia delle misure.</a:t>
            </a:r>
            <a:endParaRPr lang="it-IT" dirty="0"/>
          </a:p>
          <a:p>
            <a:r>
              <a:rPr lang="it-IT" dirty="0"/>
              <a:t>-</a:t>
            </a:r>
            <a:r>
              <a:rPr lang="it-IT" b="1" dirty="0"/>
              <a:t>Responsabilizzazione come adozione di misure di sicurezza adeguate</a:t>
            </a:r>
            <a:r>
              <a:rPr lang="it-IT" dirty="0"/>
              <a:t>, cioè devono tenere conto del contesto e delle specifiche circostanze in cui avviene il trattamento;</a:t>
            </a:r>
          </a:p>
          <a:p>
            <a:r>
              <a:rPr lang="it-IT" dirty="0"/>
              <a:t>-</a:t>
            </a:r>
            <a:r>
              <a:rPr lang="it-IT" b="1" dirty="0"/>
              <a:t>Responsabilizzazione come adozione di misure di sicurezza efficaci</a:t>
            </a:r>
            <a:r>
              <a:rPr lang="it-IT" dirty="0"/>
              <a:t>: occorre che vi sia una verifica ex post delle misure stesse;</a:t>
            </a:r>
          </a:p>
          <a:p>
            <a:r>
              <a:rPr lang="it-IT" b="1" dirty="0"/>
              <a:t>Designazione a responsabile e sub responsabile </a:t>
            </a:r>
            <a:r>
              <a:rPr lang="it-IT" dirty="0"/>
              <a:t>come forma di </a:t>
            </a:r>
            <a:r>
              <a:rPr lang="it-IT" dirty="0" err="1"/>
              <a:t>accountability</a:t>
            </a:r>
            <a:r>
              <a:rPr lang="it-IT" dirty="0"/>
              <a:t>: il meccanismo delle nomine come ripartizione delle responsabilità;</a:t>
            </a:r>
          </a:p>
          <a:p>
            <a:r>
              <a:rPr lang="it-IT" dirty="0"/>
              <a:t>- </a:t>
            </a:r>
            <a:r>
              <a:rPr lang="it-IT" b="1" dirty="0"/>
              <a:t>DPIA </a:t>
            </a:r>
            <a:r>
              <a:rPr lang="it-IT" dirty="0"/>
              <a:t>(</a:t>
            </a:r>
            <a:r>
              <a:rPr lang="it-IT" dirty="0" err="1"/>
              <a:t>rif.</a:t>
            </a:r>
            <a:r>
              <a:rPr lang="it-IT" dirty="0"/>
              <a:t> slide n. 2)</a:t>
            </a:r>
          </a:p>
          <a:p>
            <a:r>
              <a:rPr lang="it-IT" dirty="0"/>
              <a:t>- </a:t>
            </a:r>
            <a:r>
              <a:rPr lang="it-IT" b="1" dirty="0"/>
              <a:t>DPO </a:t>
            </a:r>
            <a:r>
              <a:rPr lang="it-IT" dirty="0"/>
              <a:t>(</a:t>
            </a:r>
            <a:r>
              <a:rPr lang="it-IT" dirty="0" err="1"/>
              <a:t>rif.</a:t>
            </a:r>
            <a:r>
              <a:rPr lang="it-IT" dirty="0"/>
              <a:t> slide n. 2)</a:t>
            </a:r>
          </a:p>
          <a:p>
            <a:r>
              <a:rPr lang="it-IT" dirty="0"/>
              <a:t>- </a:t>
            </a:r>
            <a:r>
              <a:rPr lang="it-IT" b="1" dirty="0"/>
              <a:t>Codici di condotta e meccanismo di certificazione </a:t>
            </a:r>
            <a:r>
              <a:rPr lang="it-IT" dirty="0"/>
              <a:t>(</a:t>
            </a:r>
            <a:r>
              <a:rPr lang="it-IT" dirty="0" err="1"/>
              <a:t>rif.</a:t>
            </a:r>
            <a:r>
              <a:rPr lang="it-IT" dirty="0"/>
              <a:t> slide n. 2)</a:t>
            </a:r>
          </a:p>
          <a:p>
            <a:endParaRPr lang="it-IT" dirty="0"/>
          </a:p>
        </p:txBody>
      </p:sp>
    </p:spTree>
    <p:extLst>
      <p:ext uri="{BB962C8B-B14F-4D97-AF65-F5344CB8AC3E}">
        <p14:creationId xmlns:p14="http://schemas.microsoft.com/office/powerpoint/2010/main" val="13060513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Accountability</a:t>
            </a:r>
            <a:r>
              <a:rPr lang="it-IT" b="1" dirty="0" smtClean="0"/>
              <a:t>                                                </a:t>
            </a:r>
            <a:r>
              <a:rPr lang="it-IT" sz="1400" b="1" dirty="0" smtClean="0"/>
              <a:t>3/4</a:t>
            </a:r>
            <a:endParaRPr lang="it-IT" sz="1400" dirty="0"/>
          </a:p>
        </p:txBody>
      </p:sp>
      <p:sp>
        <p:nvSpPr>
          <p:cNvPr id="3" name="Segnaposto contenuto 2"/>
          <p:cNvSpPr>
            <a:spLocks noGrp="1"/>
          </p:cNvSpPr>
          <p:nvPr>
            <p:ph idx="1"/>
          </p:nvPr>
        </p:nvSpPr>
        <p:spPr/>
        <p:txBody>
          <a:bodyPr>
            <a:normAutofit lnSpcReduction="10000"/>
          </a:bodyPr>
          <a:lstStyle/>
          <a:p>
            <a:r>
              <a:rPr lang="it-IT" dirty="0"/>
              <a:t>Es. di </a:t>
            </a:r>
            <a:r>
              <a:rPr lang="it-IT" dirty="0" err="1"/>
              <a:t>accountability</a:t>
            </a:r>
            <a:r>
              <a:rPr lang="it-IT" dirty="0"/>
              <a:t>: </a:t>
            </a:r>
          </a:p>
          <a:p>
            <a:pPr marL="45720" indent="0">
              <a:buNone/>
            </a:pPr>
            <a:r>
              <a:rPr lang="it-IT" dirty="0" smtClean="0">
                <a:solidFill>
                  <a:srgbClr val="FF0000"/>
                </a:solidFill>
              </a:rPr>
              <a:t>Il SATD deve potere dimostrare che </a:t>
            </a:r>
            <a:r>
              <a:rPr lang="it-IT" dirty="0">
                <a:solidFill>
                  <a:srgbClr val="FF0000"/>
                </a:solidFill>
              </a:rPr>
              <a:t>i trattamenti riferiti alla </a:t>
            </a:r>
            <a:r>
              <a:rPr lang="it-IT" dirty="0" smtClean="0">
                <a:solidFill>
                  <a:srgbClr val="FF0000"/>
                </a:solidFill>
              </a:rPr>
              <a:t>U.O</a:t>
            </a:r>
            <a:r>
              <a:rPr lang="it-IT" dirty="0">
                <a:solidFill>
                  <a:srgbClr val="FF0000"/>
                </a:solidFill>
              </a:rPr>
              <a:t>. </a:t>
            </a:r>
            <a:r>
              <a:rPr lang="it-IT" dirty="0" smtClean="0">
                <a:solidFill>
                  <a:srgbClr val="FF0000"/>
                </a:solidFill>
              </a:rPr>
              <a:t>che dirige:</a:t>
            </a:r>
          </a:p>
          <a:p>
            <a:pPr marL="502920" indent="-457200">
              <a:buAutoNum type="alphaLcPeriod"/>
            </a:pPr>
            <a:r>
              <a:rPr lang="it-IT" dirty="0" smtClean="0">
                <a:solidFill>
                  <a:srgbClr val="FF0000"/>
                </a:solidFill>
              </a:rPr>
              <a:t>siano preceduti da idonea Informativa;</a:t>
            </a:r>
          </a:p>
          <a:p>
            <a:pPr marL="502920" indent="-457200">
              <a:buAutoNum type="alphaLcPeriod"/>
            </a:pPr>
            <a:r>
              <a:rPr lang="it-IT" dirty="0">
                <a:solidFill>
                  <a:srgbClr val="FF0000"/>
                </a:solidFill>
              </a:rPr>
              <a:t>s</a:t>
            </a:r>
            <a:r>
              <a:rPr lang="it-IT" dirty="0" smtClean="0">
                <a:solidFill>
                  <a:srgbClr val="FF0000"/>
                </a:solidFill>
              </a:rPr>
              <a:t>ia acquisito il consenso, ove dovuto;</a:t>
            </a:r>
          </a:p>
          <a:p>
            <a:pPr marL="502920" indent="-457200">
              <a:buAutoNum type="alphaLcPeriod"/>
            </a:pPr>
            <a:r>
              <a:rPr lang="it-IT" dirty="0" smtClean="0">
                <a:solidFill>
                  <a:srgbClr val="FF0000"/>
                </a:solidFill>
              </a:rPr>
              <a:t>abbia designato i Fornitori di Servizi/Prodotti/Software</a:t>
            </a:r>
            <a:r>
              <a:rPr lang="it-IT" dirty="0"/>
              <a:t> </a:t>
            </a:r>
            <a:r>
              <a:rPr lang="it-IT" dirty="0" smtClean="0">
                <a:solidFill>
                  <a:srgbClr val="FF0000"/>
                </a:solidFill>
              </a:rPr>
              <a:t>in qualità di Responsabili del trattamento;</a:t>
            </a:r>
          </a:p>
          <a:p>
            <a:pPr marL="502920" indent="-457200">
              <a:buAutoNum type="alphaLcPeriod"/>
            </a:pPr>
            <a:r>
              <a:rPr lang="it-IT" dirty="0" smtClean="0">
                <a:solidFill>
                  <a:srgbClr val="FF0000"/>
                </a:solidFill>
              </a:rPr>
              <a:t>abbia nominato i propri collaboratori in qualità di SAT</a:t>
            </a:r>
          </a:p>
          <a:p>
            <a:pPr marL="502920" indent="-457200">
              <a:buAutoNum type="alphaLcPeriod"/>
            </a:pPr>
            <a:r>
              <a:rPr lang="it-IT" dirty="0">
                <a:solidFill>
                  <a:srgbClr val="FF0000"/>
                </a:solidFill>
              </a:rPr>
              <a:t>l</a:t>
            </a:r>
            <a:r>
              <a:rPr lang="it-IT" dirty="0" smtClean="0">
                <a:solidFill>
                  <a:srgbClr val="FF0000"/>
                </a:solidFill>
              </a:rPr>
              <a:t>e postazioni di lavoro (pc) sono conformi alle misure di sicurezza.</a:t>
            </a:r>
          </a:p>
          <a:p>
            <a:pPr marL="45720" indent="0">
              <a:buNone/>
            </a:pPr>
            <a:r>
              <a:rPr lang="it-IT" dirty="0" smtClean="0">
                <a:solidFill>
                  <a:srgbClr val="FF0000"/>
                </a:solidFill>
              </a:rPr>
              <a:t>Per gli adempimenti di cui ai punti da a. a d. avvalersi del supporto dell’Uff. Privacy/protezione Dati; per </a:t>
            </a:r>
            <a:r>
              <a:rPr lang="it-IT" dirty="0">
                <a:solidFill>
                  <a:srgbClr val="FF0000"/>
                </a:solidFill>
              </a:rPr>
              <a:t>gli adempimenti di cui </a:t>
            </a:r>
            <a:r>
              <a:rPr lang="it-IT" dirty="0" smtClean="0">
                <a:solidFill>
                  <a:srgbClr val="FF0000"/>
                </a:solidFill>
              </a:rPr>
              <a:t>al punto e. avvalersi del supporto della UOC S.I. </a:t>
            </a:r>
          </a:p>
          <a:p>
            <a:pPr marL="45720" indent="0">
              <a:buNone/>
            </a:pPr>
            <a:endParaRPr lang="it-IT" dirty="0">
              <a:solidFill>
                <a:srgbClr val="FF0000"/>
              </a:solidFill>
            </a:endParaRPr>
          </a:p>
          <a:p>
            <a:pPr marL="45720" indent="0">
              <a:buNone/>
            </a:pPr>
            <a:endParaRPr lang="it-IT" dirty="0"/>
          </a:p>
        </p:txBody>
      </p:sp>
    </p:spTree>
    <p:extLst>
      <p:ext uri="{BB962C8B-B14F-4D97-AF65-F5344CB8AC3E}">
        <p14:creationId xmlns:p14="http://schemas.microsoft.com/office/powerpoint/2010/main" val="38883509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Accountability</a:t>
            </a:r>
            <a:r>
              <a:rPr lang="it-IT" dirty="0" smtClean="0"/>
              <a:t>                                          </a:t>
            </a:r>
            <a:r>
              <a:rPr lang="it-IT" sz="1400" dirty="0" smtClean="0"/>
              <a:t>4/4</a:t>
            </a:r>
            <a:endParaRPr lang="it-IT" sz="1400" dirty="0"/>
          </a:p>
        </p:txBody>
      </p:sp>
      <p:sp>
        <p:nvSpPr>
          <p:cNvPr id="3" name="Segnaposto contenuto 2"/>
          <p:cNvSpPr>
            <a:spLocks noGrp="1"/>
          </p:cNvSpPr>
          <p:nvPr>
            <p:ph idx="1"/>
          </p:nvPr>
        </p:nvSpPr>
        <p:spPr/>
        <p:txBody>
          <a:bodyPr>
            <a:normAutofit/>
          </a:bodyPr>
          <a:lstStyle/>
          <a:p>
            <a:pPr marL="45720" indent="0">
              <a:buNone/>
            </a:pPr>
            <a:r>
              <a:rPr lang="it-IT" dirty="0"/>
              <a:t>SANZIONI:</a:t>
            </a:r>
          </a:p>
          <a:p>
            <a:pPr marL="45720" indent="0">
              <a:buNone/>
            </a:pPr>
            <a:r>
              <a:rPr lang="it-IT" sz="3600" dirty="0" smtClean="0">
                <a:solidFill>
                  <a:srgbClr val="FF0000"/>
                </a:solidFill>
              </a:rPr>
              <a:t>Il principio di </a:t>
            </a:r>
            <a:r>
              <a:rPr lang="it-IT" sz="3600" dirty="0" err="1" smtClean="0">
                <a:solidFill>
                  <a:srgbClr val="FF0000"/>
                </a:solidFill>
              </a:rPr>
              <a:t>accountability</a:t>
            </a:r>
            <a:r>
              <a:rPr lang="it-IT" sz="3600" dirty="0" smtClean="0">
                <a:solidFill>
                  <a:srgbClr val="FF0000"/>
                </a:solidFill>
              </a:rPr>
              <a:t> (responsabilizzazione)  richiede il rispetto dei principi generali del trattamento, di cui all’art. 5 del GDPR.</a:t>
            </a:r>
          </a:p>
          <a:p>
            <a:pPr marL="45720" indent="0">
              <a:buNone/>
            </a:pPr>
            <a:r>
              <a:rPr lang="it-IT" sz="3600" dirty="0" smtClean="0">
                <a:solidFill>
                  <a:srgbClr val="FF0000"/>
                </a:solidFill>
              </a:rPr>
              <a:t>La </a:t>
            </a:r>
            <a:r>
              <a:rPr lang="it-IT" sz="3600" dirty="0">
                <a:solidFill>
                  <a:srgbClr val="FF0000"/>
                </a:solidFill>
              </a:rPr>
              <a:t>violazione </a:t>
            </a:r>
            <a:r>
              <a:rPr lang="it-IT" sz="3600" dirty="0" smtClean="0">
                <a:solidFill>
                  <a:srgbClr val="FF0000"/>
                </a:solidFill>
              </a:rPr>
              <a:t>del  principio di </a:t>
            </a:r>
            <a:r>
              <a:rPr lang="it-IT" sz="3600" dirty="0" err="1" smtClean="0">
                <a:solidFill>
                  <a:srgbClr val="FF0000"/>
                </a:solidFill>
              </a:rPr>
              <a:t>accountability</a:t>
            </a:r>
            <a:r>
              <a:rPr lang="it-IT" sz="3600" dirty="0" smtClean="0">
                <a:solidFill>
                  <a:srgbClr val="FF0000"/>
                </a:solidFill>
              </a:rPr>
              <a:t> è </a:t>
            </a:r>
            <a:r>
              <a:rPr lang="it-IT" sz="3600" dirty="0">
                <a:solidFill>
                  <a:srgbClr val="FF0000"/>
                </a:solidFill>
              </a:rPr>
              <a:t>soggetta a sanzioni amministrative pecuniarie fino a </a:t>
            </a:r>
            <a:r>
              <a:rPr lang="it-IT" sz="3600" dirty="0" smtClean="0">
                <a:solidFill>
                  <a:srgbClr val="FF0000"/>
                </a:solidFill>
              </a:rPr>
              <a:t>20 </a:t>
            </a:r>
            <a:r>
              <a:rPr lang="it-IT" sz="3600" dirty="0">
                <a:solidFill>
                  <a:srgbClr val="FF0000"/>
                </a:solidFill>
              </a:rPr>
              <a:t>milioni di euro.</a:t>
            </a:r>
          </a:p>
          <a:p>
            <a:endParaRPr lang="it-IT" dirty="0"/>
          </a:p>
        </p:txBody>
      </p:sp>
    </p:spTree>
    <p:extLst>
      <p:ext uri="{BB962C8B-B14F-4D97-AF65-F5344CB8AC3E}">
        <p14:creationId xmlns:p14="http://schemas.microsoft.com/office/powerpoint/2010/main" val="4480562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Esercizio dei diritti</a:t>
            </a:r>
            <a:br>
              <a:rPr lang="it-IT" b="1" dirty="0"/>
            </a:br>
            <a:endParaRPr lang="it-IT" dirty="0"/>
          </a:p>
        </p:txBody>
      </p:sp>
      <p:sp>
        <p:nvSpPr>
          <p:cNvPr id="3" name="Segnaposto contenuto 2"/>
          <p:cNvSpPr>
            <a:spLocks noGrp="1"/>
          </p:cNvSpPr>
          <p:nvPr>
            <p:ph idx="1"/>
          </p:nvPr>
        </p:nvSpPr>
        <p:spPr/>
        <p:txBody>
          <a:bodyPr>
            <a:normAutofit fontScale="92500" lnSpcReduction="20000"/>
          </a:bodyPr>
          <a:lstStyle/>
          <a:p>
            <a:r>
              <a:rPr lang="it-IT" dirty="0"/>
              <a:t>Ogni persona può tutelare i propri dati personali, in primo luogo, esercitando i </a:t>
            </a:r>
            <a:r>
              <a:rPr lang="it-IT" dirty="0">
                <a:hlinkClick r:id="rId2"/>
              </a:rPr>
              <a:t>diritti previsti dagli articoli da 15 a 22 </a:t>
            </a:r>
            <a:r>
              <a:rPr lang="it-IT" dirty="0"/>
              <a:t>del </a:t>
            </a:r>
            <a:r>
              <a:rPr lang="it-IT" dirty="0">
                <a:hlinkClick r:id="rId3"/>
              </a:rPr>
              <a:t>Regolamento (UE) 2016/679.</a:t>
            </a:r>
            <a:endParaRPr lang="it-IT" dirty="0"/>
          </a:p>
          <a:p>
            <a:r>
              <a:rPr lang="it-IT" b="1" dirty="0"/>
              <a:t>Come?</a:t>
            </a:r>
            <a:endParaRPr lang="it-IT" dirty="0"/>
          </a:p>
          <a:p>
            <a:r>
              <a:rPr lang="it-IT" dirty="0"/>
              <a:t>L'interessato può presentare un'istanza al titolare, senza particolari formalità (ad esempio, mediante lettera raccomandata, telefax, posta elettronica, ecc.).</a:t>
            </a:r>
          </a:p>
          <a:p>
            <a:r>
              <a:rPr lang="it-IT" dirty="0" smtClean="0"/>
              <a:t>L'istanza </a:t>
            </a:r>
            <a:r>
              <a:rPr lang="it-IT" dirty="0"/>
              <a:t>può essere riferita, a seconda delle esigenze dell'interessato, a specifici dati personali, a categorie di dati o ad un particolare trattamento, oppure a tutti i dati personali che lo riguardano, comunque trattati.</a:t>
            </a:r>
          </a:p>
          <a:p>
            <a:r>
              <a:rPr lang="it-IT" dirty="0"/>
              <a:t>All'istanza il titolare, deve fornire idoneo riscontro, ossia: </a:t>
            </a:r>
          </a:p>
          <a:p>
            <a:r>
              <a:rPr lang="it-IT" dirty="0"/>
              <a:t>- </a:t>
            </a:r>
            <a:r>
              <a:rPr lang="it-IT" dirty="0">
                <a:solidFill>
                  <a:srgbClr val="FF0000"/>
                </a:solidFill>
              </a:rPr>
              <a:t>senza ingiustificato ritardo, al più tardi entro 1 mese dal suo ricevimento</a:t>
            </a:r>
            <a:r>
              <a:rPr lang="it-IT" dirty="0"/>
              <a:t>;</a:t>
            </a:r>
          </a:p>
          <a:p>
            <a:r>
              <a:rPr lang="it-IT" dirty="0"/>
              <a:t>- </a:t>
            </a:r>
            <a:r>
              <a:rPr lang="it-IT" dirty="0">
                <a:solidFill>
                  <a:srgbClr val="FF0000"/>
                </a:solidFill>
              </a:rPr>
              <a:t>tale termine può essere prorogato di 2 mesi, qualora si renda necessario tenuto conto della complessità e del numero di richieste</a:t>
            </a:r>
            <a:r>
              <a:rPr lang="it-IT" dirty="0"/>
              <a:t>. In tal caso, il titolare deve comunque darne comunicazione all'interessato entro 1 mese dal ricevimento della richiesta.</a:t>
            </a:r>
          </a:p>
          <a:p>
            <a:endParaRPr lang="it-IT" dirty="0"/>
          </a:p>
        </p:txBody>
      </p:sp>
    </p:spTree>
    <p:extLst>
      <p:ext uri="{BB962C8B-B14F-4D97-AF65-F5344CB8AC3E}">
        <p14:creationId xmlns:p14="http://schemas.microsoft.com/office/powerpoint/2010/main" val="12619661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586233"/>
          </a:xfrm>
        </p:spPr>
        <p:txBody>
          <a:bodyPr>
            <a:normAutofit/>
          </a:bodyPr>
          <a:lstStyle/>
          <a:p>
            <a:r>
              <a:rPr lang="it-IT" sz="2400" b="1" dirty="0"/>
              <a:t>Diritto di essere informato, diritto di opposizione, diritto di accesso, diritto di rettifica</a:t>
            </a:r>
          </a:p>
        </p:txBody>
      </p:sp>
      <p:sp>
        <p:nvSpPr>
          <p:cNvPr id="3" name="Segnaposto contenuto 2"/>
          <p:cNvSpPr>
            <a:spLocks noGrp="1"/>
          </p:cNvSpPr>
          <p:nvPr>
            <p:ph idx="1"/>
          </p:nvPr>
        </p:nvSpPr>
        <p:spPr>
          <a:xfrm>
            <a:off x="1097280" y="1088967"/>
            <a:ext cx="10058400" cy="4780127"/>
          </a:xfrm>
        </p:spPr>
        <p:txBody>
          <a:bodyPr>
            <a:normAutofit fontScale="92500" lnSpcReduction="20000"/>
          </a:bodyPr>
          <a:lstStyle/>
          <a:p>
            <a:r>
              <a:rPr lang="it-IT" dirty="0"/>
              <a:t>Il diritto alla protezione dei dati personali è un diritto fondamentale dell'individuo ai sensi della Carta dei diritti fondamentali dell'Unione europea (art. 8). Oggi è tutelato, in particolare, dal Regolamento (UE) 2016/679 del Parlamento europeo e del Consiglio, del 27 aprile 2016, relativo alla protezione delle persone fisiche con riguardo al trattamento dei dati personali, nonché alla libera circolazione di tali dati e che abroga la direttiva 95/46/CE (regolamento generale sulla protezione dei dati), oltre che da vari altri atti normativi italiani e internazionali e dal </a:t>
            </a:r>
            <a:r>
              <a:rPr lang="it-IT" dirty="0">
                <a:hlinkClick r:id="rId2"/>
              </a:rPr>
              <a:t>Codice in materia di protezione dei dati personali (decreto legislativo 30 giugno 2003, n. 196)</a:t>
            </a:r>
            <a:r>
              <a:rPr lang="it-IT" dirty="0"/>
              <a:t>, adeguato alle disposizioni del Regolamento (UE) 2016/679 tramite il </a:t>
            </a:r>
            <a:r>
              <a:rPr lang="it-IT" dirty="0">
                <a:hlinkClick r:id="rId3"/>
              </a:rPr>
              <a:t>Decreto legislativo 10 agosto 2018, n. 101.</a:t>
            </a:r>
            <a:endParaRPr lang="it-IT" dirty="0"/>
          </a:p>
          <a:p>
            <a:r>
              <a:rPr lang="it-IT" dirty="0"/>
              <a:t>In particolare, il </a:t>
            </a:r>
            <a:r>
              <a:rPr lang="it-IT" dirty="0">
                <a:hlinkClick r:id="rId4"/>
              </a:rPr>
              <a:t>Regolamento (UE) 2016/679</a:t>
            </a:r>
            <a:r>
              <a:rPr lang="it-IT" dirty="0"/>
              <a:t> disciplina il trattamento dei dati personali indipendentemente dal fatto che questo sia effettuato o meno nell'Unione europea, sia quando svolto da titolari o responsabili stabiliti in Ue o in un luogo soggetto al diritto di uno Stato membro dell’Ue in virtù del diritto internazionale pubblico (per esempio l’ambasciata o la rappresentanza consolare di uno Stato membro), sia quando il titolare o il responsabile non è stabilito nell’Unione europea ma le attività di trattamento riguardano:</a:t>
            </a:r>
          </a:p>
          <a:p>
            <a:r>
              <a:rPr lang="it-IT" dirty="0"/>
              <a:t>• l'offerta di beni o la prestazione di servizi ai suddetti interessati nell'Unione europea, indipendentemente dall'obbligatorietà di un pagamento dell'interessato;</a:t>
            </a:r>
          </a:p>
          <a:p>
            <a:r>
              <a:rPr lang="it-IT" dirty="0"/>
              <a:t>• il monitoraggio del loro comportamento nella misura in cui tale comportamento ha luogo all'interno dell'Unione europea.</a:t>
            </a:r>
          </a:p>
          <a:p>
            <a:endParaRPr lang="it-IT" dirty="0"/>
          </a:p>
        </p:txBody>
      </p:sp>
    </p:spTree>
    <p:extLst>
      <p:ext uri="{BB962C8B-B14F-4D97-AF65-F5344CB8AC3E}">
        <p14:creationId xmlns:p14="http://schemas.microsoft.com/office/powerpoint/2010/main" val="197666354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t>Diritto di accedere ai propri dati </a:t>
            </a:r>
            <a:r>
              <a:rPr lang="it-IT" sz="2800" b="1" dirty="0" smtClean="0"/>
              <a:t>personali </a:t>
            </a:r>
            <a:r>
              <a:rPr lang="it-IT" dirty="0"/>
              <a:t/>
            </a:r>
            <a:br>
              <a:rPr lang="it-IT" dirty="0"/>
            </a:br>
            <a:endParaRPr lang="it-IT" dirty="0"/>
          </a:p>
        </p:txBody>
      </p:sp>
      <p:sp>
        <p:nvSpPr>
          <p:cNvPr id="3" name="Segnaposto contenuto 2"/>
          <p:cNvSpPr>
            <a:spLocks noGrp="1"/>
          </p:cNvSpPr>
          <p:nvPr>
            <p:ph idx="1"/>
          </p:nvPr>
        </p:nvSpPr>
        <p:spPr>
          <a:xfrm>
            <a:off x="1097280" y="1305098"/>
            <a:ext cx="10058400" cy="4563996"/>
          </a:xfrm>
        </p:spPr>
        <p:txBody>
          <a:bodyPr>
            <a:normAutofit fontScale="85000" lnSpcReduction="20000"/>
          </a:bodyPr>
          <a:lstStyle/>
          <a:p>
            <a:r>
              <a:rPr lang="it-IT" dirty="0" smtClean="0"/>
              <a:t>L'interessato </a:t>
            </a:r>
            <a:r>
              <a:rPr lang="it-IT" dirty="0"/>
              <a:t>ha il diritto di chiedere al titolare del trattamento (soggetto pubblico, impresa, associazione, partito, persona fisica, ecc.) se è in corso o meno un trattamento di dati personali che lo riguardano e, qualora il trattamento sia confermato:</a:t>
            </a:r>
          </a:p>
          <a:p>
            <a:r>
              <a:rPr lang="it-IT" dirty="0"/>
              <a:t>- di ottenere una copia di tali dati;</a:t>
            </a:r>
          </a:p>
          <a:p>
            <a:r>
              <a:rPr lang="it-IT" dirty="0"/>
              <a:t>- di essere informato su:</a:t>
            </a:r>
          </a:p>
          <a:p>
            <a:r>
              <a:rPr lang="it-IT" dirty="0"/>
              <a:t>a) le finalità del trattamento;</a:t>
            </a:r>
          </a:p>
          <a:p>
            <a:r>
              <a:rPr lang="it-IT" dirty="0"/>
              <a:t>b) le categorie di dati personali trattate;</a:t>
            </a:r>
          </a:p>
          <a:p>
            <a:r>
              <a:rPr lang="it-IT" dirty="0"/>
              <a:t>c) i destinatari dei dati;</a:t>
            </a:r>
          </a:p>
          <a:p>
            <a:r>
              <a:rPr lang="it-IT" dirty="0"/>
              <a:t>d) il periodo di conservazione dei dati personali</a:t>
            </a:r>
            <a:r>
              <a:rPr lang="it-IT" b="1" dirty="0"/>
              <a:t>;</a:t>
            </a:r>
            <a:endParaRPr lang="it-IT" dirty="0"/>
          </a:p>
          <a:p>
            <a:r>
              <a:rPr lang="it-IT" dirty="0"/>
              <a:t>e)</a:t>
            </a:r>
            <a:r>
              <a:rPr lang="it-IT" b="1" dirty="0"/>
              <a:t> </a:t>
            </a:r>
            <a:r>
              <a:rPr lang="it-IT" dirty="0"/>
              <a:t>quale sia l'origine dei dati personali trattati;</a:t>
            </a:r>
          </a:p>
          <a:p>
            <a:r>
              <a:rPr lang="it-IT" dirty="0"/>
              <a:t>f) gli estremi identificativi di chi tratta i dati (titolare, responsabile, rappresentante designato nel territorio dello Stato italiano, destinatari);</a:t>
            </a:r>
          </a:p>
          <a:p>
            <a:r>
              <a:rPr lang="it-IT" dirty="0"/>
              <a:t>g) l'esistenza di un processo decisionale automatizzato, compresa la profilazione;</a:t>
            </a:r>
          </a:p>
          <a:p>
            <a:r>
              <a:rPr lang="it-IT" dirty="0"/>
              <a:t>h) i diritti previsti dal Regolamento.</a:t>
            </a:r>
          </a:p>
          <a:p>
            <a:endParaRPr lang="it-IT" dirty="0"/>
          </a:p>
        </p:txBody>
      </p:sp>
    </p:spTree>
    <p:extLst>
      <p:ext uri="{BB962C8B-B14F-4D97-AF65-F5344CB8AC3E}">
        <p14:creationId xmlns:p14="http://schemas.microsoft.com/office/powerpoint/2010/main" val="1744317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864379"/>
          </a:xfrm>
        </p:spPr>
        <p:txBody>
          <a:bodyPr>
            <a:normAutofit fontScale="90000"/>
          </a:bodyPr>
          <a:lstStyle/>
          <a:p>
            <a:r>
              <a:rPr lang="it-IT" dirty="0" smtClean="0"/>
              <a:t>definizioni</a:t>
            </a:r>
            <a:endParaRPr lang="it-IT" dirty="0"/>
          </a:p>
        </p:txBody>
      </p:sp>
      <p:sp>
        <p:nvSpPr>
          <p:cNvPr id="3" name="Sottotitolo 2"/>
          <p:cNvSpPr>
            <a:spLocks noGrp="1"/>
          </p:cNvSpPr>
          <p:nvPr>
            <p:ph type="subTitle" idx="1"/>
          </p:nvPr>
        </p:nvSpPr>
        <p:spPr>
          <a:xfrm>
            <a:off x="1524000" y="1986741"/>
            <a:ext cx="9144000" cy="4380807"/>
          </a:xfrm>
        </p:spPr>
        <p:txBody>
          <a:bodyPr>
            <a:normAutofit lnSpcReduction="10000"/>
          </a:bodyPr>
          <a:lstStyle/>
          <a:p>
            <a:pPr algn="just"/>
            <a:r>
              <a:rPr lang="it-IT" b="1" dirty="0"/>
              <a:t>«</a:t>
            </a:r>
            <a:r>
              <a:rPr lang="it-IT" b="1" dirty="0">
                <a:solidFill>
                  <a:srgbClr val="FF0000"/>
                </a:solidFill>
              </a:rPr>
              <a:t>titolare del trattamento</a:t>
            </a:r>
            <a:r>
              <a:rPr lang="it-IT" b="1" dirty="0"/>
              <a:t>»</a:t>
            </a:r>
            <a:r>
              <a:rPr lang="it-IT" dirty="0"/>
              <a:t>: </a:t>
            </a:r>
            <a:r>
              <a:rPr lang="it-IT" b="1" dirty="0"/>
              <a:t>la persona fisica o giuridica, l'autorità pubblica, </a:t>
            </a:r>
            <a:r>
              <a:rPr lang="it-IT" dirty="0"/>
              <a:t>il servizio o altro organismo </a:t>
            </a:r>
            <a:r>
              <a:rPr lang="it-IT" b="1" dirty="0"/>
              <a:t>che, singolarmente o insieme ad altri, determina le finalità e i mezzi del trattamento di dati personali</a:t>
            </a:r>
            <a:r>
              <a:rPr lang="it-IT" dirty="0"/>
              <a:t>; quando le finalità e i mezzi di tale trattamento sono determinati dal diritto dell'Unione o degli Stati membri, il titolare del trattamento o i criteri specifici applicabili alla sua designazione possono essere stabiliti dal diritto dell'Unione o degli Stati membri</a:t>
            </a:r>
            <a:r>
              <a:rPr lang="it-IT" dirty="0" smtClean="0"/>
              <a:t>;</a:t>
            </a:r>
          </a:p>
          <a:p>
            <a:pPr algn="just"/>
            <a:r>
              <a:rPr lang="it-IT" dirty="0" smtClean="0">
                <a:solidFill>
                  <a:srgbClr val="FF0000"/>
                </a:solidFill>
              </a:rPr>
              <a:t>La Asl di Pescara è titolare del trattamento, nella persona del suo legale rappresentante: il Direttore </a:t>
            </a:r>
            <a:r>
              <a:rPr lang="it-IT" dirty="0">
                <a:solidFill>
                  <a:srgbClr val="FF0000"/>
                </a:solidFill>
              </a:rPr>
              <a:t>G</a:t>
            </a:r>
            <a:r>
              <a:rPr lang="it-IT" dirty="0" smtClean="0">
                <a:solidFill>
                  <a:srgbClr val="FF0000"/>
                </a:solidFill>
              </a:rPr>
              <a:t>enerale</a:t>
            </a:r>
            <a:endParaRPr lang="it-IT" dirty="0">
              <a:solidFill>
                <a:srgbClr val="FF0000"/>
              </a:solidFill>
            </a:endParaRPr>
          </a:p>
          <a:p>
            <a:pPr algn="just"/>
            <a:endParaRPr lang="it-IT" dirty="0"/>
          </a:p>
          <a:p>
            <a:pPr algn="just"/>
            <a:endParaRPr lang="it-IT" dirty="0"/>
          </a:p>
        </p:txBody>
      </p:sp>
    </p:spTree>
    <p:extLst>
      <p:ext uri="{BB962C8B-B14F-4D97-AF65-F5344CB8AC3E}">
        <p14:creationId xmlns:p14="http://schemas.microsoft.com/office/powerpoint/2010/main" val="38856516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02117"/>
          </a:xfrm>
        </p:spPr>
        <p:txBody>
          <a:bodyPr>
            <a:normAutofit/>
          </a:bodyPr>
          <a:lstStyle/>
          <a:p>
            <a:r>
              <a:rPr lang="it-IT" sz="3100" b="1" dirty="0"/>
              <a:t>Diritto alla rettifica, alla cancellazione, alla limitazione del trattamento, alla portabilità dei dati </a:t>
            </a:r>
            <a:r>
              <a:rPr lang="it-IT" sz="3100" b="1" dirty="0" smtClean="0"/>
              <a:t>personali</a:t>
            </a:r>
            <a:endParaRPr lang="it-IT" dirty="0"/>
          </a:p>
        </p:txBody>
      </p:sp>
      <p:sp>
        <p:nvSpPr>
          <p:cNvPr id="3" name="Segnaposto contenuto 2"/>
          <p:cNvSpPr>
            <a:spLocks noGrp="1"/>
          </p:cNvSpPr>
          <p:nvPr>
            <p:ph idx="1"/>
          </p:nvPr>
        </p:nvSpPr>
        <p:spPr>
          <a:xfrm>
            <a:off x="1097280" y="1271847"/>
            <a:ext cx="10058400" cy="4597247"/>
          </a:xfrm>
        </p:spPr>
        <p:txBody>
          <a:bodyPr>
            <a:normAutofit fontScale="70000" lnSpcReduction="20000"/>
          </a:bodyPr>
          <a:lstStyle/>
          <a:p>
            <a:r>
              <a:rPr lang="it-IT" dirty="0" smtClean="0"/>
              <a:t>Il </a:t>
            </a:r>
            <a:r>
              <a:rPr lang="it-IT" dirty="0">
                <a:hlinkClick r:id="rId2"/>
              </a:rPr>
              <a:t>Regolamento (UE) 2016/679</a:t>
            </a:r>
            <a:r>
              <a:rPr lang="it-IT" dirty="0"/>
              <a:t> (articoli da 15 a 22), ha ampliato i diritti riconosciuti all'interessato con riferimento ai dati che lo riguardano, rendendoli maggiormente incisivi nella nostra realtà permeata sempre più dal ricorso alle nuove tecnologie e all'utilizzo della rete. L'interessato può richiedere a chi sta trattando i suoi dati personali che questi siano:</a:t>
            </a:r>
          </a:p>
          <a:p>
            <a:r>
              <a:rPr lang="it-IT" dirty="0"/>
              <a:t>a) rettificati (perché inesatti o non aggiornati), eventualmente integrando informazioni incomplete;</a:t>
            </a:r>
          </a:p>
          <a:p>
            <a:r>
              <a:rPr lang="it-IT" dirty="0"/>
              <a:t>b) cancellati, se:</a:t>
            </a:r>
          </a:p>
          <a:p>
            <a:r>
              <a:rPr lang="it-IT" dirty="0"/>
              <a:t>- i dati non sono più necessari ai fini del perseguimento delle finalità per le quali sono stati raccolti o trattati;</a:t>
            </a:r>
          </a:p>
          <a:p>
            <a:r>
              <a:rPr lang="it-IT" dirty="0"/>
              <a:t>- l'interessato revoca il consenso o si oppone al trattamento; oppure</a:t>
            </a:r>
          </a:p>
          <a:p>
            <a:r>
              <a:rPr lang="it-IT" dirty="0"/>
              <a:t>- i dati sono trattati illecitamente o devono essere cancellati per adempiere a un obbligo legale;</a:t>
            </a:r>
          </a:p>
          <a:p>
            <a:r>
              <a:rPr lang="it-IT" dirty="0"/>
              <a:t>e se non vi sono altri trattamenti per i quali i dati sono considerati necessari (libertà di espressione e informazione, svolgimento di compiti nel pubblico interesse, trattamenti connessi alla sanità pubblica, ecc.). </a:t>
            </a:r>
          </a:p>
          <a:p>
            <a:r>
              <a:rPr lang="it-IT" dirty="0"/>
              <a:t>c) limitati nel relativo trattamento, se:</a:t>
            </a:r>
          </a:p>
          <a:p>
            <a:r>
              <a:rPr lang="it-IT" dirty="0"/>
              <a:t>- i dati non sono esatti o sono trattati illecitamente e l'interessato si oppone alla loro cancellazione;</a:t>
            </a:r>
          </a:p>
          <a:p>
            <a:r>
              <a:rPr lang="it-IT" dirty="0"/>
              <a:t>- nonostante il titolare non ne abbia più bisogno ai fini del trattamento, i dati sono necessari all'interessato per fare valere un diritto in sede giudiziaria;</a:t>
            </a:r>
          </a:p>
          <a:p>
            <a:r>
              <a:rPr lang="it-IT" dirty="0"/>
              <a:t>d) trasferiti ad un altro titolare (c.d. diritto alla portabilità), se il trattamento si basa sul consenso o su un contratto stipulato con l’interessato e viene effettuato con mezzi automatizzati.</a:t>
            </a:r>
          </a:p>
          <a:p>
            <a:endParaRPr lang="it-IT" dirty="0"/>
          </a:p>
        </p:txBody>
      </p:sp>
    </p:spTree>
    <p:extLst>
      <p:ext uri="{BB962C8B-B14F-4D97-AF65-F5344CB8AC3E}">
        <p14:creationId xmlns:p14="http://schemas.microsoft.com/office/powerpoint/2010/main" val="40810181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93310"/>
          </a:xfrm>
        </p:spPr>
        <p:txBody>
          <a:bodyPr/>
          <a:lstStyle/>
          <a:p>
            <a:pPr algn="ctr"/>
            <a:r>
              <a:rPr lang="it-IT" sz="2800" b="1" dirty="0"/>
              <a:t>Diritto di opposizione</a:t>
            </a:r>
            <a:r>
              <a:rPr lang="it-IT" dirty="0"/>
              <a:t/>
            </a:r>
            <a:br>
              <a:rPr lang="it-IT" dirty="0"/>
            </a:br>
            <a:endParaRPr lang="it-IT" dirty="0"/>
          </a:p>
        </p:txBody>
      </p:sp>
      <p:sp>
        <p:nvSpPr>
          <p:cNvPr id="3" name="Segnaposto contenuto 2"/>
          <p:cNvSpPr>
            <a:spLocks noGrp="1"/>
          </p:cNvSpPr>
          <p:nvPr>
            <p:ph idx="1"/>
          </p:nvPr>
        </p:nvSpPr>
        <p:spPr/>
        <p:txBody>
          <a:bodyPr/>
          <a:lstStyle/>
          <a:p>
            <a:r>
              <a:rPr lang="it-IT" sz="3600" dirty="0" smtClean="0"/>
              <a:t>E</a:t>
            </a:r>
            <a:r>
              <a:rPr lang="it-IT" sz="3600" dirty="0"/>
              <a:t>' possibile opporsi al trattamento dei propri dati personali:</a:t>
            </a:r>
          </a:p>
          <a:p>
            <a:r>
              <a:rPr lang="it-IT" sz="3600" dirty="0"/>
              <a:t>a) per motivi connessi alla situazione particolare dell’interessato, da specificare nella richiesta;</a:t>
            </a:r>
          </a:p>
          <a:p>
            <a:r>
              <a:rPr lang="it-IT" sz="3600" dirty="0"/>
              <a:t>b) (senza necessità di motivare l’opposizione) quando i dati sono trattati per finalità di marketing diretto.</a:t>
            </a:r>
          </a:p>
          <a:p>
            <a:endParaRPr lang="it-IT" dirty="0"/>
          </a:p>
        </p:txBody>
      </p:sp>
    </p:spTree>
    <p:extLst>
      <p:ext uri="{BB962C8B-B14F-4D97-AF65-F5344CB8AC3E}">
        <p14:creationId xmlns:p14="http://schemas.microsoft.com/office/powerpoint/2010/main" val="131611039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109935"/>
          </a:xfrm>
        </p:spPr>
        <p:txBody>
          <a:bodyPr>
            <a:noAutofit/>
          </a:bodyPr>
          <a:lstStyle/>
          <a:p>
            <a:r>
              <a:rPr lang="it-IT" sz="2800" b="1" dirty="0"/>
              <a:t>Cosa fare se ritengo che il trattamento dei dati che mi riguardano non sia corretto o se la risposta ad un'istanza per l'esercizio dei </a:t>
            </a:r>
            <a:r>
              <a:rPr lang="it-IT" sz="2800" b="1" dirty="0" smtClean="0"/>
              <a:t>non </a:t>
            </a:r>
            <a:r>
              <a:rPr lang="it-IT" sz="2800" b="1" dirty="0"/>
              <a:t>perviene nei tempi indicati o non è soddisfacente</a:t>
            </a:r>
            <a:r>
              <a:rPr lang="it-IT" sz="2800" b="1" dirty="0" smtClean="0"/>
              <a:t>?</a:t>
            </a:r>
            <a:endParaRPr lang="it-IT" sz="2800" dirty="0"/>
          </a:p>
        </p:txBody>
      </p:sp>
      <p:sp>
        <p:nvSpPr>
          <p:cNvPr id="3" name="Segnaposto contenuto 2"/>
          <p:cNvSpPr>
            <a:spLocks noGrp="1"/>
          </p:cNvSpPr>
          <p:nvPr>
            <p:ph idx="1"/>
          </p:nvPr>
        </p:nvSpPr>
        <p:spPr>
          <a:xfrm>
            <a:off x="1097280" y="1396538"/>
            <a:ext cx="10058400" cy="4472556"/>
          </a:xfrm>
        </p:spPr>
        <p:txBody>
          <a:bodyPr>
            <a:normAutofit fontScale="70000" lnSpcReduction="20000"/>
          </a:bodyPr>
          <a:lstStyle/>
          <a:p>
            <a:r>
              <a:rPr lang="it-IT" dirty="0" smtClean="0"/>
              <a:t>Se </a:t>
            </a:r>
            <a:r>
              <a:rPr lang="it-IT" dirty="0"/>
              <a:t>ritiene che il trattamento dei dati che lo riguardano non è conforme alla disposizioni vigenti ovvero se la risposta ad un'istanza con cui esercita uno o più dei diritti  previsti dagli articoli 15-22 del </a:t>
            </a:r>
            <a:r>
              <a:rPr lang="it-IT" dirty="0">
                <a:hlinkClick r:id="rId2"/>
              </a:rPr>
              <a:t>Regolamento (UE) 2016/679</a:t>
            </a:r>
            <a:r>
              <a:rPr lang="it-IT" dirty="0"/>
              <a:t> non perviene nei tempi indicati o non è soddisfacente, l'interessato può rivolgersi all'autorità giudiziaria o al Garante per la protezione dei dati personali, in quest'</a:t>
            </a:r>
            <a:r>
              <a:rPr lang="it-IT" dirty="0" err="1"/>
              <a:t>ulimo</a:t>
            </a:r>
            <a:r>
              <a:rPr lang="it-IT" dirty="0"/>
              <a:t> caso mediante un reclamo ai sensi dell'articolo art. 77 del </a:t>
            </a:r>
            <a:r>
              <a:rPr lang="it-IT" dirty="0">
                <a:hlinkClick r:id="rId2"/>
              </a:rPr>
              <a:t>Regolamento (UE) 2016/679</a:t>
            </a:r>
            <a:r>
              <a:rPr lang="it-IT" dirty="0"/>
              <a:t>.</a:t>
            </a:r>
          </a:p>
          <a:p>
            <a:r>
              <a:rPr lang="it-IT" b="1" dirty="0" smtClean="0"/>
              <a:t>Strumenti </a:t>
            </a:r>
            <a:r>
              <a:rPr lang="it-IT" b="1" dirty="0"/>
              <a:t>di tutela</a:t>
            </a:r>
            <a:endParaRPr lang="it-IT" dirty="0"/>
          </a:p>
          <a:p>
            <a:r>
              <a:rPr lang="it-IT" b="1" dirty="0"/>
              <a:t>IL RECLAMO</a:t>
            </a:r>
            <a:endParaRPr lang="it-IT" dirty="0"/>
          </a:p>
          <a:p>
            <a:r>
              <a:rPr lang="it-IT" dirty="0"/>
              <a:t>Il reclamo al Garante è un atto circostanziato con il quale si rappresenta una violazione della disciplina rilevante in materia di protezione dei dati personali (articolo 77 del Regolamento UE 679/2016) e artt. da 140-bis a 143 del Codice. </a:t>
            </a:r>
          </a:p>
          <a:p>
            <a:r>
              <a:rPr lang="it-IT" dirty="0"/>
              <a:t>Al reclamo segue un'</a:t>
            </a:r>
            <a:r>
              <a:rPr lang="it-IT" dirty="0">
                <a:hlinkClick r:id="rId3"/>
              </a:rPr>
              <a:t>istruttoria preliminare e un eventuale successivo procedimento amministrativo formale </a:t>
            </a:r>
            <a:r>
              <a:rPr lang="it-IT" dirty="0"/>
              <a:t>che può portare all'adozione dei provvedimenti di cui all'articolo 58 del Regolamento.</a:t>
            </a:r>
          </a:p>
          <a:p>
            <a:r>
              <a:rPr lang="it-IT" dirty="0"/>
              <a:t>Avverso la decisione del Garante è ammesso il ricorso giurisdizionale ai sensi degli articoli 143 e 152 del Codice e dell'articolo 78 del Regolamento. </a:t>
            </a:r>
          </a:p>
          <a:p>
            <a:r>
              <a:rPr lang="it-IT" dirty="0"/>
              <a:t>La presentazione del reclamo è gratuita.</a:t>
            </a:r>
          </a:p>
          <a:p>
            <a:r>
              <a:rPr lang="it-IT" dirty="0">
                <a:hlinkClick r:id="rId4"/>
              </a:rPr>
              <a:t>Per approfondimenti: pagina informativa e modello sul reclamo</a:t>
            </a:r>
            <a:endParaRPr lang="it-IT" dirty="0"/>
          </a:p>
          <a:p>
            <a:r>
              <a:rPr lang="it-IT" b="1" dirty="0"/>
              <a:t>LA SEGNALAZIONE</a:t>
            </a:r>
            <a:endParaRPr lang="it-IT" dirty="0"/>
          </a:p>
          <a:p>
            <a:r>
              <a:rPr lang="it-IT" dirty="0"/>
              <a:t>Chiunque può rivolgere, ai sensi dell’art. 144 del </a:t>
            </a:r>
            <a:r>
              <a:rPr lang="it-IT" dirty="0">
                <a:hlinkClick r:id="rId5"/>
              </a:rPr>
              <a:t>Codice</a:t>
            </a:r>
            <a:r>
              <a:rPr lang="it-IT" dirty="0"/>
              <a:t>, una segnalazione che il Garante può valutare anche ai fini dell'emanazione dei provvedimenti di cui all'art. 58 del Regolamento (</a:t>
            </a:r>
            <a:r>
              <a:rPr lang="it-IT" dirty="0">
                <a:hlinkClick r:id="rId6"/>
              </a:rPr>
              <a:t>indirizzo</a:t>
            </a:r>
            <a:r>
              <a:rPr lang="it-IT" dirty="0"/>
              <a:t>). </a:t>
            </a:r>
          </a:p>
          <a:p>
            <a:endParaRPr lang="it-IT" dirty="0"/>
          </a:p>
        </p:txBody>
      </p:sp>
    </p:spTree>
    <p:extLst>
      <p:ext uri="{BB962C8B-B14F-4D97-AF65-F5344CB8AC3E}">
        <p14:creationId xmlns:p14="http://schemas.microsoft.com/office/powerpoint/2010/main" val="3766196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6000" dirty="0" smtClean="0"/>
              <a:t>Informativa </a:t>
            </a:r>
            <a:br>
              <a:rPr lang="it-IT" sz="6000" dirty="0" smtClean="0"/>
            </a:br>
            <a:r>
              <a:rPr lang="it-IT" sz="6000" dirty="0" smtClean="0"/>
              <a:t>= </a:t>
            </a:r>
            <a:br>
              <a:rPr lang="it-IT" sz="6000" dirty="0" smtClean="0"/>
            </a:br>
            <a:r>
              <a:rPr lang="it-IT" sz="6000" dirty="0" smtClean="0"/>
              <a:t>Informazioni da fornire all’interessato</a:t>
            </a:r>
            <a:endParaRPr lang="it-IT" sz="6000" dirty="0"/>
          </a:p>
        </p:txBody>
      </p:sp>
      <p:sp>
        <p:nvSpPr>
          <p:cNvPr id="3" name="Segnaposto testo 2"/>
          <p:cNvSpPr>
            <a:spLocks noGrp="1"/>
          </p:cNvSpPr>
          <p:nvPr>
            <p:ph type="body" idx="1"/>
          </p:nvPr>
        </p:nvSpPr>
        <p:spPr/>
        <p:txBody>
          <a:bodyPr/>
          <a:lstStyle/>
          <a:p>
            <a:pPr algn="ctr"/>
            <a:r>
              <a:rPr lang="it-IT" dirty="0"/>
              <a:t>La materia è disciplinata attraverso gli articoli 13 e 14 GDPR</a:t>
            </a:r>
          </a:p>
          <a:p>
            <a:endParaRPr lang="it-IT" dirty="0"/>
          </a:p>
        </p:txBody>
      </p:sp>
    </p:spTree>
    <p:extLst>
      <p:ext uri="{BB962C8B-B14F-4D97-AF65-F5344CB8AC3E}">
        <p14:creationId xmlns:p14="http://schemas.microsoft.com/office/powerpoint/2010/main" val="38120543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Informativa o informative?</a:t>
            </a:r>
            <a:endParaRPr lang="it-IT" dirty="0"/>
          </a:p>
        </p:txBody>
      </p:sp>
      <p:sp>
        <p:nvSpPr>
          <p:cNvPr id="3" name="Segnaposto contenuto 2"/>
          <p:cNvSpPr>
            <a:spLocks noGrp="1"/>
          </p:cNvSpPr>
          <p:nvPr>
            <p:ph idx="1"/>
          </p:nvPr>
        </p:nvSpPr>
        <p:spPr/>
        <p:txBody>
          <a:bodyPr/>
          <a:lstStyle/>
          <a:p>
            <a:r>
              <a:rPr lang="it-IT" dirty="0" smtClean="0"/>
              <a:t>Il titolare ha stabilito che ci dovranno essere:</a:t>
            </a:r>
          </a:p>
          <a:p>
            <a:r>
              <a:rPr lang="it-IT" dirty="0" smtClean="0"/>
              <a:t>1. </a:t>
            </a:r>
            <a:r>
              <a:rPr lang="it-IT" dirty="0" smtClean="0">
                <a:solidFill>
                  <a:srgbClr val="0070C0"/>
                </a:solidFill>
              </a:rPr>
              <a:t>informativa generale</a:t>
            </a:r>
          </a:p>
          <a:p>
            <a:r>
              <a:rPr lang="it-IT" dirty="0" smtClean="0"/>
              <a:t>2. </a:t>
            </a:r>
            <a:r>
              <a:rPr lang="it-IT" dirty="0" smtClean="0">
                <a:solidFill>
                  <a:srgbClr val="FFC000"/>
                </a:solidFill>
              </a:rPr>
              <a:t>informativa di 1° liv. (PS/Accettazione/CUP)</a:t>
            </a:r>
          </a:p>
          <a:p>
            <a:r>
              <a:rPr lang="it-IT" dirty="0" smtClean="0"/>
              <a:t>3. </a:t>
            </a:r>
            <a:r>
              <a:rPr lang="it-IT" dirty="0" smtClean="0">
                <a:solidFill>
                  <a:srgbClr val="00B050"/>
                </a:solidFill>
              </a:rPr>
              <a:t>Informativa di 2° liv. (singola U.O. o Ambulatorio o Ufficio)</a:t>
            </a:r>
          </a:p>
          <a:p>
            <a:r>
              <a:rPr lang="it-IT" dirty="0" smtClean="0"/>
              <a:t>4. </a:t>
            </a:r>
            <a:r>
              <a:rPr lang="it-IT" dirty="0" smtClean="0">
                <a:solidFill>
                  <a:srgbClr val="7030A0"/>
                </a:solidFill>
              </a:rPr>
              <a:t>Informativa di 3° liv. (per singolo Studio Clinico condotto all’interno della U.O. oppure per l’attivazione di una Convenzione, per: tirocini, </a:t>
            </a:r>
            <a:r>
              <a:rPr lang="it-IT" dirty="0" err="1" smtClean="0">
                <a:solidFill>
                  <a:srgbClr val="7030A0"/>
                </a:solidFill>
              </a:rPr>
              <a:t>second</a:t>
            </a:r>
            <a:r>
              <a:rPr lang="it-IT" dirty="0" smtClean="0">
                <a:solidFill>
                  <a:srgbClr val="7030A0"/>
                </a:solidFill>
              </a:rPr>
              <a:t> opinion, ecc.)</a:t>
            </a:r>
            <a:endParaRPr lang="it-IT" dirty="0">
              <a:solidFill>
                <a:srgbClr val="7030A0"/>
              </a:solidFill>
            </a:endParaRPr>
          </a:p>
        </p:txBody>
      </p:sp>
    </p:spTree>
    <p:extLst>
      <p:ext uri="{BB962C8B-B14F-4D97-AF65-F5344CB8AC3E}">
        <p14:creationId xmlns:p14="http://schemas.microsoft.com/office/powerpoint/2010/main" val="405319456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1"/>
            <a:r>
              <a:rPr lang="it-IT" sz="4400" b="1" dirty="0" smtClean="0"/>
              <a:t>Procedura aziendale per la gestione delle informative e dei consensi</a:t>
            </a:r>
            <a:r>
              <a:rPr lang="it-IT" sz="4400" b="1" dirty="0"/>
              <a:t/>
            </a:r>
            <a:br>
              <a:rPr lang="it-IT" sz="4400" b="1" dirty="0"/>
            </a:br>
            <a:r>
              <a:rPr lang="it-IT" sz="2400" b="1" dirty="0"/>
              <a:t/>
            </a:r>
            <a:br>
              <a:rPr lang="it-IT" sz="2400" b="1" dirty="0"/>
            </a:br>
            <a:r>
              <a:rPr lang="it-IT" sz="1800" dirty="0"/>
              <a:t>Il processo contenuto nella </a:t>
            </a:r>
            <a:r>
              <a:rPr lang="it-IT" sz="1800" dirty="0" smtClean="0"/>
              <a:t>Procedura </a:t>
            </a:r>
            <a:r>
              <a:rPr lang="it-IT" sz="1800" dirty="0"/>
              <a:t>descrive i passi da seguire per informare l’interessato sul trattamento dei dati personali effettuato dalla ASL di Pescara in conformità con quanto stabilito dagli Artt.13 e 14 del Regolamento (UE) 679/2016 come di seguito specificato.</a:t>
            </a:r>
            <a:br>
              <a:rPr lang="it-IT" sz="1800" dirty="0"/>
            </a:br>
            <a:endParaRPr lang="it-IT" dirty="0"/>
          </a:p>
        </p:txBody>
      </p:sp>
      <p:sp>
        <p:nvSpPr>
          <p:cNvPr id="3" name="Segnaposto testo 2"/>
          <p:cNvSpPr>
            <a:spLocks noGrp="1"/>
          </p:cNvSpPr>
          <p:nvPr>
            <p:ph type="body" idx="1"/>
          </p:nvPr>
        </p:nvSpPr>
        <p:spPr/>
        <p:txBody>
          <a:bodyPr/>
          <a:lstStyle/>
          <a:p>
            <a:pPr algn="ctr"/>
            <a:r>
              <a:rPr lang="it-IT" dirty="0">
                <a:hlinkClick r:id="rId2"/>
              </a:rPr>
              <a:t>https://</a:t>
            </a:r>
            <a:r>
              <a:rPr lang="it-IT" dirty="0" smtClean="0">
                <a:hlinkClick r:id="rId2"/>
              </a:rPr>
              <a:t>www.asl.pe.it/Sezione.jsp?idSezione=338</a:t>
            </a:r>
            <a:r>
              <a:rPr lang="it-IT" dirty="0" smtClean="0"/>
              <a:t> </a:t>
            </a:r>
            <a:endParaRPr lang="it-IT" dirty="0"/>
          </a:p>
        </p:txBody>
      </p:sp>
    </p:spTree>
    <p:extLst>
      <p:ext uri="{BB962C8B-B14F-4D97-AF65-F5344CB8AC3E}">
        <p14:creationId xmlns:p14="http://schemas.microsoft.com/office/powerpoint/2010/main" val="300090538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109935"/>
          </a:xfrm>
        </p:spPr>
        <p:txBody>
          <a:bodyPr>
            <a:normAutofit fontScale="90000"/>
          </a:bodyPr>
          <a:lstStyle/>
          <a:p>
            <a:r>
              <a:rPr lang="it-IT" sz="2800" b="1" u="sng" dirty="0"/>
              <a:t>Articolo 13 Informazioni da fornire qualora i dati personali siano raccolti presso </a:t>
            </a:r>
            <a:r>
              <a:rPr lang="it-IT" sz="2800" b="1" u="sng" dirty="0" smtClean="0"/>
              <a:t>l'interessato</a:t>
            </a:r>
            <a:r>
              <a:rPr lang="it-IT" sz="2000" b="1" dirty="0" smtClean="0"/>
              <a:t>                                                                                                                               </a:t>
            </a:r>
            <a:r>
              <a:rPr lang="it-IT" sz="1400" b="1" dirty="0" smtClean="0"/>
              <a:t>1/2</a:t>
            </a:r>
            <a:r>
              <a:rPr lang="it-IT" sz="2800" b="1" u="sng" dirty="0"/>
              <a:t/>
            </a:r>
            <a:br>
              <a:rPr lang="it-IT" sz="2800" b="1" u="sng" dirty="0"/>
            </a:br>
            <a:endParaRPr lang="it-IT" sz="2800" dirty="0"/>
          </a:p>
        </p:txBody>
      </p:sp>
      <p:sp>
        <p:nvSpPr>
          <p:cNvPr id="3" name="Segnaposto contenuto 2"/>
          <p:cNvSpPr>
            <a:spLocks noGrp="1"/>
          </p:cNvSpPr>
          <p:nvPr>
            <p:ph idx="1"/>
          </p:nvPr>
        </p:nvSpPr>
        <p:spPr>
          <a:xfrm>
            <a:off x="955964" y="1521229"/>
            <a:ext cx="10199716" cy="4347865"/>
          </a:xfrm>
        </p:spPr>
        <p:txBody>
          <a:bodyPr>
            <a:normAutofit fontScale="77500" lnSpcReduction="20000"/>
          </a:bodyPr>
          <a:lstStyle/>
          <a:p>
            <a:r>
              <a:rPr lang="it-IT" i="1" dirty="0" smtClean="0"/>
              <a:t>1</a:t>
            </a:r>
            <a:r>
              <a:rPr lang="it-IT" i="1" dirty="0"/>
              <a:t>. In caso di raccolta presso l'interessato di dati che lo riguardano, il titolare del trattamento fornisce all'interessato, nel momento in cui i dati personali sono ottenuti, le seguenti informazioni:</a:t>
            </a:r>
            <a:endParaRPr lang="it-IT" dirty="0"/>
          </a:p>
          <a:p>
            <a:pPr lvl="0"/>
            <a:r>
              <a:rPr lang="it-IT" i="1" dirty="0">
                <a:solidFill>
                  <a:srgbClr val="7030A0"/>
                </a:solidFill>
              </a:rPr>
              <a:t>l'identità e i dati di contatto del titolare del trattamento e, ove applicabile, del suo rappresentante</a:t>
            </a:r>
            <a:r>
              <a:rPr lang="it-IT" i="1" dirty="0"/>
              <a:t>;</a:t>
            </a:r>
            <a:endParaRPr lang="it-IT" dirty="0"/>
          </a:p>
          <a:p>
            <a:pPr lvl="0"/>
            <a:r>
              <a:rPr lang="it-IT" i="1" dirty="0">
                <a:solidFill>
                  <a:schemeClr val="accent1"/>
                </a:solidFill>
              </a:rPr>
              <a:t>i dati di contatto del responsabile della protezione dei dati</a:t>
            </a:r>
            <a:r>
              <a:rPr lang="it-IT" i="1" dirty="0"/>
              <a:t>, ove applicabile;</a:t>
            </a:r>
            <a:endParaRPr lang="it-IT" dirty="0"/>
          </a:p>
          <a:p>
            <a:pPr lvl="0"/>
            <a:r>
              <a:rPr lang="it-IT" i="1" dirty="0">
                <a:solidFill>
                  <a:srgbClr val="0070C0"/>
                </a:solidFill>
              </a:rPr>
              <a:t>le finalità del trattamento cui sono destinati i dati personali </a:t>
            </a:r>
            <a:r>
              <a:rPr lang="it-IT" i="1" dirty="0"/>
              <a:t>nonché </a:t>
            </a:r>
            <a:r>
              <a:rPr lang="it-IT" i="1" dirty="0">
                <a:solidFill>
                  <a:schemeClr val="accent3"/>
                </a:solidFill>
              </a:rPr>
              <a:t>la base giuridica del trattamento</a:t>
            </a:r>
            <a:r>
              <a:rPr lang="it-IT" i="1" dirty="0"/>
              <a:t>;</a:t>
            </a:r>
            <a:endParaRPr lang="it-IT" dirty="0"/>
          </a:p>
          <a:p>
            <a:pPr lvl="0"/>
            <a:r>
              <a:rPr lang="it-IT" i="1" dirty="0"/>
              <a:t>qualora il trattamento si basi sull'articolo 6, paragrafo 1, lettera f), i legittimi interessi perseguiti dal titolare del trattamento o da terzi;</a:t>
            </a:r>
            <a:endParaRPr lang="it-IT" dirty="0"/>
          </a:p>
          <a:p>
            <a:pPr lvl="0"/>
            <a:r>
              <a:rPr lang="it-IT" i="1" dirty="0">
                <a:solidFill>
                  <a:srgbClr val="FF0000"/>
                </a:solidFill>
              </a:rPr>
              <a:t>gli eventuali destinatari o le eventuali categorie di destinatari dei dati personali</a:t>
            </a:r>
            <a:r>
              <a:rPr lang="it-IT" i="1" dirty="0"/>
              <a:t>;</a:t>
            </a:r>
            <a:endParaRPr lang="it-IT" dirty="0"/>
          </a:p>
          <a:p>
            <a:pPr lvl="0"/>
            <a:r>
              <a:rPr lang="it-IT" i="1" dirty="0">
                <a:solidFill>
                  <a:srgbClr val="00B0F0"/>
                </a:solidFill>
              </a:rPr>
              <a:t>ove applicabile, l'intenzione del titolare del trattamento di trasferire dati personali a un paese terzo o a un'organizzazione internazionale </a:t>
            </a:r>
            <a:r>
              <a:rPr lang="it-IT" i="1" dirty="0"/>
              <a:t>e l'esistenza o l'assenza di una decisione di adeguatezza della Commissione o, nel caso dei trasferimenti di cui all'articolo 46 o 47, o all'articolo 49, secondo comma, il riferimento alle garanzie appropriate o opportune e i mezzi per ottenere una copia di tali dati o il luogo dove sono stati resi disponibili.</a:t>
            </a:r>
            <a:endParaRPr lang="it-IT" dirty="0"/>
          </a:p>
          <a:p>
            <a:r>
              <a:rPr lang="it-IT" i="1" dirty="0"/>
              <a:t>2.  In aggiunta alle informazioni di cui al paragrafo 1, nel momento in cui i dati personali sono ottenuti, il titolare del trattamento fornisce all'interessato le seguenti ulteriori informazioni necessarie per garantire un trattamento corretto e trasparente:</a:t>
            </a:r>
            <a:endParaRPr lang="it-IT" dirty="0"/>
          </a:p>
          <a:p>
            <a:pPr lvl="0"/>
            <a:r>
              <a:rPr lang="it-IT" i="1" dirty="0"/>
              <a:t>il </a:t>
            </a:r>
            <a:r>
              <a:rPr lang="it-IT" i="1" dirty="0">
                <a:solidFill>
                  <a:srgbClr val="FFC000"/>
                </a:solidFill>
              </a:rPr>
              <a:t>periodo di conservazione dei dati personali </a:t>
            </a:r>
            <a:r>
              <a:rPr lang="it-IT" i="1" dirty="0"/>
              <a:t>oppure, se non è possibile, i criteri utilizzati per determinare tale periodo;</a:t>
            </a:r>
            <a:endParaRPr lang="it-IT" dirty="0"/>
          </a:p>
          <a:p>
            <a:endParaRPr lang="it-IT" dirty="0"/>
          </a:p>
        </p:txBody>
      </p:sp>
    </p:spTree>
    <p:extLst>
      <p:ext uri="{BB962C8B-B14F-4D97-AF65-F5344CB8AC3E}">
        <p14:creationId xmlns:p14="http://schemas.microsoft.com/office/powerpoint/2010/main" val="348777016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85244"/>
          </a:xfrm>
        </p:spPr>
        <p:txBody>
          <a:bodyPr>
            <a:normAutofit fontScale="90000"/>
          </a:bodyPr>
          <a:lstStyle/>
          <a:p>
            <a:r>
              <a:rPr lang="it-IT" sz="3100" b="1" u="sng" dirty="0" smtClean="0"/>
              <a:t/>
            </a:r>
            <a:br>
              <a:rPr lang="it-IT" sz="3100" b="1" u="sng" dirty="0" smtClean="0"/>
            </a:br>
            <a:r>
              <a:rPr lang="it-IT" sz="3100" b="1" u="sng" dirty="0"/>
              <a:t/>
            </a:r>
            <a:br>
              <a:rPr lang="it-IT" sz="3100" b="1" u="sng" dirty="0"/>
            </a:br>
            <a:r>
              <a:rPr lang="it-IT" sz="3100" b="1" u="sng" dirty="0" smtClean="0"/>
              <a:t>Articolo </a:t>
            </a:r>
            <a:r>
              <a:rPr lang="it-IT" sz="3100" b="1" u="sng" dirty="0"/>
              <a:t>13 Informazioni da fornire qualora i dati personali siano raccolti presso </a:t>
            </a:r>
            <a:r>
              <a:rPr lang="it-IT" sz="3100" b="1" u="sng" dirty="0" smtClean="0"/>
              <a:t>l'interessato</a:t>
            </a:r>
            <a:r>
              <a:rPr lang="it-IT" sz="3100" b="1" dirty="0" smtClean="0"/>
              <a:t>                                                                                      </a:t>
            </a:r>
            <a:r>
              <a:rPr lang="it-IT" sz="1600" b="1" dirty="0" smtClean="0"/>
              <a:t>2/2</a:t>
            </a:r>
            <a:endParaRPr lang="it-IT" dirty="0"/>
          </a:p>
        </p:txBody>
      </p:sp>
      <p:sp>
        <p:nvSpPr>
          <p:cNvPr id="3" name="Segnaposto contenuto 2"/>
          <p:cNvSpPr>
            <a:spLocks noGrp="1"/>
          </p:cNvSpPr>
          <p:nvPr>
            <p:ph idx="1"/>
          </p:nvPr>
        </p:nvSpPr>
        <p:spPr>
          <a:xfrm>
            <a:off x="681644" y="1388225"/>
            <a:ext cx="10474036" cy="4480869"/>
          </a:xfrm>
        </p:spPr>
        <p:txBody>
          <a:bodyPr>
            <a:normAutofit fontScale="85000" lnSpcReduction="20000"/>
          </a:bodyPr>
          <a:lstStyle/>
          <a:p>
            <a:pPr lvl="0"/>
            <a:r>
              <a:rPr lang="it-IT" i="1" dirty="0"/>
              <a:t>l'esistenza del diritto dell'interessato di chiedere al titolare del trattamento l'accesso ai dati personali e la rettifica o la cancellazione degli stessi o la limitazione del trattamento che lo riguardano o di opporsi al loro trattamento, oltre al diritto alla portabilità dei dati;</a:t>
            </a:r>
            <a:endParaRPr lang="it-IT" dirty="0"/>
          </a:p>
          <a:p>
            <a:pPr lvl="0"/>
            <a:r>
              <a:rPr lang="it-IT" i="1" dirty="0"/>
              <a:t>qualora il trattamento sia basato sull'articolo 6, paragrafo 1, lettera a), oppure sull'articolo 9, paragrafo 2, lettera a), l'esistenza del diritto di revocare il consenso in qualsiasi momento senza pregiudicare la liceità del trattamento basata sul consenso prestato prima della revoca;</a:t>
            </a:r>
            <a:endParaRPr lang="it-IT" dirty="0"/>
          </a:p>
          <a:p>
            <a:pPr lvl="0"/>
            <a:r>
              <a:rPr lang="it-IT" i="1" dirty="0"/>
              <a:t>il diritto di proporre reclamo a un'autorità di controllo;</a:t>
            </a:r>
            <a:endParaRPr lang="it-IT" dirty="0"/>
          </a:p>
          <a:p>
            <a:pPr lvl="0"/>
            <a:r>
              <a:rPr lang="it-IT" i="1" dirty="0"/>
              <a:t>se la comunicazione di dati personali è un obbligo legale o contrattuale oppure un requisito necessario per la conclusione di un contratto, e se l'interessato ha l'obbligo di fornire i dati personali nonché le possibili conseguenze della mancata comunicazione di tali dati;</a:t>
            </a:r>
            <a:endParaRPr lang="it-IT" dirty="0"/>
          </a:p>
          <a:p>
            <a:pPr lvl="0"/>
            <a:r>
              <a:rPr lang="it-IT" i="1" dirty="0"/>
              <a:t>l'esistenza di un processo decisionale automatizzato, compresa la profilazione di cui all'articolo 22, paragrafi 1 e 4, e, almeno in tali casi, informazioni significative sulla logica utilizzata, nonché l'importanza e le conseguenze previste di tale trattamento per l'interessato.</a:t>
            </a:r>
            <a:endParaRPr lang="it-IT" dirty="0"/>
          </a:p>
          <a:p>
            <a:r>
              <a:rPr lang="it-IT" i="1" dirty="0"/>
              <a:t>3.  Qualora il titolare del trattamento intenda trattare ulteriormente i dati personali per una finalità diversa da quella per cui essi sono stati raccolti, prima di tale ulteriore trattamento fornisce all'interessato informazioni in merito a tale diversa finalità e ogni ulteriore informazione pertinente di cui al paragrafo 2.</a:t>
            </a:r>
            <a:endParaRPr lang="it-IT" dirty="0"/>
          </a:p>
          <a:p>
            <a:r>
              <a:rPr lang="it-IT" i="1" dirty="0"/>
              <a:t>4.  I paragrafi 1, 2 e 3 non si applicano se e nella misura in cui l'interessato dispone già delle informazioni.</a:t>
            </a:r>
            <a:endParaRPr lang="it-IT" dirty="0"/>
          </a:p>
          <a:p>
            <a:endParaRPr lang="it-IT" dirty="0"/>
          </a:p>
        </p:txBody>
      </p:sp>
    </p:spTree>
    <p:extLst>
      <p:ext uri="{BB962C8B-B14F-4D97-AF65-F5344CB8AC3E}">
        <p14:creationId xmlns:p14="http://schemas.microsoft.com/office/powerpoint/2010/main" val="147137609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93310"/>
          </a:xfrm>
        </p:spPr>
        <p:txBody>
          <a:bodyPr>
            <a:normAutofit fontScale="90000"/>
          </a:bodyPr>
          <a:lstStyle/>
          <a:p>
            <a:r>
              <a:rPr lang="it-IT" sz="3600" b="1" u="sng" dirty="0"/>
              <a:t>Articolo 14 Informazioni da fornire qualora i dati personali non siano stati ottenuti presso </a:t>
            </a:r>
            <a:r>
              <a:rPr lang="it-IT" sz="3600" b="1" u="sng" dirty="0" smtClean="0"/>
              <a:t>l'interessato</a:t>
            </a:r>
            <a:r>
              <a:rPr lang="it-IT" sz="2200" b="1" dirty="0" smtClean="0"/>
              <a:t>                                                                 </a:t>
            </a:r>
            <a:r>
              <a:rPr lang="it-IT" sz="1600" b="1" dirty="0" smtClean="0"/>
              <a:t>1/4</a:t>
            </a:r>
            <a:endParaRPr lang="it-IT" dirty="0"/>
          </a:p>
        </p:txBody>
      </p:sp>
      <p:sp>
        <p:nvSpPr>
          <p:cNvPr id="3" name="Segnaposto contenuto 2"/>
          <p:cNvSpPr>
            <a:spLocks noGrp="1"/>
          </p:cNvSpPr>
          <p:nvPr>
            <p:ph idx="1"/>
          </p:nvPr>
        </p:nvSpPr>
        <p:spPr/>
        <p:txBody>
          <a:bodyPr>
            <a:normAutofit fontScale="92500" lnSpcReduction="10000"/>
          </a:bodyPr>
          <a:lstStyle/>
          <a:p>
            <a:r>
              <a:rPr lang="it-IT" i="1" dirty="0" smtClean="0"/>
              <a:t>1</a:t>
            </a:r>
            <a:r>
              <a:rPr lang="it-IT" i="1" dirty="0"/>
              <a:t>.  Qualora i dati non siano stati ottenuti presso l'interessato, il titolare del trattamento fornisce all'interessato le seguenti informazioni:</a:t>
            </a:r>
            <a:endParaRPr lang="it-IT" dirty="0"/>
          </a:p>
          <a:p>
            <a:pPr lvl="0"/>
            <a:r>
              <a:rPr lang="it-IT" i="1" dirty="0"/>
              <a:t>l'identità e i dati di contatto del titolare del trattamento e, ove applicabile, del suo rappresentante;</a:t>
            </a:r>
            <a:endParaRPr lang="it-IT" dirty="0"/>
          </a:p>
          <a:p>
            <a:pPr lvl="0"/>
            <a:r>
              <a:rPr lang="it-IT" i="1" dirty="0"/>
              <a:t>i dati di contatto del responsabile della protezione dei dati, ove applicabile;</a:t>
            </a:r>
            <a:endParaRPr lang="it-IT" dirty="0"/>
          </a:p>
          <a:p>
            <a:pPr lvl="0"/>
            <a:r>
              <a:rPr lang="it-IT" i="1" dirty="0"/>
              <a:t>le finalità del trattamento cui sono destinati i dati personali nonché la base giuridica del trattamento;</a:t>
            </a:r>
            <a:endParaRPr lang="it-IT" dirty="0"/>
          </a:p>
          <a:p>
            <a:pPr lvl="0"/>
            <a:r>
              <a:rPr lang="it-IT" i="1" dirty="0"/>
              <a:t>le categorie di dati personali in questione;</a:t>
            </a:r>
            <a:endParaRPr lang="it-IT" dirty="0"/>
          </a:p>
          <a:p>
            <a:pPr lvl="0"/>
            <a:r>
              <a:rPr lang="it-IT" i="1" dirty="0"/>
              <a:t>gli eventuali destinatari o le eventuali categorie di destinatari dei dati personali;</a:t>
            </a:r>
            <a:endParaRPr lang="it-IT" dirty="0"/>
          </a:p>
          <a:p>
            <a:pPr lvl="0"/>
            <a:r>
              <a:rPr lang="it-IT" i="1" dirty="0"/>
              <a:t>ove applicabile, l'intenzione del titolare del trattamento di trasferire dati personali a un destinatario in un paese terzo o a un'organizzazione internazionale e l'esistenza o l'assenza di una decisione di adeguatezza della Commissione o, nel caso dei trasferimenti di cui all'articolo 46 o 47, o all'articolo 49, secondo comma, il riferimento alle garanzie adeguate o opportune e i mezzi per ottenere una copia di tali dati o il luogo dove sono stati resi disponibili.</a:t>
            </a:r>
            <a:endParaRPr lang="it-IT" dirty="0"/>
          </a:p>
          <a:p>
            <a:endParaRPr lang="it-IT" dirty="0"/>
          </a:p>
        </p:txBody>
      </p:sp>
    </p:spTree>
    <p:extLst>
      <p:ext uri="{BB962C8B-B14F-4D97-AF65-F5344CB8AC3E}">
        <p14:creationId xmlns:p14="http://schemas.microsoft.com/office/powerpoint/2010/main" val="6099924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10430"/>
          </a:xfrm>
        </p:spPr>
        <p:txBody>
          <a:bodyPr>
            <a:normAutofit/>
          </a:bodyPr>
          <a:lstStyle/>
          <a:p>
            <a:r>
              <a:rPr lang="it-IT" sz="3100" b="1" u="sng" dirty="0"/>
              <a:t>Articolo 14 Informazioni da fornire qualora i dati personali non siano stati ottenuti presso l'interessato</a:t>
            </a:r>
            <a:r>
              <a:rPr lang="it-IT" sz="3100" b="1" dirty="0"/>
              <a:t>  </a:t>
            </a:r>
            <a:r>
              <a:rPr lang="it-IT" sz="3100" b="1" dirty="0" smtClean="0"/>
              <a:t>                                        </a:t>
            </a:r>
            <a:r>
              <a:rPr lang="it-IT" sz="1400" b="1" dirty="0" smtClean="0"/>
              <a:t>2/4</a:t>
            </a:r>
            <a:endParaRPr lang="it-IT" sz="1400" dirty="0"/>
          </a:p>
        </p:txBody>
      </p:sp>
      <p:sp>
        <p:nvSpPr>
          <p:cNvPr id="3" name="Segnaposto contenuto 2"/>
          <p:cNvSpPr>
            <a:spLocks noGrp="1"/>
          </p:cNvSpPr>
          <p:nvPr>
            <p:ph idx="1"/>
          </p:nvPr>
        </p:nvSpPr>
        <p:spPr>
          <a:xfrm>
            <a:off x="889462" y="1321724"/>
            <a:ext cx="10266218" cy="4547370"/>
          </a:xfrm>
        </p:spPr>
        <p:txBody>
          <a:bodyPr>
            <a:normAutofit fontScale="77500" lnSpcReduction="20000"/>
          </a:bodyPr>
          <a:lstStyle/>
          <a:p>
            <a:r>
              <a:rPr lang="it-IT" i="1" dirty="0"/>
              <a:t>2.  Oltre alle informazioni di cui al paragrafo 1, il titolare del trattamento fornisce all'interessato le seguenti informazioni necessarie per garantire un trattamento corretto e trasparente nei confronti dell'interessato:</a:t>
            </a:r>
            <a:endParaRPr lang="it-IT" dirty="0"/>
          </a:p>
          <a:p>
            <a:pPr lvl="0"/>
            <a:r>
              <a:rPr lang="it-IT" i="1" dirty="0"/>
              <a:t>il periodo di conservazione dei dati personali oppure, se non è possibile, i criteri utilizzati per determinare tale periodo;</a:t>
            </a:r>
            <a:endParaRPr lang="it-IT" dirty="0"/>
          </a:p>
          <a:p>
            <a:pPr lvl="0"/>
            <a:r>
              <a:rPr lang="it-IT" i="1" dirty="0"/>
              <a:t>qualora il trattamento si basi sull'articolo 6, paragrafo 1, lettera f), i legittimi interessi perseguiti dal titolare del trattamento o da terzi;</a:t>
            </a:r>
            <a:endParaRPr lang="it-IT" dirty="0"/>
          </a:p>
          <a:p>
            <a:pPr lvl="0"/>
            <a:r>
              <a:rPr lang="it-IT" i="1" dirty="0"/>
              <a:t>l'esistenza del diritto dell'interessato di chiedere al titolare del trattamento l'accesso ai dati personali e la rettifica o la cancellazione degli stessi o la limitazione del trattamento dei dati personali che lo riguardano e di opporsi al loro trattamento, oltre al diritto alla portabilità dei dati;</a:t>
            </a:r>
            <a:endParaRPr lang="it-IT" dirty="0"/>
          </a:p>
          <a:p>
            <a:pPr lvl="0"/>
            <a:r>
              <a:rPr lang="it-IT" i="1" dirty="0"/>
              <a:t>qualora il trattamento sia basato sull'articolo 6, paragrafo 1, lettera a), oppure sull'articolo 9, paragrafo 2, lettera a), l'esistenza del diritto di revocare il consenso in qualsiasi momento senza pregiudicare la liceità del trattamento basata sul consenso prima della revoca;</a:t>
            </a:r>
            <a:endParaRPr lang="it-IT" dirty="0"/>
          </a:p>
          <a:p>
            <a:pPr lvl="0"/>
            <a:r>
              <a:rPr lang="it-IT" i="1" dirty="0"/>
              <a:t>il diritto di proporre reclamo a un'autorità di controllo;</a:t>
            </a:r>
            <a:endParaRPr lang="it-IT" dirty="0"/>
          </a:p>
          <a:p>
            <a:pPr lvl="0"/>
            <a:r>
              <a:rPr lang="it-IT" i="1" dirty="0"/>
              <a:t>la fonte da cui hanno origine i dati personali e, se del caso, l'eventualità che i dati provengano da fonti accessibili al pubblico;</a:t>
            </a:r>
            <a:endParaRPr lang="it-IT" dirty="0"/>
          </a:p>
          <a:p>
            <a:pPr lvl="0"/>
            <a:r>
              <a:rPr lang="it-IT" i="1" dirty="0"/>
              <a:t>l'esistenza di un processo decisionale automatizzato, compresa la profilazione di cui all'articolo 22, paragrafi 1 e 4, e, almeno in tali casi, informazioni significative sulla logica utilizzata, nonché l'importanza e le conseguenze previste di tale trattamento per l'interessato.</a:t>
            </a:r>
            <a:endParaRPr lang="it-IT" dirty="0"/>
          </a:p>
          <a:p>
            <a:endParaRPr lang="it-IT" dirty="0"/>
          </a:p>
        </p:txBody>
      </p:sp>
    </p:spTree>
    <p:extLst>
      <p:ext uri="{BB962C8B-B14F-4D97-AF65-F5344CB8AC3E}">
        <p14:creationId xmlns:p14="http://schemas.microsoft.com/office/powerpoint/2010/main" val="2718253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Obblighi del Titolare del trattamento  </a:t>
            </a:r>
            <a:r>
              <a:rPr lang="it-IT" sz="1800" dirty="0" smtClean="0"/>
              <a:t>1/3</a:t>
            </a:r>
            <a:endParaRPr lang="it-IT" sz="1800" dirty="0"/>
          </a:p>
        </p:txBody>
      </p:sp>
      <p:sp>
        <p:nvSpPr>
          <p:cNvPr id="3" name="Segnaposto contenuto 2"/>
          <p:cNvSpPr>
            <a:spLocks noGrp="1"/>
          </p:cNvSpPr>
          <p:nvPr>
            <p:ph idx="1"/>
          </p:nvPr>
        </p:nvSpPr>
        <p:spPr>
          <a:xfrm>
            <a:off x="773084" y="1404851"/>
            <a:ext cx="10242787" cy="4691149"/>
          </a:xfrm>
        </p:spPr>
        <p:txBody>
          <a:bodyPr/>
          <a:lstStyle/>
          <a:p>
            <a:r>
              <a:rPr lang="it-IT" dirty="0" smtClean="0"/>
              <a:t>Obblighi generali</a:t>
            </a:r>
            <a:endParaRPr lang="it-IT" dirty="0"/>
          </a:p>
        </p:txBody>
      </p:sp>
      <p:sp>
        <p:nvSpPr>
          <p:cNvPr id="5" name="Rettangolo 4"/>
          <p:cNvSpPr/>
          <p:nvPr/>
        </p:nvSpPr>
        <p:spPr>
          <a:xfrm>
            <a:off x="1529542" y="2576945"/>
            <a:ext cx="1363287" cy="1255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Rispettare i principi applicabili al trattamento dei dati personali (art. 5)</a:t>
            </a:r>
            <a:endParaRPr lang="it-IT" sz="1400" dirty="0"/>
          </a:p>
        </p:txBody>
      </p:sp>
      <p:sp>
        <p:nvSpPr>
          <p:cNvPr id="6" name="Rettangolo 5"/>
          <p:cNvSpPr/>
          <p:nvPr/>
        </p:nvSpPr>
        <p:spPr>
          <a:xfrm>
            <a:off x="1471354" y="4089862"/>
            <a:ext cx="1421476" cy="1878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err="1" smtClean="0"/>
              <a:t>Accountability</a:t>
            </a:r>
            <a:r>
              <a:rPr lang="it-IT" sz="1400" dirty="0" smtClean="0"/>
              <a:t> – </a:t>
            </a:r>
            <a:r>
              <a:rPr lang="it-IT" sz="1400" dirty="0" err="1" smtClean="0"/>
              <a:t>Dimistrare</a:t>
            </a:r>
            <a:r>
              <a:rPr lang="it-IT" sz="1400" dirty="0" smtClean="0"/>
              <a:t> di aver messo in atto trattamenti conformi al </a:t>
            </a:r>
            <a:r>
              <a:rPr lang="it-IT" sz="1400" dirty="0" err="1" smtClean="0"/>
              <a:t>gdpr</a:t>
            </a:r>
            <a:r>
              <a:rPr lang="it-IT" sz="1400" dirty="0" smtClean="0"/>
              <a:t> (art. 24)</a:t>
            </a:r>
            <a:endParaRPr lang="it-IT" sz="1400" dirty="0"/>
          </a:p>
        </p:txBody>
      </p:sp>
      <p:sp>
        <p:nvSpPr>
          <p:cNvPr id="7" name="Rettangolo 6"/>
          <p:cNvSpPr/>
          <p:nvPr/>
        </p:nvSpPr>
        <p:spPr>
          <a:xfrm>
            <a:off x="3499657" y="2468880"/>
            <a:ext cx="1893795" cy="1620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Rispettare le condizioni di liceità del trattamento dei dati personali (art. 6)</a:t>
            </a:r>
            <a:endParaRPr lang="it-IT" dirty="0"/>
          </a:p>
        </p:txBody>
      </p:sp>
      <p:sp>
        <p:nvSpPr>
          <p:cNvPr id="8" name="Rettangolo 7"/>
          <p:cNvSpPr/>
          <p:nvPr/>
        </p:nvSpPr>
        <p:spPr>
          <a:xfrm>
            <a:off x="3433156" y="4405745"/>
            <a:ext cx="1778924" cy="1562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Rispettare i principi do Privacy by Default e Privacy By design (art 25)</a:t>
            </a:r>
            <a:endParaRPr lang="it-IT" dirty="0"/>
          </a:p>
        </p:txBody>
      </p:sp>
      <p:sp>
        <p:nvSpPr>
          <p:cNvPr id="9" name="Rettangolo 8"/>
          <p:cNvSpPr/>
          <p:nvPr/>
        </p:nvSpPr>
        <p:spPr>
          <a:xfrm>
            <a:off x="5760721" y="2003367"/>
            <a:ext cx="1454726"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Rispettare le condizioni per la valida prestazione del consenso al trattamento (artt. 7 e ss.)</a:t>
            </a:r>
            <a:endParaRPr lang="it-IT" sz="1400" dirty="0"/>
          </a:p>
        </p:txBody>
      </p:sp>
      <p:sp>
        <p:nvSpPr>
          <p:cNvPr id="10" name="Rettangolo 9"/>
          <p:cNvSpPr/>
          <p:nvPr/>
        </p:nvSpPr>
        <p:spPr>
          <a:xfrm>
            <a:off x="5752406" y="4089863"/>
            <a:ext cx="1463041" cy="1878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Tenere </a:t>
            </a:r>
            <a:r>
              <a:rPr lang="it-IT" dirty="0"/>
              <a:t>il </a:t>
            </a:r>
            <a:r>
              <a:rPr lang="it-IT" dirty="0" smtClean="0"/>
              <a:t>Registro del </a:t>
            </a:r>
            <a:r>
              <a:rPr lang="it-IT" dirty="0" err="1"/>
              <a:t>trattamentotro</a:t>
            </a:r>
            <a:r>
              <a:rPr lang="it-IT" dirty="0"/>
              <a:t> </a:t>
            </a:r>
            <a:r>
              <a:rPr lang="it-IT" dirty="0" smtClean="0"/>
              <a:t>delle attività di trattamento (art. 30)</a:t>
            </a:r>
            <a:endParaRPr lang="it-IT" dirty="0"/>
          </a:p>
        </p:txBody>
      </p:sp>
      <p:sp>
        <p:nvSpPr>
          <p:cNvPr id="11" name="Rettangolo 10"/>
          <p:cNvSpPr/>
          <p:nvPr/>
        </p:nvSpPr>
        <p:spPr>
          <a:xfrm>
            <a:off x="7582715" y="2468880"/>
            <a:ext cx="1303589" cy="1620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Garantire i diritti degli interessati (artt. 12-22)</a:t>
            </a:r>
            <a:endParaRPr lang="it-IT" dirty="0"/>
          </a:p>
        </p:txBody>
      </p:sp>
      <p:sp>
        <p:nvSpPr>
          <p:cNvPr id="12" name="Rettangolo 11"/>
          <p:cNvSpPr/>
          <p:nvPr/>
        </p:nvSpPr>
        <p:spPr>
          <a:xfrm>
            <a:off x="7582715" y="4405745"/>
            <a:ext cx="1411656" cy="1562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Adottare misure di sicurezza tecniche e organizzative adeguate </a:t>
            </a:r>
            <a:r>
              <a:rPr lang="it-IT" dirty="0" smtClean="0"/>
              <a:t>(art. 32)</a:t>
            </a:r>
            <a:endParaRPr lang="it-IT" dirty="0"/>
          </a:p>
        </p:txBody>
      </p:sp>
      <p:sp>
        <p:nvSpPr>
          <p:cNvPr id="14" name="Rettangolo 13"/>
          <p:cNvSpPr/>
          <p:nvPr/>
        </p:nvSpPr>
        <p:spPr>
          <a:xfrm>
            <a:off x="9326880" y="4405745"/>
            <a:ext cx="1496291" cy="1562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Effettuare la </a:t>
            </a:r>
            <a:r>
              <a:rPr lang="it-IT" sz="1400" dirty="0" err="1" smtClean="0"/>
              <a:t>valutazone</a:t>
            </a:r>
            <a:r>
              <a:rPr lang="it-IT" sz="1400" dirty="0" smtClean="0"/>
              <a:t> d’impatto sulla protezione dei dati (art. 35)</a:t>
            </a:r>
            <a:endParaRPr lang="it-IT" sz="1400" dirty="0"/>
          </a:p>
        </p:txBody>
      </p:sp>
    </p:spTree>
    <p:extLst>
      <p:ext uri="{BB962C8B-B14F-4D97-AF65-F5344CB8AC3E}">
        <p14:creationId xmlns:p14="http://schemas.microsoft.com/office/powerpoint/2010/main" val="36302819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100" b="1" u="sng" dirty="0"/>
              <a:t>Articolo 14 Informazioni da fornire qualora i dati personali non siano stati ottenuti presso l'interessato</a:t>
            </a:r>
            <a:r>
              <a:rPr lang="it-IT" sz="3100" b="1" dirty="0"/>
              <a:t>     </a:t>
            </a:r>
            <a:r>
              <a:rPr lang="it-IT" sz="3100" b="1" dirty="0" smtClean="0"/>
              <a:t>                                  </a:t>
            </a:r>
            <a:r>
              <a:rPr lang="it-IT" sz="1400" b="1" dirty="0" smtClean="0"/>
              <a:t>3/4</a:t>
            </a:r>
            <a:endParaRPr lang="it-IT" sz="1400" dirty="0"/>
          </a:p>
        </p:txBody>
      </p:sp>
      <p:sp>
        <p:nvSpPr>
          <p:cNvPr id="3" name="Segnaposto contenuto 2"/>
          <p:cNvSpPr>
            <a:spLocks noGrp="1"/>
          </p:cNvSpPr>
          <p:nvPr>
            <p:ph idx="1"/>
          </p:nvPr>
        </p:nvSpPr>
        <p:spPr/>
        <p:txBody>
          <a:bodyPr/>
          <a:lstStyle/>
          <a:p>
            <a:r>
              <a:rPr lang="it-IT" i="1" dirty="0"/>
              <a:t>3.  Il titolare del trattamento fornisce le informazioni di cui ai paragrafi 1 e 2:</a:t>
            </a:r>
            <a:endParaRPr lang="it-IT" dirty="0"/>
          </a:p>
          <a:p>
            <a:pPr lvl="0"/>
            <a:r>
              <a:rPr lang="it-IT" i="1" dirty="0"/>
              <a:t>entro un termine ragionevole dall'ottenimento dei dati personali, ma al più tardi entro un mese, in considerazione delle specifiche circostanze in cui i dati personali sono trattati;</a:t>
            </a:r>
            <a:endParaRPr lang="it-IT" dirty="0"/>
          </a:p>
          <a:p>
            <a:pPr lvl="0"/>
            <a:r>
              <a:rPr lang="it-IT" i="1" dirty="0"/>
              <a:t>nel caso in cui i dati personali siano destinati alla comunicazione con l'interessato, al più tardi al momento della prima comunicazione all'interessato; oppure</a:t>
            </a:r>
            <a:endParaRPr lang="it-IT" dirty="0"/>
          </a:p>
          <a:p>
            <a:pPr lvl="0"/>
            <a:r>
              <a:rPr lang="it-IT" i="1" dirty="0"/>
              <a:t>nel caso sia prevista la comunicazione ad altro destinatario, non oltre la prima comunicazione dei dati personali.</a:t>
            </a:r>
            <a:endParaRPr lang="it-IT" dirty="0"/>
          </a:p>
          <a:p>
            <a:r>
              <a:rPr lang="it-IT" i="1" dirty="0"/>
              <a:t>4.  Qualora il titolare del trattamento intenda trattare ulteriormente i dati personali per una finalità diversa da quella per cui essi sono stati ottenuti, prima di tale ulteriore trattamento fornisce all'interessato informazioni in merito a tale diversa finalità e ogni informazione pertinente di cui al paragrafo 2.</a:t>
            </a:r>
            <a:endParaRPr lang="it-IT" dirty="0"/>
          </a:p>
          <a:p>
            <a:endParaRPr lang="it-IT" dirty="0"/>
          </a:p>
        </p:txBody>
      </p:sp>
    </p:spTree>
    <p:extLst>
      <p:ext uri="{BB962C8B-B14F-4D97-AF65-F5344CB8AC3E}">
        <p14:creationId xmlns:p14="http://schemas.microsoft.com/office/powerpoint/2010/main" val="176488757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100" b="1" u="sng" dirty="0"/>
              <a:t>Articolo 14 Informazioni da fornire qualora i dati personali non siano stati ottenuti presso l'interessato</a:t>
            </a:r>
            <a:r>
              <a:rPr lang="it-IT" sz="3100" b="1" dirty="0"/>
              <a:t>       </a:t>
            </a:r>
            <a:r>
              <a:rPr lang="it-IT" sz="3100" b="1" dirty="0" smtClean="0"/>
              <a:t>                                  </a:t>
            </a:r>
            <a:r>
              <a:rPr lang="it-IT" sz="1400" b="1" dirty="0" smtClean="0"/>
              <a:t>4/4</a:t>
            </a:r>
            <a:endParaRPr lang="it-IT" sz="1400" dirty="0"/>
          </a:p>
        </p:txBody>
      </p:sp>
      <p:sp>
        <p:nvSpPr>
          <p:cNvPr id="3" name="Segnaposto contenuto 2"/>
          <p:cNvSpPr>
            <a:spLocks noGrp="1"/>
          </p:cNvSpPr>
          <p:nvPr>
            <p:ph idx="1"/>
          </p:nvPr>
        </p:nvSpPr>
        <p:spPr/>
        <p:txBody>
          <a:bodyPr>
            <a:normAutofit fontScale="92500" lnSpcReduction="20000"/>
          </a:bodyPr>
          <a:lstStyle/>
          <a:p>
            <a:r>
              <a:rPr lang="it-IT" i="1" dirty="0"/>
              <a:t>5.  I paragrafi da 1 a 4 non si applicano se e nella misura in cui:</a:t>
            </a:r>
            <a:endParaRPr lang="it-IT" dirty="0"/>
          </a:p>
          <a:p>
            <a:pPr lvl="0"/>
            <a:r>
              <a:rPr lang="it-IT" i="1" dirty="0"/>
              <a:t>l'interessato dispone già delle informazioni;</a:t>
            </a:r>
            <a:endParaRPr lang="it-IT" dirty="0"/>
          </a:p>
          <a:p>
            <a:pPr lvl="0"/>
            <a:r>
              <a:rPr lang="it-IT" i="1" dirty="0"/>
              <a:t>comunicare tali informazioni risulta impossibile o implicherebbe uno sforzo sproporzionato; in particolare per il trattamento a fini di archiviazione nel pubblico interesse, di ricerca scientifica o storica o a fini statistici, fatte salve le condizioni e le garanzie di cui all'articolo 89, paragrafo 1, o nella misura in cui l'obbligo di cui al paragrafo 1 del presente articolo rischi di rendere impossibile o di pregiudicare gravemente il conseguimento delle finalità di tale trattamento. In tali casi, il titolare del trattamento adotta misure appropriate per tutelare i diritti, le libertà e i legittimi interessi dell'interessato, anche rendendo pubbliche le informazioni;</a:t>
            </a:r>
            <a:endParaRPr lang="it-IT" dirty="0"/>
          </a:p>
          <a:p>
            <a:pPr lvl="0"/>
            <a:r>
              <a:rPr lang="it-IT" i="1" dirty="0"/>
              <a:t>l'ottenimento o la comunicazione sono espressamente previsti dal diritto dell'Unione o dello Stato membro cui è soggetto il titolare del trattamento e che prevede misure appropriate per tutelare gli interessi legittimi dell'interessato; oppure</a:t>
            </a:r>
            <a:endParaRPr lang="it-IT" dirty="0"/>
          </a:p>
          <a:p>
            <a:pPr lvl="0"/>
            <a:r>
              <a:rPr lang="it-IT" i="1" dirty="0"/>
              <a:t>qualora i dati personali debbano rimanere riservati conformemente a un obbligo di segreto professionale disciplinato dal diritto dell'Unione o degli Stati membri, compreso un obbligo di segretezza previsto per legge.</a:t>
            </a:r>
            <a:endParaRPr lang="it-IT" dirty="0"/>
          </a:p>
          <a:p>
            <a:endParaRPr lang="it-IT" dirty="0"/>
          </a:p>
        </p:txBody>
      </p:sp>
    </p:spTree>
    <p:extLst>
      <p:ext uri="{BB962C8B-B14F-4D97-AF65-F5344CB8AC3E}">
        <p14:creationId xmlns:p14="http://schemas.microsoft.com/office/powerpoint/2010/main" val="231753394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93557"/>
          </a:xfrm>
        </p:spPr>
        <p:txBody>
          <a:bodyPr>
            <a:normAutofit/>
          </a:bodyPr>
          <a:lstStyle/>
          <a:p>
            <a:r>
              <a:rPr lang="it-IT" sz="3600" dirty="0" smtClean="0"/>
              <a:t>Le eccezioni all’obbligo di rilascio della informativa</a:t>
            </a:r>
            <a:endParaRPr lang="it-IT" sz="2200" dirty="0"/>
          </a:p>
        </p:txBody>
      </p:sp>
      <p:sp>
        <p:nvSpPr>
          <p:cNvPr id="3" name="Segnaposto contenuto 2"/>
          <p:cNvSpPr>
            <a:spLocks noGrp="1"/>
          </p:cNvSpPr>
          <p:nvPr>
            <p:ph idx="1"/>
          </p:nvPr>
        </p:nvSpPr>
        <p:spPr>
          <a:xfrm>
            <a:off x="1097280" y="1562793"/>
            <a:ext cx="10058400" cy="4306301"/>
          </a:xfrm>
        </p:spPr>
        <p:txBody>
          <a:bodyPr>
            <a:normAutofit fontScale="92500" lnSpcReduction="20000"/>
          </a:bodyPr>
          <a:lstStyle/>
          <a:p>
            <a:endParaRPr lang="it-IT" dirty="0" smtClean="0"/>
          </a:p>
          <a:p>
            <a:r>
              <a:rPr lang="it-IT" dirty="0" smtClean="0"/>
              <a:t>L’informativa rappresenta il principale strumento di </a:t>
            </a:r>
            <a:r>
              <a:rPr lang="it-IT" b="1" dirty="0" smtClean="0"/>
              <a:t>trasparenza</a:t>
            </a:r>
            <a:r>
              <a:rPr lang="it-IT" dirty="0" smtClean="0"/>
              <a:t> (che a sua volta è uno dei principi cardini del GDPR – ART. 5).</a:t>
            </a:r>
          </a:p>
          <a:p>
            <a:r>
              <a:rPr lang="it-IT" dirty="0" smtClean="0"/>
              <a:t>L’informativa è dovuta per qualsiasi trattamento qualunque sia la base giuridica dello stesso, salvo le seguenti </a:t>
            </a:r>
            <a:r>
              <a:rPr lang="it-IT" b="1" dirty="0" smtClean="0"/>
              <a:t>eccezioni, </a:t>
            </a:r>
            <a:r>
              <a:rPr lang="it-IT" b="1" u="sng" dirty="0" smtClean="0"/>
              <a:t>che però non trovano applicazione ai dati trattati dalla Asl</a:t>
            </a:r>
            <a:r>
              <a:rPr lang="it-IT" dirty="0" smtClean="0"/>
              <a:t>:</a:t>
            </a:r>
          </a:p>
          <a:p>
            <a:r>
              <a:rPr lang="it-IT" dirty="0" smtClean="0"/>
              <a:t>1- </a:t>
            </a:r>
            <a:r>
              <a:rPr lang="it-IT" b="1" dirty="0" smtClean="0"/>
              <a:t>il titolare non è obbligato a dare l’informativa «se e nella misura in cui l’interessato dispone già delle informazioni» </a:t>
            </a:r>
            <a:r>
              <a:rPr lang="it-IT" dirty="0" smtClean="0"/>
              <a:t>(art. 13, par. 4 del GDPR.)</a:t>
            </a:r>
          </a:p>
          <a:p>
            <a:r>
              <a:rPr lang="it-IT" dirty="0" smtClean="0"/>
              <a:t>2- </a:t>
            </a:r>
            <a:r>
              <a:rPr lang="it-IT" b="1" dirty="0"/>
              <a:t>comunicare tali informazioni risulta impossibile o implicherebbe uno sforzo sproporzionato; in particolare per il trattamento a fini di archiviazione nel pubblico interesse, di ricerca scientifica o storica o a fini </a:t>
            </a:r>
            <a:r>
              <a:rPr lang="it-IT" b="1" dirty="0" smtClean="0"/>
              <a:t>statistici;</a:t>
            </a:r>
          </a:p>
          <a:p>
            <a:r>
              <a:rPr lang="it-IT" b="1" dirty="0" smtClean="0"/>
              <a:t>3- </a:t>
            </a:r>
            <a:r>
              <a:rPr lang="it-IT" b="1" dirty="0"/>
              <a:t>l'ottenimento o la comunicazione sono espressamente previsti dal diritto dell'Unione o dello Stato membro cui è soggetto il titolare del </a:t>
            </a:r>
            <a:r>
              <a:rPr lang="it-IT" b="1" dirty="0" smtClean="0"/>
              <a:t>trattamento;</a:t>
            </a:r>
          </a:p>
          <a:p>
            <a:r>
              <a:rPr lang="it-IT" b="1" dirty="0" smtClean="0"/>
              <a:t>4- </a:t>
            </a:r>
            <a:r>
              <a:rPr lang="it-IT" b="1" dirty="0"/>
              <a:t>qualora i dati personali debbano rimanere riservati conformemente a un obbligo di segreto professionale disciplinato dal diritto dell'Unione o degli Stati membri</a:t>
            </a:r>
            <a:endParaRPr lang="it-IT" dirty="0"/>
          </a:p>
        </p:txBody>
      </p:sp>
    </p:spTree>
    <p:extLst>
      <p:ext uri="{BB962C8B-B14F-4D97-AF65-F5344CB8AC3E}">
        <p14:creationId xmlns:p14="http://schemas.microsoft.com/office/powerpoint/2010/main" val="216617404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Informativa - adempimenti</a:t>
            </a:r>
            <a:endParaRPr lang="it-IT" dirty="0"/>
          </a:p>
        </p:txBody>
      </p:sp>
      <p:sp>
        <p:nvSpPr>
          <p:cNvPr id="3" name="Segnaposto contenuto 2"/>
          <p:cNvSpPr>
            <a:spLocks noGrp="1"/>
          </p:cNvSpPr>
          <p:nvPr>
            <p:ph idx="1"/>
          </p:nvPr>
        </p:nvSpPr>
        <p:spPr/>
        <p:txBody>
          <a:bodyPr/>
          <a:lstStyle/>
          <a:p>
            <a:r>
              <a:rPr lang="it-IT" u="sng" dirty="0"/>
              <a:t>L’</a:t>
            </a:r>
            <a:r>
              <a:rPr lang="it-IT" b="1" u="sng" dirty="0"/>
              <a:t>obbligo di rilascio</a:t>
            </a:r>
            <a:r>
              <a:rPr lang="it-IT" u="sng" dirty="0"/>
              <a:t> della informativa incombe al titolare che </a:t>
            </a:r>
            <a:r>
              <a:rPr lang="it-IT" u="sng" dirty="0" smtClean="0"/>
              <a:t>ha delegato il </a:t>
            </a:r>
            <a:r>
              <a:rPr lang="it-IT" u="sng" dirty="0"/>
              <a:t>responsabile e il personale dipendente. </a:t>
            </a:r>
            <a:endParaRPr lang="it-IT" u="sng" dirty="0" smtClean="0"/>
          </a:p>
          <a:p>
            <a:r>
              <a:rPr lang="it-IT" u="sng" dirty="0" smtClean="0"/>
              <a:t>Sul </a:t>
            </a:r>
            <a:r>
              <a:rPr lang="it-IT" u="sng" dirty="0"/>
              <a:t>titolare incombe l’</a:t>
            </a:r>
            <a:r>
              <a:rPr lang="it-IT" u="sng" dirty="0">
                <a:solidFill>
                  <a:srgbClr val="00B0F0"/>
                </a:solidFill>
              </a:rPr>
              <a:t>onere </a:t>
            </a:r>
            <a:r>
              <a:rPr lang="it-IT" u="sng" dirty="0" smtClean="0">
                <a:solidFill>
                  <a:srgbClr val="00B0F0"/>
                </a:solidFill>
              </a:rPr>
              <a:t>probatorio</a:t>
            </a:r>
            <a:r>
              <a:rPr lang="it-IT" u="sng" dirty="0" smtClean="0"/>
              <a:t> </a:t>
            </a:r>
            <a:r>
              <a:rPr lang="it-IT" u="sng" dirty="0"/>
              <a:t>di avere fornito la </a:t>
            </a:r>
            <a:r>
              <a:rPr lang="it-IT" u="sng" dirty="0" smtClean="0"/>
              <a:t>informativa.</a:t>
            </a:r>
            <a:endParaRPr lang="it-IT" dirty="0"/>
          </a:p>
        </p:txBody>
      </p:sp>
    </p:spTree>
    <p:extLst>
      <p:ext uri="{BB962C8B-B14F-4D97-AF65-F5344CB8AC3E}">
        <p14:creationId xmlns:p14="http://schemas.microsoft.com/office/powerpoint/2010/main" val="286795057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Contenuto dell’informativa </a:t>
            </a:r>
            <a:r>
              <a:rPr lang="it-IT" b="1" dirty="0" smtClean="0"/>
              <a:t>diretta</a:t>
            </a:r>
            <a:endParaRPr lang="it-IT" dirty="0"/>
          </a:p>
        </p:txBody>
      </p:sp>
      <p:sp>
        <p:nvSpPr>
          <p:cNvPr id="3" name="Segnaposto contenuto 2"/>
          <p:cNvSpPr>
            <a:spLocks noGrp="1"/>
          </p:cNvSpPr>
          <p:nvPr>
            <p:ph idx="1"/>
          </p:nvPr>
        </p:nvSpPr>
        <p:spPr/>
        <p:txBody>
          <a:bodyPr>
            <a:normAutofit/>
          </a:bodyPr>
          <a:lstStyle/>
          <a:p>
            <a:r>
              <a:rPr lang="it-IT" u="sng" dirty="0" smtClean="0"/>
              <a:t>a</a:t>
            </a:r>
            <a:r>
              <a:rPr lang="it-IT" u="sng" dirty="0"/>
              <a:t>) identità del titolare e dell’eventuale rappresentante, loro contatti e del dpo; </a:t>
            </a:r>
            <a:endParaRPr lang="it-IT" dirty="0"/>
          </a:p>
          <a:p>
            <a:r>
              <a:rPr lang="it-IT" u="sng" dirty="0"/>
              <a:t>b) finalità del trattamento; </a:t>
            </a:r>
            <a:endParaRPr lang="it-IT" dirty="0"/>
          </a:p>
          <a:p>
            <a:r>
              <a:rPr lang="it-IT" u="sng" dirty="0"/>
              <a:t>c) base giuridica, </a:t>
            </a:r>
            <a:endParaRPr lang="it-IT" dirty="0"/>
          </a:p>
          <a:p>
            <a:r>
              <a:rPr lang="it-IT" u="sng" dirty="0"/>
              <a:t>d) eventuali obblighi di legge o di contratto e conseguenze del rifiuto; </a:t>
            </a:r>
            <a:endParaRPr lang="it-IT" dirty="0"/>
          </a:p>
          <a:p>
            <a:r>
              <a:rPr lang="it-IT" u="sng" dirty="0"/>
              <a:t>e) ambito di circolazione dei dati; </a:t>
            </a:r>
            <a:endParaRPr lang="it-IT" dirty="0"/>
          </a:p>
          <a:p>
            <a:r>
              <a:rPr lang="it-IT" u="sng" dirty="0"/>
              <a:t>f) durata del trattamento, </a:t>
            </a:r>
            <a:endParaRPr lang="it-IT" dirty="0"/>
          </a:p>
          <a:p>
            <a:r>
              <a:rPr lang="it-IT" u="sng" dirty="0"/>
              <a:t>g) eventuale processo decisionale basato unicamente su trattamento automatizzato, logica utilizzata, conseguenze per l’interessato;</a:t>
            </a:r>
            <a:endParaRPr lang="it-IT" dirty="0"/>
          </a:p>
          <a:p>
            <a:r>
              <a:rPr lang="it-IT" u="sng" dirty="0"/>
              <a:t> h) diritti dell’interessato.</a:t>
            </a:r>
            <a:endParaRPr lang="it-IT" dirty="0"/>
          </a:p>
          <a:p>
            <a:endParaRPr lang="it-IT" dirty="0"/>
          </a:p>
        </p:txBody>
      </p:sp>
    </p:spTree>
    <p:extLst>
      <p:ext uri="{BB962C8B-B14F-4D97-AF65-F5344CB8AC3E}">
        <p14:creationId xmlns:p14="http://schemas.microsoft.com/office/powerpoint/2010/main" val="55358227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Contenuto dell’informativa successiva</a:t>
            </a:r>
            <a:endParaRPr lang="it-IT" dirty="0"/>
          </a:p>
        </p:txBody>
      </p:sp>
      <p:sp>
        <p:nvSpPr>
          <p:cNvPr id="3" name="Segnaposto contenuto 2"/>
          <p:cNvSpPr>
            <a:spLocks noGrp="1"/>
          </p:cNvSpPr>
          <p:nvPr>
            <p:ph idx="1"/>
          </p:nvPr>
        </p:nvSpPr>
        <p:spPr/>
        <p:txBody>
          <a:bodyPr/>
          <a:lstStyle/>
          <a:p>
            <a:r>
              <a:rPr lang="it-IT" b="1" u="sng" dirty="0" smtClean="0"/>
              <a:t>L</a:t>
            </a:r>
            <a:r>
              <a:rPr lang="it-IT" u="sng" dirty="0" smtClean="0"/>
              <a:t>o </a:t>
            </a:r>
            <a:r>
              <a:rPr lang="it-IT" u="sng" dirty="0"/>
              <a:t>stesso dell’informativa diretta oltre a. </a:t>
            </a:r>
            <a:endParaRPr lang="it-IT" dirty="0"/>
          </a:p>
          <a:p>
            <a:r>
              <a:rPr lang="it-IT" u="sng" dirty="0"/>
              <a:t>a) origine dei dati personali e se provengono da fonte accessibile al pubblico; </a:t>
            </a:r>
            <a:endParaRPr lang="it-IT" dirty="0"/>
          </a:p>
          <a:p>
            <a:r>
              <a:rPr lang="it-IT" u="sng" dirty="0"/>
              <a:t>b) categorie di dati personali trattati.</a:t>
            </a:r>
            <a:endParaRPr lang="it-IT" dirty="0"/>
          </a:p>
          <a:p>
            <a:endParaRPr lang="it-IT" dirty="0"/>
          </a:p>
        </p:txBody>
      </p:sp>
    </p:spTree>
    <p:extLst>
      <p:ext uri="{BB962C8B-B14F-4D97-AF65-F5344CB8AC3E}">
        <p14:creationId xmlns:p14="http://schemas.microsoft.com/office/powerpoint/2010/main" val="294977553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Contenuto dell’informativa </a:t>
            </a:r>
            <a:r>
              <a:rPr lang="it-IT" b="1" dirty="0" smtClean="0"/>
              <a:t>ulteriore</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r>
              <a:rPr lang="it-IT" u="sng" dirty="0" smtClean="0"/>
              <a:t>a</a:t>
            </a:r>
            <a:r>
              <a:rPr lang="it-IT" u="sng" dirty="0"/>
              <a:t>) indicazione della nuova finalità, </a:t>
            </a:r>
            <a:endParaRPr lang="it-IT" dirty="0"/>
          </a:p>
          <a:p>
            <a:r>
              <a:rPr lang="it-IT" u="sng" dirty="0"/>
              <a:t>b) durata di conservazione,</a:t>
            </a:r>
            <a:endParaRPr lang="it-IT" dirty="0"/>
          </a:p>
          <a:p>
            <a:r>
              <a:rPr lang="it-IT" u="sng" dirty="0"/>
              <a:t> c) obblighi di legge o di contratto per la fornitura dei dati e conseguenze del rifiuto, </a:t>
            </a:r>
            <a:endParaRPr lang="it-IT" dirty="0"/>
          </a:p>
          <a:p>
            <a:r>
              <a:rPr lang="it-IT" u="sng" dirty="0"/>
              <a:t>d) eventuale processo decisionale basato unicamente su trattamento automatizzato, logica utilizzata, conseguenze per l’interessato, </a:t>
            </a:r>
            <a:endParaRPr lang="it-IT" dirty="0"/>
          </a:p>
          <a:p>
            <a:r>
              <a:rPr lang="it-IT" u="sng" dirty="0"/>
              <a:t>e) diritti dell’interessato</a:t>
            </a:r>
            <a:r>
              <a:rPr lang="it-IT" u="sng" dirty="0" smtClean="0"/>
              <a:t>.</a:t>
            </a:r>
          </a:p>
          <a:p>
            <a:r>
              <a:rPr lang="it-IT" u="sng" dirty="0"/>
              <a:t>Se il titolare ha ottenuto i dati personali da altro titolare e non direttamente dall’interessato (ha già fornito una informativa successiva) l’informativa ulteriore reca le informazioni immediatamente sopra elencate e inoltre: </a:t>
            </a:r>
            <a:endParaRPr lang="it-IT" dirty="0"/>
          </a:p>
          <a:p>
            <a:r>
              <a:rPr lang="it-IT" u="sng" dirty="0"/>
              <a:t>a) origine dei dati personali, </a:t>
            </a:r>
            <a:endParaRPr lang="it-IT" dirty="0"/>
          </a:p>
          <a:p>
            <a:r>
              <a:rPr lang="it-IT" u="sng" dirty="0"/>
              <a:t>b) interesse legittimo del titolare o del terzo.</a:t>
            </a:r>
            <a:endParaRPr lang="it-IT" dirty="0"/>
          </a:p>
          <a:p>
            <a:endParaRPr lang="it-IT" dirty="0"/>
          </a:p>
          <a:p>
            <a:endParaRPr lang="it-IT" dirty="0"/>
          </a:p>
        </p:txBody>
      </p:sp>
    </p:spTree>
    <p:extLst>
      <p:ext uri="{BB962C8B-B14F-4D97-AF65-F5344CB8AC3E}">
        <p14:creationId xmlns:p14="http://schemas.microsoft.com/office/powerpoint/2010/main" val="35346004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Termini per il rilascio dell’informativa </a:t>
            </a:r>
            <a:r>
              <a:rPr lang="it-IT" dirty="0"/>
              <a:t/>
            </a:r>
            <a:br>
              <a:rPr lang="it-IT" dirty="0"/>
            </a:br>
            <a:endParaRPr lang="it-IT" dirty="0"/>
          </a:p>
        </p:txBody>
      </p:sp>
      <p:sp>
        <p:nvSpPr>
          <p:cNvPr id="3" name="Segnaposto contenuto 2"/>
          <p:cNvSpPr>
            <a:spLocks noGrp="1"/>
          </p:cNvSpPr>
          <p:nvPr>
            <p:ph idx="1"/>
          </p:nvPr>
        </p:nvSpPr>
        <p:spPr/>
        <p:txBody>
          <a:bodyPr/>
          <a:lstStyle/>
          <a:p>
            <a:r>
              <a:rPr lang="it-IT" sz="3200" b="1" u="sng" dirty="0" smtClean="0"/>
              <a:t>a</a:t>
            </a:r>
            <a:r>
              <a:rPr lang="it-IT" sz="3200" b="1" u="sng" dirty="0"/>
              <a:t>) </a:t>
            </a:r>
            <a:r>
              <a:rPr lang="it-IT" sz="3200" u="sng" dirty="0"/>
              <a:t>l’</a:t>
            </a:r>
            <a:r>
              <a:rPr lang="it-IT" sz="3200" u="sng" dirty="0">
                <a:solidFill>
                  <a:srgbClr val="00B0F0"/>
                </a:solidFill>
              </a:rPr>
              <a:t>informativa diretta</a:t>
            </a:r>
            <a:r>
              <a:rPr lang="it-IT" sz="3200" u="sng" dirty="0"/>
              <a:t> </a:t>
            </a:r>
            <a:r>
              <a:rPr lang="it-IT" sz="3200" u="sng" dirty="0" smtClean="0"/>
              <a:t>(di 1° liv.) va </a:t>
            </a:r>
            <a:r>
              <a:rPr lang="it-IT" sz="3200" u="sng" dirty="0"/>
              <a:t>data nel momento della raccolta dei dati, </a:t>
            </a:r>
            <a:endParaRPr lang="it-IT" sz="3200" dirty="0"/>
          </a:p>
          <a:p>
            <a:r>
              <a:rPr lang="it-IT" sz="3200" b="1" u="sng" dirty="0"/>
              <a:t>b</a:t>
            </a:r>
            <a:r>
              <a:rPr lang="it-IT" sz="3200" u="sng" dirty="0"/>
              <a:t>) l’</a:t>
            </a:r>
            <a:r>
              <a:rPr lang="it-IT" sz="3200" u="sng" dirty="0">
                <a:solidFill>
                  <a:srgbClr val="00B0F0"/>
                </a:solidFill>
              </a:rPr>
              <a:t>informativa successiva</a:t>
            </a:r>
            <a:r>
              <a:rPr lang="it-IT" sz="3200" u="sng" dirty="0"/>
              <a:t> (di </a:t>
            </a:r>
            <a:r>
              <a:rPr lang="it-IT" sz="3200" u="sng" dirty="0" smtClean="0"/>
              <a:t>2° </a:t>
            </a:r>
            <a:r>
              <a:rPr lang="it-IT" sz="3200" u="sng" dirty="0"/>
              <a:t>liv.) va data entro un termine ragionevole e, comunque, entro un mese dall’ottenimento dei dati personali; </a:t>
            </a:r>
            <a:endParaRPr lang="it-IT" sz="3200" dirty="0"/>
          </a:p>
          <a:p>
            <a:r>
              <a:rPr lang="it-IT" sz="3200" b="1" u="sng" dirty="0"/>
              <a:t>c</a:t>
            </a:r>
            <a:r>
              <a:rPr lang="it-IT" sz="3200" u="sng" dirty="0"/>
              <a:t>) l’</a:t>
            </a:r>
            <a:r>
              <a:rPr lang="it-IT" sz="3200" u="sng" dirty="0">
                <a:solidFill>
                  <a:srgbClr val="00B0F0"/>
                </a:solidFill>
              </a:rPr>
              <a:t>informativa ulteriore</a:t>
            </a:r>
            <a:r>
              <a:rPr lang="it-IT" sz="3200" u="sng" dirty="0"/>
              <a:t> (di </a:t>
            </a:r>
            <a:r>
              <a:rPr lang="it-IT" sz="3200" u="sng" dirty="0" smtClean="0"/>
              <a:t>3° </a:t>
            </a:r>
            <a:r>
              <a:rPr lang="it-IT" sz="3200" u="sng" dirty="0"/>
              <a:t>liv.) va data prima del trattamento per l’ulteriore finalità.</a:t>
            </a:r>
            <a:endParaRPr lang="it-IT" sz="3200" dirty="0"/>
          </a:p>
          <a:p>
            <a:endParaRPr lang="it-IT" dirty="0"/>
          </a:p>
        </p:txBody>
      </p:sp>
    </p:spTree>
    <p:extLst>
      <p:ext uri="{BB962C8B-B14F-4D97-AF65-F5344CB8AC3E}">
        <p14:creationId xmlns:p14="http://schemas.microsoft.com/office/powerpoint/2010/main" val="400263960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Sanzioni</a:t>
            </a:r>
            <a:endParaRPr lang="it-IT" dirty="0"/>
          </a:p>
        </p:txBody>
      </p:sp>
      <p:sp>
        <p:nvSpPr>
          <p:cNvPr id="3" name="Segnaposto contenuto 2"/>
          <p:cNvSpPr>
            <a:spLocks noGrp="1"/>
          </p:cNvSpPr>
          <p:nvPr>
            <p:ph idx="1"/>
          </p:nvPr>
        </p:nvSpPr>
        <p:spPr/>
        <p:txBody>
          <a:bodyPr/>
          <a:lstStyle/>
          <a:p>
            <a:r>
              <a:rPr lang="it-IT" sz="4000" u="sng" dirty="0" smtClean="0"/>
              <a:t>L’inadempimento </a:t>
            </a:r>
            <a:r>
              <a:rPr lang="it-IT" sz="4000" u="sng" dirty="0"/>
              <a:t>del titolare è sanzionato fino a </a:t>
            </a:r>
            <a:r>
              <a:rPr lang="it-IT" sz="4000" b="1" u="sng" dirty="0"/>
              <a:t>20 milioni di euro</a:t>
            </a:r>
            <a:r>
              <a:rPr lang="it-IT" sz="4000" u="sng" dirty="0"/>
              <a:t> o, per le imprese, fino al </a:t>
            </a:r>
            <a:r>
              <a:rPr lang="it-IT" sz="4000" b="1" u="sng" dirty="0"/>
              <a:t>4% del fatturato mondiale totale annuo dell’esercizio precedente</a:t>
            </a:r>
            <a:r>
              <a:rPr lang="it-IT" sz="4000" u="sng" dirty="0"/>
              <a:t>.</a:t>
            </a:r>
            <a:endParaRPr lang="it-IT" sz="4000" dirty="0"/>
          </a:p>
          <a:p>
            <a:endParaRPr lang="it-IT" dirty="0"/>
          </a:p>
        </p:txBody>
      </p:sp>
    </p:spTree>
    <p:extLst>
      <p:ext uri="{BB962C8B-B14F-4D97-AF65-F5344CB8AC3E}">
        <p14:creationId xmlns:p14="http://schemas.microsoft.com/office/powerpoint/2010/main" val="108626092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consenso al trattamento dei dati personali</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628831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Obblighi del Titolare del trattamento   </a:t>
            </a:r>
            <a:r>
              <a:rPr lang="it-IT" sz="1800" dirty="0" smtClean="0"/>
              <a:t>2/3</a:t>
            </a:r>
            <a:endParaRPr lang="it-IT" sz="1800" dirty="0"/>
          </a:p>
        </p:txBody>
      </p:sp>
      <p:sp>
        <p:nvSpPr>
          <p:cNvPr id="3" name="Segnaposto contenuto 2"/>
          <p:cNvSpPr>
            <a:spLocks noGrp="1"/>
          </p:cNvSpPr>
          <p:nvPr>
            <p:ph idx="1"/>
          </p:nvPr>
        </p:nvSpPr>
        <p:spPr>
          <a:xfrm>
            <a:off x="773084" y="1704109"/>
            <a:ext cx="10242787" cy="4391891"/>
          </a:xfrm>
        </p:spPr>
        <p:txBody>
          <a:bodyPr/>
          <a:lstStyle/>
          <a:p>
            <a:r>
              <a:rPr lang="it-IT" dirty="0" smtClean="0"/>
              <a:t>Obblighi da contratto, codici di condotta e responsabilità</a:t>
            </a:r>
            <a:endParaRPr lang="it-IT" dirty="0"/>
          </a:p>
        </p:txBody>
      </p:sp>
      <p:sp>
        <p:nvSpPr>
          <p:cNvPr id="5" name="Rettangolo 4"/>
          <p:cNvSpPr/>
          <p:nvPr/>
        </p:nvSpPr>
        <p:spPr>
          <a:xfrm>
            <a:off x="980902" y="2236124"/>
            <a:ext cx="1911927" cy="1596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Accordo con eventuali contitolari del trattamento per disciplinare le rispettive responsabilità(art. 26)</a:t>
            </a:r>
            <a:endParaRPr lang="it-IT" sz="1400" dirty="0"/>
          </a:p>
        </p:txBody>
      </p:sp>
      <p:sp>
        <p:nvSpPr>
          <p:cNvPr id="6" name="Rettangolo 5"/>
          <p:cNvSpPr/>
          <p:nvPr/>
        </p:nvSpPr>
        <p:spPr>
          <a:xfrm>
            <a:off x="980902" y="4089862"/>
            <a:ext cx="1911928" cy="1878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err="1" smtClean="0"/>
              <a:t>Accountability</a:t>
            </a:r>
            <a:r>
              <a:rPr lang="it-IT" sz="1400" dirty="0" smtClean="0"/>
              <a:t> – Eventuale adozione di un codice di condotta (art. 40) o meccanismo di certificazione (art. 42)(art. 24)</a:t>
            </a:r>
            <a:endParaRPr lang="it-IT" sz="1400" dirty="0"/>
          </a:p>
        </p:txBody>
      </p:sp>
      <p:sp>
        <p:nvSpPr>
          <p:cNvPr id="7" name="Rettangolo 6"/>
          <p:cNvSpPr/>
          <p:nvPr/>
        </p:nvSpPr>
        <p:spPr>
          <a:xfrm>
            <a:off x="3499657" y="2236124"/>
            <a:ext cx="1893795" cy="1853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Rapporto tra </a:t>
            </a:r>
            <a:r>
              <a:rPr lang="it-IT" sz="1000" dirty="0" err="1" smtClean="0"/>
              <a:t>tipicheconttitolare</a:t>
            </a:r>
            <a:r>
              <a:rPr lang="it-IT" sz="1000" dirty="0" smtClean="0"/>
              <a:t> </a:t>
            </a:r>
            <a:r>
              <a:rPr lang="it-IT" sz="1000" dirty="0"/>
              <a:t>e responsabile disciplinato da contratto o altro atto giuridico o clausole </a:t>
            </a:r>
            <a:r>
              <a:rPr lang="it-IT" sz="1000" dirty="0" err="1" smtClean="0"/>
              <a:t>rattuali</a:t>
            </a:r>
            <a:r>
              <a:rPr lang="it-IT" sz="1000" dirty="0" smtClean="0"/>
              <a:t> </a:t>
            </a:r>
            <a:r>
              <a:rPr lang="it-IT" sz="1200" dirty="0" smtClean="0"/>
              <a:t>tipo (art. 28)</a:t>
            </a:r>
            <a:endParaRPr lang="it-IT" sz="1200" dirty="0"/>
          </a:p>
        </p:txBody>
      </p:sp>
      <p:sp>
        <p:nvSpPr>
          <p:cNvPr id="8" name="Rettangolo 7"/>
          <p:cNvSpPr/>
          <p:nvPr/>
        </p:nvSpPr>
        <p:spPr>
          <a:xfrm>
            <a:off x="3433156" y="4405745"/>
            <a:ext cx="1778924" cy="1562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Responsabilità in caso di violazione degli obblighi del GDPR (art. 82)</a:t>
            </a:r>
            <a:endParaRPr lang="it-IT" dirty="0"/>
          </a:p>
        </p:txBody>
      </p:sp>
      <p:sp>
        <p:nvSpPr>
          <p:cNvPr id="9" name="Rettangolo 8"/>
          <p:cNvSpPr/>
          <p:nvPr/>
        </p:nvSpPr>
        <p:spPr>
          <a:xfrm>
            <a:off x="5760720" y="2236124"/>
            <a:ext cx="1687483" cy="1970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t>Impartire indicazioni e istruzioni al </a:t>
            </a:r>
            <a:r>
              <a:rPr lang="it-IT" sz="1200" dirty="0" err="1" smtClean="0"/>
              <a:t>respponsabile</a:t>
            </a:r>
            <a:r>
              <a:rPr lang="it-IT" sz="1200" dirty="0" smtClean="0"/>
              <a:t> sulla durata, natura e finalità del trattamento, tipo di dati personali e categorie di interessati, obblighi e diritti (artt. 28)</a:t>
            </a:r>
            <a:endParaRPr lang="it-IT" sz="1200" dirty="0"/>
          </a:p>
        </p:txBody>
      </p:sp>
      <p:sp>
        <p:nvSpPr>
          <p:cNvPr id="10" name="Rettangolo 9"/>
          <p:cNvSpPr/>
          <p:nvPr/>
        </p:nvSpPr>
        <p:spPr>
          <a:xfrm>
            <a:off x="5752406" y="4405745"/>
            <a:ext cx="1830309" cy="1562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Responsabilità in solido con il responsabile per il risarcimento dei danni all’interessato</a:t>
            </a:r>
          </a:p>
          <a:p>
            <a:pPr algn="ctr"/>
            <a:r>
              <a:rPr lang="it-IT" sz="1200" dirty="0" smtClean="0"/>
              <a:t>(art. 82)</a:t>
            </a:r>
            <a:endParaRPr lang="it-IT" sz="1200" dirty="0"/>
          </a:p>
        </p:txBody>
      </p:sp>
      <p:sp>
        <p:nvSpPr>
          <p:cNvPr id="11" name="Rettangolo 10"/>
          <p:cNvSpPr/>
          <p:nvPr/>
        </p:nvSpPr>
        <p:spPr>
          <a:xfrm>
            <a:off x="7745953" y="2177935"/>
            <a:ext cx="1373109" cy="1911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t>Impartire istruzioni e indicazione agli </a:t>
            </a:r>
            <a:r>
              <a:rPr lang="it-IT" sz="1200" b="1" u="sng" dirty="0" smtClean="0"/>
              <a:t>addetti</a:t>
            </a:r>
            <a:r>
              <a:rPr lang="it-IT" sz="1200" b="1" dirty="0" smtClean="0"/>
              <a:t> che abbiano accesso ai dati personali (art. 29)</a:t>
            </a:r>
            <a:endParaRPr lang="it-IT" sz="1200" b="1" dirty="0"/>
          </a:p>
        </p:txBody>
      </p:sp>
      <p:sp>
        <p:nvSpPr>
          <p:cNvPr id="12" name="Rettangolo 11"/>
          <p:cNvSpPr/>
          <p:nvPr/>
        </p:nvSpPr>
        <p:spPr>
          <a:xfrm>
            <a:off x="8886304" y="4405745"/>
            <a:ext cx="1995056" cy="1902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Sanzioni amministrative pecuniarie e altre sanzioni </a:t>
            </a:r>
            <a:r>
              <a:rPr lang="it-IT" sz="1200" dirty="0" smtClean="0"/>
              <a:t>(artt. 83-84)</a:t>
            </a:r>
            <a:r>
              <a:rPr lang="it-IT" dirty="0" smtClean="0"/>
              <a:t> </a:t>
            </a:r>
            <a:endParaRPr lang="it-IT" dirty="0"/>
          </a:p>
        </p:txBody>
      </p:sp>
      <p:sp>
        <p:nvSpPr>
          <p:cNvPr id="13" name="Rettangolo 12"/>
          <p:cNvSpPr/>
          <p:nvPr/>
        </p:nvSpPr>
        <p:spPr>
          <a:xfrm>
            <a:off x="9567948" y="2468880"/>
            <a:ext cx="1313411" cy="1620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dirty="0" smtClean="0"/>
              <a:t>Nomina re il D.P.O. </a:t>
            </a:r>
            <a:r>
              <a:rPr lang="it-IT" sz="1200" dirty="0" smtClean="0"/>
              <a:t>(art. 37)</a:t>
            </a:r>
            <a:endParaRPr lang="it-IT" sz="1200" dirty="0"/>
          </a:p>
        </p:txBody>
      </p:sp>
    </p:spTree>
    <p:extLst>
      <p:ext uri="{BB962C8B-B14F-4D97-AF65-F5344CB8AC3E}">
        <p14:creationId xmlns:p14="http://schemas.microsoft.com/office/powerpoint/2010/main" val="83589801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consenso al trattamento dei dati personali</a:t>
            </a:r>
            <a:endParaRPr lang="it-IT" dirty="0"/>
          </a:p>
        </p:txBody>
      </p:sp>
      <p:sp>
        <p:nvSpPr>
          <p:cNvPr id="3" name="Segnaposto contenuto 2"/>
          <p:cNvSpPr>
            <a:spLocks noGrp="1"/>
          </p:cNvSpPr>
          <p:nvPr>
            <p:ph idx="1"/>
          </p:nvPr>
        </p:nvSpPr>
        <p:spPr/>
        <p:txBody>
          <a:bodyPr/>
          <a:lstStyle/>
          <a:p>
            <a:r>
              <a:rPr lang="it-IT" b="1" dirty="0"/>
              <a:t>Definizione</a:t>
            </a:r>
            <a:r>
              <a:rPr lang="it-IT" dirty="0"/>
              <a:t>: </a:t>
            </a:r>
            <a:r>
              <a:rPr lang="it-IT" u="sng" dirty="0"/>
              <a:t>E’ una manifestazione di volontà recettizia con la quale l’interessato autorizza il trattamento dei propri dati.</a:t>
            </a:r>
            <a:endParaRPr lang="it-IT" dirty="0"/>
          </a:p>
          <a:p>
            <a:r>
              <a:rPr lang="it-IT" b="1" u="sng" dirty="0"/>
              <a:t>Il consenso costituisce solo una delle basi giuridiche del </a:t>
            </a:r>
            <a:r>
              <a:rPr lang="it-IT" b="1" u="sng" dirty="0" smtClean="0"/>
              <a:t>trattamento</a:t>
            </a:r>
            <a:r>
              <a:rPr lang="it-IT" u="sng" dirty="0" smtClean="0"/>
              <a:t>, </a:t>
            </a:r>
            <a:r>
              <a:rPr lang="it-IT" u="sng" dirty="0"/>
              <a:t>ricorrendo le quali il trattamento dei dati personali è considerato lecito</a:t>
            </a:r>
            <a:r>
              <a:rPr lang="it-IT" u="sng" dirty="0" smtClean="0"/>
              <a:t>.</a:t>
            </a:r>
            <a:endParaRPr lang="it-IT" dirty="0"/>
          </a:p>
          <a:p>
            <a:r>
              <a:rPr lang="it-IT" u="sng" dirty="0"/>
              <a:t>L’</a:t>
            </a:r>
            <a:r>
              <a:rPr lang="it-IT" b="1" u="sng" dirty="0"/>
              <a:t>obbligo</a:t>
            </a:r>
            <a:r>
              <a:rPr lang="it-IT" u="sng" dirty="0"/>
              <a:t> di basare il trattamento sul consenso, nei casi di legge, </a:t>
            </a:r>
            <a:r>
              <a:rPr lang="it-IT" b="1" u="sng" dirty="0"/>
              <a:t>incombe esclusivamente sul titolare</a:t>
            </a:r>
            <a:r>
              <a:rPr lang="it-IT" u="sng" dirty="0"/>
              <a:t>, che </a:t>
            </a:r>
            <a:r>
              <a:rPr lang="it-IT" b="1" u="sng" dirty="0"/>
              <a:t>può delegare</a:t>
            </a:r>
            <a:r>
              <a:rPr lang="it-IT" u="sng" dirty="0"/>
              <a:t> </a:t>
            </a:r>
            <a:r>
              <a:rPr lang="it-IT" u="sng" dirty="0" smtClean="0"/>
              <a:t>ai </a:t>
            </a:r>
            <a:r>
              <a:rPr lang="it-IT" u="sng" dirty="0"/>
              <a:t>responsabili e </a:t>
            </a:r>
            <a:r>
              <a:rPr lang="it-IT" u="sng" dirty="0" smtClean="0"/>
              <a:t>al personale dipendente (SAT) </a:t>
            </a:r>
            <a:r>
              <a:rPr lang="it-IT" u="sng" dirty="0"/>
              <a:t>le attività di raccolta</a:t>
            </a:r>
            <a:r>
              <a:rPr lang="it-IT" u="sng" dirty="0" smtClean="0"/>
              <a:t>.</a:t>
            </a:r>
          </a:p>
          <a:p>
            <a:r>
              <a:rPr lang="it-IT" dirty="0"/>
              <a:t>Qualora il trattamento sia basato sul consenso, il titolare del trattamento deve essere in grado di dimostrare che l’interessato ha prestato il proprio consenso al trattamento dei propri dati personali.</a:t>
            </a:r>
          </a:p>
          <a:p>
            <a:r>
              <a:rPr lang="it-IT" dirty="0"/>
              <a:t>Il consenso deve essere presentato in forma comprensibile e facilmente accessibile, utilizzando un linguaggio semplice e chiaro.</a:t>
            </a:r>
          </a:p>
          <a:p>
            <a:endParaRPr lang="it-IT" dirty="0"/>
          </a:p>
        </p:txBody>
      </p:sp>
    </p:spTree>
    <p:extLst>
      <p:ext uri="{BB962C8B-B14F-4D97-AF65-F5344CB8AC3E}">
        <p14:creationId xmlns:p14="http://schemas.microsoft.com/office/powerpoint/2010/main" val="236172879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26808"/>
          </a:xfrm>
        </p:spPr>
        <p:txBody>
          <a:bodyPr>
            <a:normAutofit/>
          </a:bodyPr>
          <a:lstStyle/>
          <a:p>
            <a:r>
              <a:rPr lang="it-IT" b="1" u="sng" dirty="0"/>
              <a:t>Articolo 7 </a:t>
            </a:r>
            <a:r>
              <a:rPr lang="it-IT" b="1" u="sng" dirty="0" smtClean="0"/>
              <a:t>- Casistica</a:t>
            </a:r>
            <a:endParaRPr lang="it-IT" dirty="0"/>
          </a:p>
        </p:txBody>
      </p:sp>
      <p:sp>
        <p:nvSpPr>
          <p:cNvPr id="3" name="Segnaposto contenuto 2"/>
          <p:cNvSpPr>
            <a:spLocks noGrp="1"/>
          </p:cNvSpPr>
          <p:nvPr>
            <p:ph idx="1"/>
          </p:nvPr>
        </p:nvSpPr>
        <p:spPr>
          <a:xfrm>
            <a:off x="640080" y="1429789"/>
            <a:ext cx="10515600" cy="4439305"/>
          </a:xfrm>
        </p:spPr>
        <p:txBody>
          <a:bodyPr>
            <a:normAutofit lnSpcReduction="10000"/>
          </a:bodyPr>
          <a:lstStyle/>
          <a:p>
            <a:r>
              <a:rPr lang="it-IT" i="1" dirty="0" smtClean="0"/>
              <a:t>1</a:t>
            </a:r>
            <a:r>
              <a:rPr lang="it-IT" i="1" dirty="0"/>
              <a:t>. </a:t>
            </a:r>
            <a:r>
              <a:rPr lang="it-IT" b="1" i="1" dirty="0"/>
              <a:t>Qualora il trattamento sia basato sul consenso</a:t>
            </a:r>
            <a:r>
              <a:rPr lang="it-IT" i="1" dirty="0"/>
              <a:t>, il titolare del trattamento deve essere in grado di dimostrare che l'interessato ha prestato il proprio consenso al trattamento dei propri dati personali.</a:t>
            </a:r>
            <a:endParaRPr lang="it-IT" dirty="0"/>
          </a:p>
          <a:p>
            <a:r>
              <a:rPr lang="it-IT" i="1" dirty="0"/>
              <a:t>2. </a:t>
            </a:r>
            <a:r>
              <a:rPr lang="it-IT" b="1" i="1" dirty="0"/>
              <a:t>Se il consenso dell'interessato è prestato nel contesto di una dichiarazione scritta che riguarda anche altre questioni</a:t>
            </a:r>
            <a:r>
              <a:rPr lang="it-IT" i="1" dirty="0"/>
              <a:t>, la richiesta di consenso è presentata in modo chiaramente distinguibile dalle altre materie, in forma comprensibile e facilmente accessibile, utilizzando un linguaggio semplice e chiaro. Nessuna parte di una tale dichiarazione che costituisca una violazione del presente regolamento è vincolante.</a:t>
            </a:r>
            <a:endParaRPr lang="it-IT" dirty="0"/>
          </a:p>
          <a:p>
            <a:r>
              <a:rPr lang="it-IT" i="1" dirty="0"/>
              <a:t>3. </a:t>
            </a:r>
            <a:r>
              <a:rPr lang="it-IT" b="1" i="1" dirty="0"/>
              <a:t>L'interessato ha il diritto di revocare il proprio consenso in qualsiasi momento</a:t>
            </a:r>
            <a:r>
              <a:rPr lang="it-IT" i="1" dirty="0"/>
              <a:t>. La revoca del consenso non pregiudica la liceità del trattamento basata sul consenso prima della revoca. Prima di esprimere il proprio consenso, l'interessato è informato di ciò. Il consenso è revocato con la stessa facilità con cui è accordato.</a:t>
            </a:r>
            <a:endParaRPr lang="it-IT" dirty="0"/>
          </a:p>
          <a:p>
            <a:r>
              <a:rPr lang="it-IT" i="1" dirty="0"/>
              <a:t>4. </a:t>
            </a:r>
            <a:r>
              <a:rPr lang="it-IT" b="1" i="1" dirty="0"/>
              <a:t>Nel valutare se il consenso sia stato liberamente prestato</a:t>
            </a:r>
            <a:r>
              <a:rPr lang="it-IT" i="1" dirty="0"/>
              <a:t>, si tiene nella massima considerazione l'eventualità, tra le altre, che l'esecuzione di un contratto, compresa la prestazione di un servizio, sia condizionata alla prestazione del consenso al trattamento di dati personali non necessario all'esecuzione di tale contratto.</a:t>
            </a:r>
            <a:endParaRPr lang="it-IT" dirty="0"/>
          </a:p>
          <a:p>
            <a:endParaRPr lang="it-IT" dirty="0"/>
          </a:p>
        </p:txBody>
      </p:sp>
    </p:spTree>
    <p:extLst>
      <p:ext uri="{BB962C8B-B14F-4D97-AF65-F5344CB8AC3E}">
        <p14:creationId xmlns:p14="http://schemas.microsoft.com/office/powerpoint/2010/main" val="337007470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843928"/>
          </a:xfrm>
        </p:spPr>
        <p:txBody>
          <a:bodyPr/>
          <a:lstStyle/>
          <a:p>
            <a:r>
              <a:rPr lang="it-IT" b="1" u="sng" dirty="0"/>
              <a:t>Articolo 7 Condizioni per il </a:t>
            </a:r>
            <a:r>
              <a:rPr lang="it-IT" b="1" u="sng" dirty="0" smtClean="0"/>
              <a:t>consenso</a:t>
            </a:r>
            <a:r>
              <a:rPr lang="it-IT" b="1" dirty="0" smtClean="0"/>
              <a:t>       </a:t>
            </a:r>
            <a:r>
              <a:rPr lang="it-IT" sz="1400" b="1" dirty="0" smtClean="0"/>
              <a:t>1/3</a:t>
            </a:r>
            <a:endParaRPr lang="it-IT" sz="1400" dirty="0"/>
          </a:p>
        </p:txBody>
      </p:sp>
      <p:sp>
        <p:nvSpPr>
          <p:cNvPr id="3" name="Segnaposto contenuto 2"/>
          <p:cNvSpPr>
            <a:spLocks noGrp="1"/>
          </p:cNvSpPr>
          <p:nvPr>
            <p:ph idx="1"/>
          </p:nvPr>
        </p:nvSpPr>
        <p:spPr>
          <a:xfrm>
            <a:off x="731520" y="1263535"/>
            <a:ext cx="10424160" cy="4605559"/>
          </a:xfrm>
        </p:spPr>
        <p:txBody>
          <a:bodyPr>
            <a:normAutofit fontScale="92500" lnSpcReduction="10000"/>
          </a:bodyPr>
          <a:lstStyle/>
          <a:p>
            <a:endParaRPr lang="it-IT" dirty="0" smtClean="0"/>
          </a:p>
          <a:p>
            <a:r>
              <a:rPr lang="it-IT" dirty="0"/>
              <a:t>Qualora richiesto perché il trattamento dei dati personali sia da considerarsi lecito si annovera l’acquisizione di un consenso (artt. 6.1.a) e 9.2.a) del Regolamento), che, per le particolari categorie di dati personali (in particolare per quelli sanitari), deve essere: informato, esplicito e specifico.</a:t>
            </a:r>
          </a:p>
          <a:p>
            <a:r>
              <a:rPr lang="it-IT" dirty="0"/>
              <a:t>In particolare </a:t>
            </a:r>
            <a:r>
              <a:rPr lang="it-IT" b="1" u="sng" dirty="0"/>
              <a:t>le casistiche identificate per la richiesta del consenso all’interessato sono le seguenti</a:t>
            </a:r>
            <a:r>
              <a:rPr lang="it-IT" dirty="0"/>
              <a:t>:</a:t>
            </a:r>
          </a:p>
          <a:p>
            <a:pPr lvl="0"/>
            <a:r>
              <a:rPr lang="it-IT" b="1" dirty="0"/>
              <a:t>dati genetici</a:t>
            </a:r>
            <a:r>
              <a:rPr lang="it-IT" dirty="0" smtClean="0"/>
              <a:t>, nell’ipotesi </a:t>
            </a:r>
            <a:r>
              <a:rPr lang="it-IT" dirty="0"/>
              <a:t>di:</a:t>
            </a:r>
          </a:p>
          <a:p>
            <a:pPr lvl="1">
              <a:buFont typeface="Wingdings" panose="05000000000000000000" pitchFamily="2" charset="2"/>
              <a:buChar char="§"/>
            </a:pPr>
            <a:r>
              <a:rPr lang="it-IT" dirty="0">
                <a:solidFill>
                  <a:srgbClr val="00B050"/>
                </a:solidFill>
              </a:rPr>
              <a:t>finalità di tutela della salute di un soggetto terzo</a:t>
            </a:r>
            <a:r>
              <a:rPr lang="it-IT" dirty="0"/>
              <a:t>;</a:t>
            </a:r>
          </a:p>
          <a:p>
            <a:pPr lvl="1">
              <a:buFont typeface="Wingdings" panose="05000000000000000000" pitchFamily="2" charset="2"/>
              <a:buChar char="§"/>
            </a:pPr>
            <a:r>
              <a:rPr lang="it-IT" dirty="0">
                <a:solidFill>
                  <a:srgbClr val="00B050"/>
                </a:solidFill>
              </a:rPr>
              <a:t>lo svolgimento di test genetici nell’ambito delle investigazioni difensive o per l’esercizio di un diritto in sede giudiziaria</a:t>
            </a:r>
            <a:r>
              <a:rPr lang="it-IT" dirty="0"/>
              <a:t>, salvo che un’espressa disposizione di legge, o un provvedimento dell’autorità giudiziaria in conformità alla legge, disponga altrimenti;</a:t>
            </a:r>
          </a:p>
          <a:p>
            <a:pPr lvl="1">
              <a:buFont typeface="Wingdings" panose="05000000000000000000" pitchFamily="2" charset="2"/>
              <a:buChar char="§"/>
            </a:pPr>
            <a:r>
              <a:rPr lang="it-IT" dirty="0">
                <a:solidFill>
                  <a:srgbClr val="00B050"/>
                </a:solidFill>
              </a:rPr>
              <a:t>i trattamenti effettuati mediante test genetici, compreso lo screening, a fini di ricerca o di ricongiungimento familiare</a:t>
            </a:r>
            <a:r>
              <a:rPr lang="it-IT" dirty="0"/>
              <a:t>. In questi casi, all’interessato è richiesto di dichiarare se vuole conoscere o meno i risultati dell’esame o della ricerca, comprese eventuali notizie inattese che lo riguardano, qualora queste ultime rappresentino per l’interessato un beneficio concreto e diretto in termini di terapia o di prevenzione o di consapevolezza delle scelte;</a:t>
            </a:r>
          </a:p>
          <a:p>
            <a:pPr lvl="1">
              <a:buFont typeface="Wingdings" panose="05000000000000000000" pitchFamily="2" charset="2"/>
              <a:buChar char="§"/>
            </a:pPr>
            <a:r>
              <a:rPr lang="it-IT" dirty="0">
                <a:solidFill>
                  <a:srgbClr val="00B050"/>
                </a:solidFill>
              </a:rPr>
              <a:t>finalità di ricerca scientifica e statistica non previste dalla legge o da altro requisito specifico di cui all’art. 9 del Regolamento</a:t>
            </a:r>
            <a:r>
              <a:rPr lang="it-IT" dirty="0"/>
              <a:t>.</a:t>
            </a:r>
          </a:p>
          <a:p>
            <a:endParaRPr lang="it-IT" dirty="0"/>
          </a:p>
        </p:txBody>
      </p:sp>
    </p:spTree>
    <p:extLst>
      <p:ext uri="{BB962C8B-B14F-4D97-AF65-F5344CB8AC3E}">
        <p14:creationId xmlns:p14="http://schemas.microsoft.com/office/powerpoint/2010/main" val="142056003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Consenso al trattamento dei dati </a:t>
            </a:r>
            <a:r>
              <a:rPr lang="it-IT" b="1" dirty="0" smtClean="0"/>
              <a:t>personali    </a:t>
            </a:r>
            <a:r>
              <a:rPr lang="it-IT" sz="2200" b="1" dirty="0" smtClean="0"/>
              <a:t>2/3</a:t>
            </a:r>
            <a:r>
              <a:rPr lang="it-IT" b="1" dirty="0"/>
              <a:t/>
            </a:r>
            <a:br>
              <a:rPr lang="it-IT" b="1" dirty="0"/>
            </a:br>
            <a:endParaRPr lang="it-IT" dirty="0"/>
          </a:p>
        </p:txBody>
      </p:sp>
      <p:sp>
        <p:nvSpPr>
          <p:cNvPr id="3" name="Segnaposto contenuto 2"/>
          <p:cNvSpPr>
            <a:spLocks noGrp="1"/>
          </p:cNvSpPr>
          <p:nvPr>
            <p:ph idx="1"/>
          </p:nvPr>
        </p:nvSpPr>
        <p:spPr>
          <a:xfrm>
            <a:off x="1097280" y="1263535"/>
            <a:ext cx="10058400" cy="4605559"/>
          </a:xfrm>
        </p:spPr>
        <p:txBody>
          <a:bodyPr>
            <a:normAutofit/>
          </a:bodyPr>
          <a:lstStyle/>
          <a:p>
            <a:pPr lvl="0"/>
            <a:r>
              <a:rPr lang="it-IT" dirty="0" smtClean="0"/>
              <a:t>Il consenso è richiesto se </a:t>
            </a:r>
            <a:r>
              <a:rPr lang="it-IT" dirty="0"/>
              <a:t>il trattamento dei dati personali e relativi alla salute è finalizzato alla:</a:t>
            </a:r>
          </a:p>
          <a:p>
            <a:pPr lvl="1"/>
            <a:r>
              <a:rPr lang="it-IT" sz="2000" u="sng" dirty="0"/>
              <a:t>costituzione del </a:t>
            </a:r>
            <a:r>
              <a:rPr lang="it-IT" sz="2000" b="1" u="sng" dirty="0"/>
              <a:t>Dossier Sanitario Elettronico </a:t>
            </a:r>
            <a:r>
              <a:rPr lang="it-IT" sz="2000" u="sng" dirty="0"/>
              <a:t>(DSE) o </a:t>
            </a:r>
            <a:r>
              <a:rPr lang="it-IT" sz="2000" u="sng" dirty="0" smtClean="0"/>
              <a:t>visione del </a:t>
            </a:r>
            <a:r>
              <a:rPr lang="it-IT" sz="2000" b="1" u="sng" dirty="0"/>
              <a:t>Fascicolo Sanitario Elettronico </a:t>
            </a:r>
            <a:r>
              <a:rPr lang="it-IT" sz="2000" dirty="0"/>
              <a:t>(FSE);</a:t>
            </a:r>
          </a:p>
          <a:p>
            <a:pPr lvl="1"/>
            <a:r>
              <a:rPr lang="it-IT" sz="2000" u="sng" dirty="0"/>
              <a:t>attività di </a:t>
            </a:r>
            <a:r>
              <a:rPr lang="it-IT" sz="2000" b="1" u="sng" dirty="0"/>
              <a:t>medicina predittiva</a:t>
            </a:r>
            <a:r>
              <a:rPr lang="it-IT" sz="2000" dirty="0"/>
              <a:t>;</a:t>
            </a:r>
          </a:p>
          <a:p>
            <a:pPr lvl="1"/>
            <a:r>
              <a:rPr lang="it-IT" sz="2000" b="1" u="sng" dirty="0"/>
              <a:t>teleassistenza/telemedicina</a:t>
            </a:r>
            <a:r>
              <a:rPr lang="it-IT" sz="2000" dirty="0"/>
              <a:t>,</a:t>
            </a:r>
          </a:p>
          <a:p>
            <a:pPr lvl="1"/>
            <a:r>
              <a:rPr lang="it-IT" sz="2000" b="1" u="sng" dirty="0"/>
              <a:t>trasmissione dei referti on line</a:t>
            </a:r>
            <a:r>
              <a:rPr lang="it-IT" sz="2000" dirty="0"/>
              <a:t>, ecc.</a:t>
            </a:r>
          </a:p>
          <a:p>
            <a:pPr lvl="1"/>
            <a:r>
              <a:rPr lang="it-IT" sz="2000" dirty="0" smtClean="0"/>
              <a:t>(omissis)</a:t>
            </a:r>
            <a:endParaRPr lang="it-IT" sz="2000" dirty="0"/>
          </a:p>
          <a:p>
            <a:pPr lvl="1"/>
            <a:r>
              <a:rPr lang="it-IT" sz="2000" b="1" dirty="0"/>
              <a:t>dati personali relativi alla salute, il cui trattamento avviene a fini di ricerca scientifica in campo medico, biomedico o epidemiologico, in assenza di una disposizione di legge o di regolamento che lo autorizzi</a:t>
            </a:r>
          </a:p>
          <a:p>
            <a:pPr lvl="1"/>
            <a:r>
              <a:rPr lang="it-IT" sz="2000" b="1" dirty="0"/>
              <a:t>dati personali relativi alla salute, il cui trattamento avviene a fini di ricerca scientifica in campo medico, biomedico o epidemiologico, in presenza di una disposizione di legge o di regolamento che lo autorizzi ma in assenza di anonimizzazione dei dati</a:t>
            </a:r>
          </a:p>
          <a:p>
            <a:endParaRPr lang="it-IT" dirty="0"/>
          </a:p>
        </p:txBody>
      </p:sp>
    </p:spTree>
    <p:extLst>
      <p:ext uri="{BB962C8B-B14F-4D97-AF65-F5344CB8AC3E}">
        <p14:creationId xmlns:p14="http://schemas.microsoft.com/office/powerpoint/2010/main" val="20792461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Consenso al trattamento dei dati personali    </a:t>
            </a:r>
            <a:r>
              <a:rPr lang="it-IT" sz="2200" b="1" dirty="0" smtClean="0"/>
              <a:t>3/3</a:t>
            </a:r>
            <a:r>
              <a:rPr lang="it-IT" b="1" dirty="0"/>
              <a:t/>
            </a:r>
            <a:br>
              <a:rPr lang="it-IT" b="1" dirty="0"/>
            </a:br>
            <a:endParaRPr lang="it-IT" dirty="0"/>
          </a:p>
        </p:txBody>
      </p:sp>
      <p:sp>
        <p:nvSpPr>
          <p:cNvPr id="3" name="Segnaposto contenuto 2"/>
          <p:cNvSpPr>
            <a:spLocks noGrp="1"/>
          </p:cNvSpPr>
          <p:nvPr>
            <p:ph idx="1"/>
          </p:nvPr>
        </p:nvSpPr>
        <p:spPr/>
        <p:txBody>
          <a:bodyPr>
            <a:normAutofit fontScale="85000" lnSpcReduction="20000"/>
          </a:bodyPr>
          <a:lstStyle/>
          <a:p>
            <a:pPr lvl="0"/>
            <a:r>
              <a:rPr lang="it-IT" b="1" dirty="0" smtClean="0"/>
              <a:t>Autorizzazione da parte dell’assistito a comunicare </a:t>
            </a:r>
            <a:r>
              <a:rPr lang="it-IT" b="1" dirty="0"/>
              <a:t>del proprio stato di salute </a:t>
            </a:r>
            <a:r>
              <a:rPr lang="it-IT" dirty="0"/>
              <a:t>a:</a:t>
            </a:r>
          </a:p>
          <a:p>
            <a:pPr lvl="1"/>
            <a:r>
              <a:rPr lang="it-IT" dirty="0"/>
              <a:t>Medico curante (MMG, PLS)</a:t>
            </a:r>
          </a:p>
          <a:p>
            <a:pPr lvl="1"/>
            <a:r>
              <a:rPr lang="it-IT" dirty="0"/>
              <a:t>Familiari</a:t>
            </a:r>
          </a:p>
          <a:p>
            <a:pPr lvl="1"/>
            <a:r>
              <a:rPr lang="it-IT" dirty="0"/>
              <a:t>Altri</a:t>
            </a:r>
          </a:p>
          <a:p>
            <a:pPr lvl="0"/>
            <a:r>
              <a:rPr lang="it-IT" b="1" dirty="0"/>
              <a:t>Ambito di comunicazione della propria presenza all’interno delle strutture dell’Azienda</a:t>
            </a:r>
          </a:p>
          <a:p>
            <a:pPr lvl="0"/>
            <a:r>
              <a:rPr lang="it-IT" b="1" dirty="0"/>
              <a:t>Eventuali richieste di pareri di esperti esterni </a:t>
            </a:r>
            <a:r>
              <a:rPr lang="it-IT" dirty="0"/>
              <a:t>(c.d. </a:t>
            </a:r>
            <a:r>
              <a:rPr lang="it-IT" i="1" dirty="0"/>
              <a:t>2nd opinion</a:t>
            </a:r>
            <a:r>
              <a:rPr lang="it-IT" dirty="0"/>
              <a:t>)</a:t>
            </a:r>
          </a:p>
          <a:p>
            <a:pPr lvl="0"/>
            <a:r>
              <a:rPr lang="it-IT" b="1" dirty="0"/>
              <a:t>Richiesta di ulteriori dati personali per finalità organizzative </a:t>
            </a:r>
            <a:r>
              <a:rPr lang="it-IT" dirty="0"/>
              <a:t>(es.: contatto paziente e conferma appuntamenti)</a:t>
            </a:r>
          </a:p>
          <a:p>
            <a:pPr lvl="0"/>
            <a:r>
              <a:rPr lang="it-IT" u="sng" dirty="0"/>
              <a:t>Trattamento dei dati personali e sanitari da parte di</a:t>
            </a:r>
            <a:r>
              <a:rPr lang="it-IT" dirty="0"/>
              <a:t>:</a:t>
            </a:r>
          </a:p>
          <a:p>
            <a:pPr lvl="1"/>
            <a:r>
              <a:rPr lang="it-IT" b="1" dirty="0"/>
              <a:t>Tirocinanti</a:t>
            </a:r>
          </a:p>
          <a:p>
            <a:pPr lvl="1"/>
            <a:r>
              <a:rPr lang="it-IT" b="1" dirty="0"/>
              <a:t>Specializzandi</a:t>
            </a:r>
          </a:p>
          <a:p>
            <a:pPr lvl="1"/>
            <a:r>
              <a:rPr lang="it-IT" b="1" dirty="0"/>
              <a:t>Volontari</a:t>
            </a:r>
          </a:p>
          <a:p>
            <a:pPr lvl="1"/>
            <a:r>
              <a:rPr lang="it-IT" dirty="0"/>
              <a:t>Altri figure da identificare</a:t>
            </a:r>
          </a:p>
          <a:p>
            <a:r>
              <a:rPr lang="it-IT" u="sng" dirty="0"/>
              <a:t>Nei casi indicati, il trattamento dei dati personali ed appartenenti a particolari categorie è consentito solo se l’interessato ha prestato il proprio consenso, autonomo e specifico</a:t>
            </a:r>
            <a:r>
              <a:rPr lang="it-IT" sz="1400" u="sng" dirty="0"/>
              <a:t>,</a:t>
            </a:r>
            <a:r>
              <a:rPr lang="it-IT" u="sng" dirty="0"/>
              <a:t> al relativo trattamento</a:t>
            </a:r>
            <a:r>
              <a:rPr lang="it-IT" dirty="0"/>
              <a:t>.</a:t>
            </a:r>
          </a:p>
          <a:p>
            <a:endParaRPr lang="it-IT" dirty="0"/>
          </a:p>
        </p:txBody>
      </p:sp>
    </p:spTree>
    <p:extLst>
      <p:ext uri="{BB962C8B-B14F-4D97-AF65-F5344CB8AC3E}">
        <p14:creationId xmlns:p14="http://schemas.microsoft.com/office/powerpoint/2010/main" val="55795154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Requisiti </a:t>
            </a:r>
            <a:r>
              <a:rPr lang="it-IT" dirty="0"/>
              <a:t>di</a:t>
            </a:r>
            <a:r>
              <a:rPr lang="it-IT" b="1" dirty="0"/>
              <a:t> </a:t>
            </a:r>
            <a:r>
              <a:rPr lang="it-IT" b="1" dirty="0" smtClean="0"/>
              <a:t>validità del consenso</a:t>
            </a:r>
            <a:r>
              <a:rPr lang="it-IT" dirty="0"/>
              <a:t/>
            </a:r>
            <a:br>
              <a:rPr lang="it-IT" dirty="0"/>
            </a:br>
            <a:endParaRPr lang="it-IT" dirty="0"/>
          </a:p>
        </p:txBody>
      </p:sp>
      <p:sp>
        <p:nvSpPr>
          <p:cNvPr id="3" name="Segnaposto contenuto 2"/>
          <p:cNvSpPr>
            <a:spLocks noGrp="1"/>
          </p:cNvSpPr>
          <p:nvPr>
            <p:ph idx="1"/>
          </p:nvPr>
        </p:nvSpPr>
        <p:spPr/>
        <p:txBody>
          <a:bodyPr/>
          <a:lstStyle/>
          <a:p>
            <a:r>
              <a:rPr lang="it-IT" sz="3600" u="sng" dirty="0" smtClean="0"/>
              <a:t>a</a:t>
            </a:r>
            <a:r>
              <a:rPr lang="it-IT" sz="3600" u="sng" dirty="0"/>
              <a:t>) </a:t>
            </a:r>
            <a:r>
              <a:rPr lang="it-IT" sz="3600" u="sng" dirty="0">
                <a:solidFill>
                  <a:srgbClr val="00B050"/>
                </a:solidFill>
              </a:rPr>
              <a:t>informato (preceduto da informativa), </a:t>
            </a:r>
            <a:endParaRPr lang="it-IT" sz="3600" dirty="0">
              <a:solidFill>
                <a:srgbClr val="00B050"/>
              </a:solidFill>
            </a:endParaRPr>
          </a:p>
          <a:p>
            <a:r>
              <a:rPr lang="it-IT" sz="3600" u="sng" dirty="0"/>
              <a:t>b) </a:t>
            </a:r>
            <a:r>
              <a:rPr lang="it-IT" sz="3600" u="sng" dirty="0">
                <a:solidFill>
                  <a:srgbClr val="FF0000"/>
                </a:solidFill>
              </a:rPr>
              <a:t>libero (senza condizionamenti o vincoli), </a:t>
            </a:r>
            <a:endParaRPr lang="it-IT" sz="3600" dirty="0">
              <a:solidFill>
                <a:srgbClr val="FF0000"/>
              </a:solidFill>
            </a:endParaRPr>
          </a:p>
          <a:p>
            <a:r>
              <a:rPr lang="it-IT" sz="3600" u="sng" dirty="0"/>
              <a:t>c) </a:t>
            </a:r>
            <a:r>
              <a:rPr lang="it-IT" sz="3600" u="sng" dirty="0">
                <a:solidFill>
                  <a:srgbClr val="92D050"/>
                </a:solidFill>
              </a:rPr>
              <a:t>specifico (un consenso per ogni finalità); </a:t>
            </a:r>
            <a:endParaRPr lang="it-IT" sz="3600" dirty="0">
              <a:solidFill>
                <a:srgbClr val="92D050"/>
              </a:solidFill>
            </a:endParaRPr>
          </a:p>
          <a:p>
            <a:r>
              <a:rPr lang="it-IT" sz="3600" u="sng" dirty="0"/>
              <a:t>d) </a:t>
            </a:r>
            <a:r>
              <a:rPr lang="it-IT" sz="3600" u="sng" dirty="0">
                <a:solidFill>
                  <a:srgbClr val="0070C0"/>
                </a:solidFill>
              </a:rPr>
              <a:t>inequivocabile (deve esservi certezza che l’interessato l’ha prestato).</a:t>
            </a:r>
            <a:endParaRPr lang="it-IT" sz="3600" dirty="0">
              <a:solidFill>
                <a:srgbClr val="0070C0"/>
              </a:solidFill>
            </a:endParaRPr>
          </a:p>
          <a:p>
            <a:endParaRPr lang="it-IT" dirty="0"/>
          </a:p>
        </p:txBody>
      </p:sp>
    </p:spTree>
    <p:extLst>
      <p:ext uri="{BB962C8B-B14F-4D97-AF65-F5344CB8AC3E}">
        <p14:creationId xmlns:p14="http://schemas.microsoft.com/office/powerpoint/2010/main" val="101085747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818990"/>
          </a:xfrm>
        </p:spPr>
        <p:txBody>
          <a:bodyPr/>
          <a:lstStyle/>
          <a:p>
            <a:r>
              <a:rPr lang="it-IT" dirty="0" smtClean="0"/>
              <a:t>Forma e revocabilità del consenso</a:t>
            </a:r>
            <a:endParaRPr lang="it-IT" dirty="0"/>
          </a:p>
        </p:txBody>
      </p:sp>
      <p:sp>
        <p:nvSpPr>
          <p:cNvPr id="3" name="Segnaposto contenuto 2"/>
          <p:cNvSpPr>
            <a:spLocks noGrp="1"/>
          </p:cNvSpPr>
          <p:nvPr>
            <p:ph idx="1"/>
          </p:nvPr>
        </p:nvSpPr>
        <p:spPr>
          <a:xfrm>
            <a:off x="1097280" y="1271847"/>
            <a:ext cx="10058400" cy="4597247"/>
          </a:xfrm>
        </p:spPr>
        <p:txBody>
          <a:bodyPr>
            <a:normAutofit fontScale="92500" lnSpcReduction="20000"/>
          </a:bodyPr>
          <a:lstStyle/>
          <a:p>
            <a:pPr algn="ctr"/>
            <a:r>
              <a:rPr lang="it-IT" sz="3200" b="1" dirty="0">
                <a:solidFill>
                  <a:srgbClr val="FF0000"/>
                </a:solidFill>
              </a:rPr>
              <a:t>Forma</a:t>
            </a:r>
            <a:r>
              <a:rPr lang="it-IT" sz="3200" b="1" dirty="0" smtClean="0">
                <a:solidFill>
                  <a:srgbClr val="FF0000"/>
                </a:solidFill>
              </a:rPr>
              <a:t>.</a:t>
            </a:r>
          </a:p>
          <a:p>
            <a:r>
              <a:rPr lang="it-IT" sz="3200" b="1" dirty="0" smtClean="0"/>
              <a:t> </a:t>
            </a:r>
            <a:r>
              <a:rPr lang="it-IT" sz="3200" u="sng" dirty="0"/>
              <a:t>Nei moduli scritti </a:t>
            </a:r>
            <a:r>
              <a:rPr lang="it-IT" sz="3200" b="1" u="sng" dirty="0"/>
              <a:t>la richiesta di consenso è presentata in modo chiaramente distinguibile da altre questioni.</a:t>
            </a:r>
            <a:r>
              <a:rPr lang="it-IT" sz="3200" u="sng" dirty="0"/>
              <a:t> Vanno osservati i principi di </a:t>
            </a:r>
            <a:r>
              <a:rPr lang="it-IT" sz="3200" u="sng" dirty="0" smtClean="0"/>
              <a:t>accessibilità, </a:t>
            </a:r>
            <a:r>
              <a:rPr lang="it-IT" sz="3200" u="sng" dirty="0"/>
              <a:t>chiarezza, semplicità e comprensibilità.</a:t>
            </a:r>
            <a:endParaRPr lang="it-IT" sz="3200" dirty="0"/>
          </a:p>
          <a:p>
            <a:pPr algn="ctr"/>
            <a:r>
              <a:rPr lang="it-IT" sz="3200" b="1" dirty="0">
                <a:solidFill>
                  <a:srgbClr val="FF0000"/>
                </a:solidFill>
              </a:rPr>
              <a:t>Revocabilità.</a:t>
            </a:r>
            <a:r>
              <a:rPr lang="it-IT" sz="3200" dirty="0">
                <a:solidFill>
                  <a:srgbClr val="FF0000"/>
                </a:solidFill>
              </a:rPr>
              <a:t> </a:t>
            </a:r>
            <a:endParaRPr lang="it-IT" sz="3200" dirty="0" smtClean="0">
              <a:solidFill>
                <a:srgbClr val="FF0000"/>
              </a:solidFill>
            </a:endParaRPr>
          </a:p>
          <a:p>
            <a:r>
              <a:rPr lang="it-IT" sz="3200" b="1" u="sng" dirty="0" smtClean="0"/>
              <a:t>L’interessato </a:t>
            </a:r>
            <a:r>
              <a:rPr lang="it-IT" sz="3200" b="1" u="sng" dirty="0"/>
              <a:t>deve essere messo in condizioni di revocare, in qualsiasi momento, il consenso dato</a:t>
            </a:r>
            <a:r>
              <a:rPr lang="it-IT" sz="3200" u="sng" dirty="0" smtClean="0"/>
              <a:t>.</a:t>
            </a:r>
          </a:p>
          <a:p>
            <a:r>
              <a:rPr lang="it-IT" sz="3200" b="1" u="sng" dirty="0" smtClean="0"/>
              <a:t>La revoca del consenso non pregiudica la liceità del trattamento basata sul consenso prima della revoca</a:t>
            </a:r>
            <a:r>
              <a:rPr lang="it-IT" sz="3200" u="sng" dirty="0" smtClean="0"/>
              <a:t>. Prima di prestare il consenso l’interessato deve essere informato di ciò. </a:t>
            </a:r>
          </a:p>
          <a:p>
            <a:r>
              <a:rPr lang="it-IT" sz="3200" b="1" u="sng" dirty="0" smtClean="0"/>
              <a:t>Il consenso è revocato con la stessa facilità con cui è accordato</a:t>
            </a:r>
            <a:r>
              <a:rPr lang="it-IT" sz="3200" u="sng" dirty="0" smtClean="0"/>
              <a:t>.</a:t>
            </a:r>
            <a:endParaRPr lang="it-IT" sz="3200" dirty="0"/>
          </a:p>
          <a:p>
            <a:endParaRPr lang="it-IT" dirty="0"/>
          </a:p>
        </p:txBody>
      </p:sp>
    </p:spTree>
    <p:extLst>
      <p:ext uri="{BB962C8B-B14F-4D97-AF65-F5344CB8AC3E}">
        <p14:creationId xmlns:p14="http://schemas.microsoft.com/office/powerpoint/2010/main" val="359762895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Sanzioni</a:t>
            </a:r>
            <a:endParaRPr lang="it-IT" dirty="0"/>
          </a:p>
        </p:txBody>
      </p:sp>
      <p:sp>
        <p:nvSpPr>
          <p:cNvPr id="3" name="Segnaposto contenuto 2"/>
          <p:cNvSpPr>
            <a:spLocks noGrp="1"/>
          </p:cNvSpPr>
          <p:nvPr>
            <p:ph idx="1"/>
          </p:nvPr>
        </p:nvSpPr>
        <p:spPr/>
        <p:txBody>
          <a:bodyPr/>
          <a:lstStyle/>
          <a:p>
            <a:r>
              <a:rPr lang="it-IT" sz="4000" u="sng" dirty="0" smtClean="0"/>
              <a:t>L’inadempimento </a:t>
            </a:r>
            <a:r>
              <a:rPr lang="it-IT" sz="4000" u="sng" dirty="0"/>
              <a:t>del titolare è sanzionato fino a </a:t>
            </a:r>
            <a:r>
              <a:rPr lang="it-IT" sz="4000" b="1" u="sng" dirty="0"/>
              <a:t>20 milioni di euro</a:t>
            </a:r>
            <a:r>
              <a:rPr lang="it-IT" sz="4000" u="sng" dirty="0"/>
              <a:t> o, per le imprese, fino al </a:t>
            </a:r>
            <a:r>
              <a:rPr lang="it-IT" sz="4000" b="1" u="sng" dirty="0"/>
              <a:t>4% del fatturato mondiale totale annuo dell’esercizio precedente</a:t>
            </a:r>
            <a:r>
              <a:rPr lang="it-IT" sz="4000" u="sng" dirty="0"/>
              <a:t>.</a:t>
            </a:r>
            <a:endParaRPr lang="it-IT" sz="4000" dirty="0"/>
          </a:p>
          <a:p>
            <a:endParaRPr lang="it-IT" dirty="0"/>
          </a:p>
        </p:txBody>
      </p:sp>
    </p:spTree>
    <p:extLst>
      <p:ext uri="{BB962C8B-B14F-4D97-AF65-F5344CB8AC3E}">
        <p14:creationId xmlns:p14="http://schemas.microsoft.com/office/powerpoint/2010/main" val="26080840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Adempimenti a carico dei SATD</a:t>
            </a:r>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419604654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752488"/>
          </a:xfrm>
        </p:spPr>
        <p:txBody>
          <a:bodyPr/>
          <a:lstStyle/>
          <a:p>
            <a:r>
              <a:rPr lang="it-IT" dirty="0" smtClean="0"/>
              <a:t>Adempimenti a carico dei SATD</a:t>
            </a:r>
            <a:endParaRPr lang="it-IT" dirty="0"/>
          </a:p>
        </p:txBody>
      </p:sp>
      <p:sp>
        <p:nvSpPr>
          <p:cNvPr id="3" name="Segnaposto contenuto 2"/>
          <p:cNvSpPr>
            <a:spLocks noGrp="1"/>
          </p:cNvSpPr>
          <p:nvPr>
            <p:ph idx="1"/>
          </p:nvPr>
        </p:nvSpPr>
        <p:spPr>
          <a:xfrm>
            <a:off x="423949" y="1205345"/>
            <a:ext cx="10731731" cy="4663749"/>
          </a:xfrm>
        </p:spPr>
        <p:txBody>
          <a:bodyPr>
            <a:normAutofit fontScale="85000" lnSpcReduction="20000"/>
          </a:bodyPr>
          <a:lstStyle/>
          <a:p>
            <a:r>
              <a:rPr lang="it-IT" dirty="0" smtClean="0"/>
              <a:t>Al </a:t>
            </a:r>
            <a:r>
              <a:rPr lang="it-IT" dirty="0"/>
              <a:t>fine di rispettare i principi di trattamento e tutelare i diritti degli interessati, </a:t>
            </a:r>
            <a:r>
              <a:rPr lang="it-IT" dirty="0" smtClean="0"/>
              <a:t>la Asl di Pescara ha stabilito </a:t>
            </a:r>
            <a:r>
              <a:rPr lang="it-IT" dirty="0"/>
              <a:t>una specifica </a:t>
            </a:r>
            <a:r>
              <a:rPr lang="it-IT" dirty="0">
                <a:solidFill>
                  <a:srgbClr val="00B050"/>
                </a:solidFill>
              </a:rPr>
              <a:t>strategia di gestione delle informative e relative richieste di consenso </a:t>
            </a:r>
            <a:r>
              <a:rPr lang="it-IT" dirty="0"/>
              <a:t>da sottoporre nei punti di “accesso” ai servizi </a:t>
            </a:r>
            <a:r>
              <a:rPr lang="it-IT" dirty="0" smtClean="0"/>
              <a:t>agli interessati.</a:t>
            </a:r>
            <a:endParaRPr lang="it-IT" dirty="0"/>
          </a:p>
          <a:p>
            <a:r>
              <a:rPr lang="it-IT" dirty="0"/>
              <a:t>In linea generale </a:t>
            </a:r>
            <a:r>
              <a:rPr lang="it-IT" u="sng" dirty="0"/>
              <a:t>sono identificati due distinti livelli di gestione del principio di trasparenza </a:t>
            </a:r>
            <a:r>
              <a:rPr lang="it-IT" dirty="0"/>
              <a:t>(art. 5.1.a del Regolamento) indicati nei punti seguenti:</a:t>
            </a:r>
          </a:p>
          <a:p>
            <a:pPr>
              <a:buFont typeface="Wingdings" panose="05000000000000000000" pitchFamily="2" charset="2"/>
              <a:buChar char="q"/>
            </a:pPr>
            <a:r>
              <a:rPr lang="it-IT" dirty="0" smtClean="0">
                <a:solidFill>
                  <a:srgbClr val="FF0000"/>
                </a:solidFill>
              </a:rPr>
              <a:t> a. Informativa generale  </a:t>
            </a:r>
            <a:r>
              <a:rPr lang="it-IT" sz="1400" dirty="0">
                <a:solidFill>
                  <a:srgbClr val="FF0000"/>
                </a:solidFill>
              </a:rPr>
              <a:t>(PRY –</a:t>
            </a:r>
            <a:r>
              <a:rPr lang="it-IT" sz="1400" dirty="0" smtClean="0">
                <a:solidFill>
                  <a:srgbClr val="FF0000"/>
                </a:solidFill>
              </a:rPr>
              <a:t>INF-000)</a:t>
            </a:r>
            <a:endParaRPr lang="it-IT" sz="1400" dirty="0">
              <a:solidFill>
                <a:srgbClr val="FF0000"/>
              </a:solidFill>
            </a:endParaRPr>
          </a:p>
          <a:p>
            <a:pPr>
              <a:buFont typeface="Wingdings" panose="05000000000000000000" pitchFamily="2" charset="2"/>
              <a:buChar char="q"/>
            </a:pPr>
            <a:r>
              <a:rPr lang="it-IT" dirty="0" smtClean="0">
                <a:solidFill>
                  <a:srgbClr val="FF0000"/>
                </a:solidFill>
              </a:rPr>
              <a:t>b. informativa per </a:t>
            </a:r>
            <a:r>
              <a:rPr lang="it-IT" b="1" dirty="0" smtClean="0">
                <a:solidFill>
                  <a:srgbClr val="FF0000"/>
                </a:solidFill>
              </a:rPr>
              <a:t>Ricovero </a:t>
            </a:r>
            <a:r>
              <a:rPr lang="it-IT" b="1" dirty="0">
                <a:solidFill>
                  <a:srgbClr val="FF0000"/>
                </a:solidFill>
              </a:rPr>
              <a:t>Ordinario – </a:t>
            </a:r>
            <a:r>
              <a:rPr lang="it-IT" b="1" dirty="0" err="1">
                <a:solidFill>
                  <a:srgbClr val="FF0000"/>
                </a:solidFill>
              </a:rPr>
              <a:t>Day</a:t>
            </a:r>
            <a:r>
              <a:rPr lang="it-IT" b="1" dirty="0">
                <a:solidFill>
                  <a:srgbClr val="FF0000"/>
                </a:solidFill>
              </a:rPr>
              <a:t> Hospital – </a:t>
            </a:r>
            <a:r>
              <a:rPr lang="it-IT" b="1" dirty="0" err="1">
                <a:solidFill>
                  <a:srgbClr val="FF0000"/>
                </a:solidFill>
              </a:rPr>
              <a:t>Day</a:t>
            </a:r>
            <a:r>
              <a:rPr lang="it-IT" b="1" dirty="0">
                <a:solidFill>
                  <a:srgbClr val="FF0000"/>
                </a:solidFill>
              </a:rPr>
              <a:t> </a:t>
            </a:r>
            <a:r>
              <a:rPr lang="it-IT" b="1" dirty="0" err="1">
                <a:solidFill>
                  <a:srgbClr val="FF0000"/>
                </a:solidFill>
              </a:rPr>
              <a:t>Surgery</a:t>
            </a:r>
            <a:r>
              <a:rPr lang="it-IT" b="1" dirty="0">
                <a:solidFill>
                  <a:srgbClr val="FF0000"/>
                </a:solidFill>
              </a:rPr>
              <a:t> e altre prestazioni </a:t>
            </a:r>
            <a:r>
              <a:rPr lang="it-IT" b="1" dirty="0" smtClean="0">
                <a:solidFill>
                  <a:srgbClr val="FF0000"/>
                </a:solidFill>
              </a:rPr>
              <a:t>ospedaliere – </a:t>
            </a:r>
            <a:r>
              <a:rPr lang="it-IT" dirty="0" smtClean="0">
                <a:solidFill>
                  <a:srgbClr val="FF0000"/>
                </a:solidFill>
              </a:rPr>
              <a:t>di 1° liv. </a:t>
            </a:r>
            <a:r>
              <a:rPr lang="it-IT" sz="1400" dirty="0" smtClean="0">
                <a:solidFill>
                  <a:srgbClr val="FF0000"/>
                </a:solidFill>
              </a:rPr>
              <a:t>(PRY </a:t>
            </a:r>
            <a:r>
              <a:rPr lang="it-IT" sz="1400" dirty="0">
                <a:solidFill>
                  <a:srgbClr val="FF0000"/>
                </a:solidFill>
              </a:rPr>
              <a:t>–INF-001)</a:t>
            </a:r>
          </a:p>
          <a:p>
            <a:pPr lvl="0">
              <a:buFont typeface="Wingdings" panose="05000000000000000000" pitchFamily="2" charset="2"/>
              <a:buChar char="q"/>
            </a:pPr>
            <a:r>
              <a:rPr lang="it-IT" dirty="0" smtClean="0">
                <a:solidFill>
                  <a:srgbClr val="FF0000"/>
                </a:solidFill>
              </a:rPr>
              <a:t> c. Informativa </a:t>
            </a:r>
            <a:r>
              <a:rPr lang="it-IT" dirty="0">
                <a:solidFill>
                  <a:srgbClr val="FF0000"/>
                </a:solidFill>
              </a:rPr>
              <a:t>per lo specifico trattamento con eventuale </a:t>
            </a:r>
            <a:r>
              <a:rPr lang="it-IT" dirty="0" smtClean="0">
                <a:solidFill>
                  <a:srgbClr val="FF0000"/>
                </a:solidFill>
              </a:rPr>
              <a:t>Consenso – di 2° liv. (ove previsto, es c/o la UOC di Malattie Infettive)</a:t>
            </a:r>
          </a:p>
          <a:p>
            <a:pPr lvl="0">
              <a:buFont typeface="Wingdings" panose="05000000000000000000" pitchFamily="2" charset="2"/>
              <a:buChar char="q"/>
            </a:pPr>
            <a:r>
              <a:rPr lang="it-IT" dirty="0">
                <a:solidFill>
                  <a:srgbClr val="FF0000"/>
                </a:solidFill>
              </a:rPr>
              <a:t> </a:t>
            </a:r>
            <a:r>
              <a:rPr lang="it-IT" dirty="0" smtClean="0">
                <a:solidFill>
                  <a:srgbClr val="FF0000"/>
                </a:solidFill>
              </a:rPr>
              <a:t>d. Informativa per lo svolgimento di uno Studio Clinico con annesso Consenso </a:t>
            </a:r>
            <a:r>
              <a:rPr lang="it-IT" dirty="0">
                <a:solidFill>
                  <a:srgbClr val="FF0000"/>
                </a:solidFill>
              </a:rPr>
              <a:t>(ove previsto, es c/o la UOC di Malattie Infettive) - di </a:t>
            </a:r>
            <a:r>
              <a:rPr lang="it-IT" dirty="0" smtClean="0">
                <a:solidFill>
                  <a:srgbClr val="FF0000"/>
                </a:solidFill>
              </a:rPr>
              <a:t>3° </a:t>
            </a:r>
            <a:r>
              <a:rPr lang="it-IT" dirty="0">
                <a:solidFill>
                  <a:srgbClr val="FF0000"/>
                </a:solidFill>
              </a:rPr>
              <a:t>liv. </a:t>
            </a:r>
          </a:p>
          <a:p>
            <a:r>
              <a:rPr lang="it-IT" dirty="0"/>
              <a:t>La fornitura delle informazioni riguardanti la protezione dei dati personali </a:t>
            </a:r>
            <a:r>
              <a:rPr lang="it-IT" dirty="0" smtClean="0"/>
              <a:t>potrà </a:t>
            </a:r>
            <a:r>
              <a:rPr lang="it-IT" dirty="0"/>
              <a:t>essere effettuata </a:t>
            </a:r>
            <a:r>
              <a:rPr lang="it-IT" dirty="0" smtClean="0"/>
              <a:t>rilasciando la informativa di cui: alla lettera a. in fase di prenotazione; alla lettera b. in caso di accesso al P.S. o prestazione ambulatoriale; alla lettera c. (ove prevista), in caso di ricovero presso una U.O. </a:t>
            </a:r>
          </a:p>
          <a:p>
            <a:r>
              <a:rPr lang="it-IT" dirty="0" err="1" smtClean="0"/>
              <a:t>N.b.</a:t>
            </a:r>
            <a:r>
              <a:rPr lang="it-IT" dirty="0" smtClean="0"/>
              <a:t>  </a:t>
            </a:r>
            <a:r>
              <a:rPr lang="it-IT" b="1" u="sng" dirty="0" smtClean="0">
                <a:solidFill>
                  <a:srgbClr val="0070C0"/>
                </a:solidFill>
              </a:rPr>
              <a:t>Il consenso non viene richiesto per lo svolgimento delle prestazioni di cura </a:t>
            </a:r>
            <a:r>
              <a:rPr lang="it-IT" b="1" dirty="0" smtClean="0">
                <a:solidFill>
                  <a:srgbClr val="0070C0"/>
                </a:solidFill>
              </a:rPr>
              <a:t>(per le quali è necessaria la sola informativa) bensì per ulteriori trattamenti: ad es. ricontatto, comunicazione dello stato di salute al MMG dell’</a:t>
            </a:r>
            <a:r>
              <a:rPr lang="it-IT" b="1" dirty="0">
                <a:solidFill>
                  <a:srgbClr val="0070C0"/>
                </a:solidFill>
              </a:rPr>
              <a:t>a</a:t>
            </a:r>
            <a:r>
              <a:rPr lang="it-IT" b="1" dirty="0" smtClean="0">
                <a:solidFill>
                  <a:srgbClr val="0070C0"/>
                </a:solidFill>
              </a:rPr>
              <a:t>ssistito, ecc.</a:t>
            </a:r>
          </a:p>
          <a:p>
            <a:endParaRPr lang="it-IT" dirty="0"/>
          </a:p>
        </p:txBody>
      </p:sp>
    </p:spTree>
    <p:extLst>
      <p:ext uri="{BB962C8B-B14F-4D97-AF65-F5344CB8AC3E}">
        <p14:creationId xmlns:p14="http://schemas.microsoft.com/office/powerpoint/2010/main" val="343842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Obblighi del Titolare del trattamento   </a:t>
            </a:r>
            <a:r>
              <a:rPr lang="it-IT" sz="1400" dirty="0" smtClean="0"/>
              <a:t>3/3</a:t>
            </a:r>
            <a:endParaRPr lang="it-IT" sz="1400" dirty="0"/>
          </a:p>
        </p:txBody>
      </p:sp>
      <p:sp>
        <p:nvSpPr>
          <p:cNvPr id="3" name="Segnaposto contenuto 2"/>
          <p:cNvSpPr>
            <a:spLocks noGrp="1"/>
          </p:cNvSpPr>
          <p:nvPr>
            <p:ph idx="1"/>
          </p:nvPr>
        </p:nvSpPr>
        <p:spPr>
          <a:xfrm>
            <a:off x="773084" y="1704109"/>
            <a:ext cx="10242787" cy="4391891"/>
          </a:xfrm>
        </p:spPr>
        <p:txBody>
          <a:bodyPr/>
          <a:lstStyle/>
          <a:p>
            <a:r>
              <a:rPr lang="it-IT" dirty="0" smtClean="0"/>
              <a:t>Altri obblighi e compiti del titolare</a:t>
            </a:r>
            <a:endParaRPr lang="it-IT" dirty="0"/>
          </a:p>
        </p:txBody>
      </p:sp>
      <p:sp>
        <p:nvSpPr>
          <p:cNvPr id="5" name="Rettangolo 4"/>
          <p:cNvSpPr/>
          <p:nvPr/>
        </p:nvSpPr>
        <p:spPr>
          <a:xfrm>
            <a:off x="980902" y="2236124"/>
            <a:ext cx="1911927" cy="28762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Designare, ove necessario, un rappresentante nella UE(art. 27)</a:t>
            </a:r>
            <a:endParaRPr lang="it-IT" sz="1400" dirty="0"/>
          </a:p>
        </p:txBody>
      </p:sp>
      <p:sp>
        <p:nvSpPr>
          <p:cNvPr id="7" name="Rettangolo 6"/>
          <p:cNvSpPr/>
          <p:nvPr/>
        </p:nvSpPr>
        <p:spPr>
          <a:xfrm>
            <a:off x="3499657" y="2236124"/>
            <a:ext cx="1893795" cy="2818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Comunicare le violazioni </a:t>
            </a:r>
          </a:p>
          <a:p>
            <a:pPr marL="171450" indent="-171450" algn="ctr">
              <a:buFontTx/>
              <a:buChar char="-"/>
            </a:pPr>
            <a:r>
              <a:rPr lang="it-IT" sz="1200" dirty="0" smtClean="0"/>
              <a:t>all’Autorità Garante (art 33)</a:t>
            </a:r>
          </a:p>
          <a:p>
            <a:pPr marL="171450" indent="-171450" algn="ctr">
              <a:buFontTx/>
              <a:buChar char="-"/>
            </a:pPr>
            <a:r>
              <a:rPr lang="it-IT" sz="1200" dirty="0" smtClean="0"/>
              <a:t>- all’interessato(art. 34)</a:t>
            </a:r>
            <a:endParaRPr lang="it-IT" sz="1200" dirty="0"/>
          </a:p>
        </p:txBody>
      </p:sp>
      <p:sp>
        <p:nvSpPr>
          <p:cNvPr id="9" name="Rettangolo 8"/>
          <p:cNvSpPr/>
          <p:nvPr/>
        </p:nvSpPr>
        <p:spPr>
          <a:xfrm>
            <a:off x="5760720" y="2236124"/>
            <a:ext cx="1687483" cy="2818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t>Procedere alla consultazione preventiva all’Autorità Garante (artt. 36)</a:t>
            </a:r>
            <a:endParaRPr lang="it-IT" sz="1200" dirty="0"/>
          </a:p>
        </p:txBody>
      </p:sp>
      <p:sp>
        <p:nvSpPr>
          <p:cNvPr id="11" name="Rettangolo 10"/>
          <p:cNvSpPr/>
          <p:nvPr/>
        </p:nvSpPr>
        <p:spPr>
          <a:xfrm>
            <a:off x="7745953" y="2177935"/>
            <a:ext cx="1373109" cy="2818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t>Osservare le condizioni per il trasferimento di dati personali verso Paesi terzi i organizzazioni internazionali (artt. 44 e ss.)</a:t>
            </a:r>
            <a:endParaRPr lang="it-IT" sz="1200" dirty="0"/>
          </a:p>
        </p:txBody>
      </p:sp>
    </p:spTree>
    <p:extLst>
      <p:ext uri="{BB962C8B-B14F-4D97-AF65-F5344CB8AC3E}">
        <p14:creationId xmlns:p14="http://schemas.microsoft.com/office/powerpoint/2010/main" val="391601086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469855"/>
          </a:xfrm>
        </p:spPr>
        <p:txBody>
          <a:bodyPr>
            <a:normAutofit fontScale="90000"/>
          </a:bodyPr>
          <a:lstStyle/>
          <a:p>
            <a:pPr lvl="2"/>
            <a:r>
              <a:rPr lang="it-IT" sz="1800" b="1" u="sng" dirty="0"/>
              <a:t>Somministrazione dell’informativa agli </a:t>
            </a:r>
            <a:r>
              <a:rPr lang="it-IT" sz="1800" b="1" u="sng" dirty="0" smtClean="0"/>
              <a:t>interessati</a:t>
            </a:r>
            <a:r>
              <a:rPr lang="it-IT" sz="1800" b="1" dirty="0" smtClean="0"/>
              <a:t>                                                      </a:t>
            </a:r>
            <a:r>
              <a:rPr lang="it-IT" sz="1400" b="1" dirty="0" smtClean="0"/>
              <a:t>1/2</a:t>
            </a:r>
            <a:r>
              <a:rPr lang="it-IT" sz="1800" b="1" u="sng" dirty="0"/>
              <a:t/>
            </a:r>
            <a:br>
              <a:rPr lang="it-IT" sz="1800" b="1" u="sng" dirty="0"/>
            </a:br>
            <a:r>
              <a:rPr lang="it-IT" sz="1800" dirty="0"/>
              <a:t>Le casistiche per la somministrazione delle informative agli </a:t>
            </a:r>
            <a:r>
              <a:rPr lang="it-IT" sz="1800" dirty="0" smtClean="0"/>
              <a:t>possono </a:t>
            </a:r>
            <a:r>
              <a:rPr lang="it-IT" sz="1800" dirty="0"/>
              <a:t>essere così classificate: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743324715"/>
              </p:ext>
            </p:extLst>
          </p:nvPr>
        </p:nvGraphicFramePr>
        <p:xfrm>
          <a:off x="689955" y="872834"/>
          <a:ext cx="10465408" cy="5321531"/>
        </p:xfrm>
        <a:graphic>
          <a:graphicData uri="http://schemas.openxmlformats.org/drawingml/2006/table">
            <a:tbl>
              <a:tblPr firstRow="1" firstCol="1" bandRow="1">
                <a:tableStyleId>{5C22544A-7EE6-4342-B048-85BDC9FD1C3A}</a:tableStyleId>
              </a:tblPr>
              <a:tblGrid>
                <a:gridCol w="774441">
                  <a:extLst>
                    <a:ext uri="{9D8B030D-6E8A-4147-A177-3AD203B41FA5}">
                      <a16:colId xmlns:a16="http://schemas.microsoft.com/office/drawing/2014/main" val="3197049907"/>
                    </a:ext>
                  </a:extLst>
                </a:gridCol>
                <a:gridCol w="2654027">
                  <a:extLst>
                    <a:ext uri="{9D8B030D-6E8A-4147-A177-3AD203B41FA5}">
                      <a16:colId xmlns:a16="http://schemas.microsoft.com/office/drawing/2014/main" val="4097156712"/>
                    </a:ext>
                  </a:extLst>
                </a:gridCol>
                <a:gridCol w="5718299">
                  <a:extLst>
                    <a:ext uri="{9D8B030D-6E8A-4147-A177-3AD203B41FA5}">
                      <a16:colId xmlns:a16="http://schemas.microsoft.com/office/drawing/2014/main" val="2808339829"/>
                    </a:ext>
                  </a:extLst>
                </a:gridCol>
                <a:gridCol w="1318641">
                  <a:extLst>
                    <a:ext uri="{9D8B030D-6E8A-4147-A177-3AD203B41FA5}">
                      <a16:colId xmlns:a16="http://schemas.microsoft.com/office/drawing/2014/main" val="3050628496"/>
                    </a:ext>
                  </a:extLst>
                </a:gridCol>
              </a:tblGrid>
              <a:tr h="279350">
                <a:tc>
                  <a:txBody>
                    <a:bodyPr/>
                    <a:lstStyle/>
                    <a:p>
                      <a:r>
                        <a:rPr lang="it-IT" sz="1000">
                          <a:effectLst/>
                        </a:rPr>
                        <a:t>Prog.</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Interessati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Casistica</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Classe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6410706"/>
                  </a:ext>
                </a:extLst>
              </a:tr>
              <a:tr h="279350">
                <a:tc>
                  <a:txBody>
                    <a:bodyPr/>
                    <a:lstStyle/>
                    <a:p>
                      <a:r>
                        <a:rPr lang="it-IT" sz="1000">
                          <a:effectLst/>
                        </a:rPr>
                        <a:t>1</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Pazienti (Assistiti/Assistibili)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Prestazione sanitaria o contatto (es.: screening, vaccinazioni, ecc…)</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2301374"/>
                  </a:ext>
                </a:extLst>
              </a:tr>
              <a:tr h="558700">
                <a:tc>
                  <a:txBody>
                    <a:bodyPr/>
                    <a:lstStyle/>
                    <a:p>
                      <a:r>
                        <a:rPr lang="it-IT" sz="1000">
                          <a:effectLst/>
                        </a:rPr>
                        <a:t>2</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Paziente in emergenza</a:t>
                      </a:r>
                      <a:endParaRPr lang="it-IT" sz="1100">
                        <a:effectLst/>
                      </a:endParaRPr>
                    </a:p>
                    <a:p>
                      <a:pPr algn="just"/>
                      <a:r>
                        <a:rPr lang="it-IT" sz="1000">
                          <a:effectLst/>
                        </a:rPr>
                        <a:t>Segnalatore (chiamata al 118)</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dirty="0">
                          <a:effectLst/>
                        </a:rPr>
                        <a:t>Prestazione sanitaria di emergenza/urgenza</a:t>
                      </a:r>
                      <a:endParaRPr lang="it-IT" sz="1100" dirty="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6423712"/>
                  </a:ext>
                </a:extLst>
              </a:tr>
              <a:tr h="279350">
                <a:tc>
                  <a:txBody>
                    <a:bodyPr/>
                    <a:lstStyle/>
                    <a:p>
                      <a:r>
                        <a:rPr lang="it-IT" sz="1000">
                          <a:effectLst/>
                        </a:rPr>
                        <a:t>3</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Paziente elettore</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Votazioni presso strutture ospedaliere da ricoverato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1350642"/>
                  </a:ext>
                </a:extLst>
              </a:tr>
              <a:tr h="279350">
                <a:tc>
                  <a:txBody>
                    <a:bodyPr/>
                    <a:lstStyle/>
                    <a:p>
                      <a:r>
                        <a:rPr lang="it-IT" sz="1000">
                          <a:effectLst/>
                        </a:rPr>
                        <a:t>4</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Genitore</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Esercizio potestà genitoriale (obbligo di legge)</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3659216"/>
                  </a:ext>
                </a:extLst>
              </a:tr>
              <a:tr h="279350">
                <a:tc>
                  <a:txBody>
                    <a:bodyPr/>
                    <a:lstStyle/>
                    <a:p>
                      <a:r>
                        <a:rPr lang="it-IT" sz="1000">
                          <a:effectLst/>
                        </a:rPr>
                        <a:t>5</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Tutore/Amministratore di Sostegno/Caregiver</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Protezione delle persone prive in tutto od in parte di autonomia</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8875753"/>
                  </a:ext>
                </a:extLst>
              </a:tr>
              <a:tr h="279350">
                <a:tc>
                  <a:txBody>
                    <a:bodyPr/>
                    <a:lstStyle/>
                    <a:p>
                      <a:r>
                        <a:rPr lang="it-IT" sz="1000">
                          <a:effectLst/>
                        </a:rPr>
                        <a:t>6</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Delegati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Ritiro referti, copie di cartella clinica o altro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6343779"/>
                  </a:ext>
                </a:extLst>
              </a:tr>
              <a:tr h="279350">
                <a:tc>
                  <a:txBody>
                    <a:bodyPr/>
                    <a:lstStyle/>
                    <a:p>
                      <a:r>
                        <a:rPr lang="it-IT" sz="1000">
                          <a:effectLst/>
                        </a:rPr>
                        <a:t>7</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Gestore esercizi pubblici (Ispezioni)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Ispezione igienico-sanitaria</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2582008"/>
                  </a:ext>
                </a:extLst>
              </a:tr>
              <a:tr h="279350">
                <a:tc>
                  <a:txBody>
                    <a:bodyPr/>
                    <a:lstStyle/>
                    <a:p>
                      <a:r>
                        <a:rPr lang="it-IT" sz="1000">
                          <a:effectLst/>
                        </a:rPr>
                        <a:t>8</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Rappresentante legale imprese (Ispezioni)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Ispezione sicurezza sul lavoro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3814672"/>
                  </a:ext>
                </a:extLst>
              </a:tr>
              <a:tr h="279350">
                <a:tc>
                  <a:txBody>
                    <a:bodyPr/>
                    <a:lstStyle/>
                    <a:p>
                      <a:r>
                        <a:rPr lang="it-IT" sz="1000">
                          <a:effectLst/>
                        </a:rPr>
                        <a:t>9</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Rappresentante legale imprese (Ispezioni)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Ispezione allevamenti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653987"/>
                  </a:ext>
                </a:extLst>
              </a:tr>
              <a:tr h="572581">
                <a:tc>
                  <a:txBody>
                    <a:bodyPr/>
                    <a:lstStyle/>
                    <a:p>
                      <a:r>
                        <a:rPr lang="it-IT" sz="1000">
                          <a:effectLst/>
                        </a:rPr>
                        <a:t>10</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dirty="0" smtClean="0">
                          <a:effectLst/>
                        </a:rPr>
                        <a:t>Dipendenti (es</a:t>
                      </a:r>
                      <a:r>
                        <a:rPr lang="it-IT" sz="1000" b="1" dirty="0" smtClean="0">
                          <a:solidFill>
                            <a:srgbClr val="0070C0"/>
                          </a:solidFill>
                          <a:effectLst/>
                        </a:rPr>
                        <a:t>. Personale area dirigenziale e area comparto in servizio</a:t>
                      </a:r>
                      <a:r>
                        <a:rPr lang="it-IT" sz="1000" b="1" baseline="0" dirty="0" smtClean="0">
                          <a:solidFill>
                            <a:srgbClr val="0070C0"/>
                          </a:solidFill>
                          <a:effectLst/>
                        </a:rPr>
                        <a:t> presso la UOC di malattie Infettive)</a:t>
                      </a:r>
                      <a:endParaRPr lang="it-IT" sz="1100" b="1" dirty="0">
                        <a:solidFill>
                          <a:srgbClr val="0070C0"/>
                        </a:solidFill>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Instaurazione e gestione del rapporto di lavoro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Dipendente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0333613"/>
                  </a:ext>
                </a:extLst>
              </a:tr>
              <a:tr h="558700">
                <a:tc>
                  <a:txBody>
                    <a:bodyPr/>
                    <a:lstStyle/>
                    <a:p>
                      <a:r>
                        <a:rPr lang="it-IT" sz="1000">
                          <a:effectLst/>
                        </a:rPr>
                        <a:t>11</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Personale dipendente o collaboratori di fornitori/personale somministrato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Gestione del rapporto contrattuale con il fornitore (datore di lavoro)</a:t>
                      </a:r>
                      <a:endParaRPr lang="it-IT" sz="1100">
                        <a:effectLst/>
                      </a:endParaRPr>
                    </a:p>
                    <a:p>
                      <a:pPr algn="just"/>
                      <a:r>
                        <a:rPr lang="it-IT" sz="1000">
                          <a:effectLst/>
                        </a:rPr>
                        <a:t>Sicurezza sul lavoro (per i dipendenti e collaboratori del fornitore)</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Fornitore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3350923"/>
                  </a:ext>
                </a:extLst>
              </a:tr>
              <a:tr h="558700">
                <a:tc>
                  <a:txBody>
                    <a:bodyPr/>
                    <a:lstStyle/>
                    <a:p>
                      <a:r>
                        <a:rPr lang="it-IT" sz="1000">
                          <a:effectLst/>
                        </a:rPr>
                        <a:t>12</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Interlocutori non contrattualizzati (contatti commerciali o precontrattuali)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Invio di email o contatti per formulare richieste per finalità istituzionali (es.: riparazioni, ecc…)</a:t>
                      </a:r>
                      <a:endParaRPr lang="it-IT" sz="1100">
                        <a:effectLst/>
                      </a:endParaRPr>
                    </a:p>
                    <a:p>
                      <a:pPr algn="just"/>
                      <a:r>
                        <a:rPr lang="it-IT" sz="1000">
                          <a:effectLst/>
                        </a:rPr>
                        <a:t> </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Fornitore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6317628"/>
                  </a:ext>
                </a:extLst>
              </a:tr>
              <a:tr h="558700">
                <a:tc>
                  <a:txBody>
                    <a:bodyPr/>
                    <a:lstStyle/>
                    <a:p>
                      <a:r>
                        <a:rPr lang="it-IT" sz="1000">
                          <a:effectLst/>
                        </a:rPr>
                        <a:t>13</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Amministratori di società partecipanti a gare d’appalto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Appalti pubblici/</a:t>
                      </a:r>
                      <a:endParaRPr lang="it-IT" sz="1100">
                        <a:effectLst/>
                      </a:endParaRPr>
                    </a:p>
                    <a:p>
                      <a:r>
                        <a:rPr lang="it-IT" sz="1000">
                          <a:effectLst/>
                        </a:rPr>
                        <a:t>Acquisizioni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dirty="0">
                          <a:effectLst/>
                        </a:rPr>
                        <a:t>Fornitore</a:t>
                      </a:r>
                      <a:endParaRPr lang="it-IT"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9381864"/>
                  </a:ext>
                </a:extLst>
              </a:tr>
            </a:tbl>
          </a:graphicData>
        </a:graphic>
      </p:graphicFrame>
    </p:spTree>
    <p:extLst>
      <p:ext uri="{BB962C8B-B14F-4D97-AF65-F5344CB8AC3E}">
        <p14:creationId xmlns:p14="http://schemas.microsoft.com/office/powerpoint/2010/main" val="128316579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u="sng" dirty="0"/>
              <a:t>Somministrazione dell’informativa agli interessati</a:t>
            </a:r>
            <a:r>
              <a:rPr lang="it-IT" sz="3600" b="1" dirty="0"/>
              <a:t>       </a:t>
            </a:r>
            <a:r>
              <a:rPr lang="it-IT" sz="3600" b="1" dirty="0" smtClean="0"/>
              <a:t>  </a:t>
            </a:r>
            <a:r>
              <a:rPr lang="it-IT" sz="1400" b="1" dirty="0" smtClean="0"/>
              <a:t>2/2</a:t>
            </a:r>
            <a:r>
              <a:rPr lang="it-IT" b="1" u="sng" dirty="0"/>
              <a:t/>
            </a:r>
            <a:br>
              <a:rPr lang="it-IT" b="1" u="sng" dirty="0"/>
            </a:br>
            <a:endParaRPr lang="it-IT" dirty="0"/>
          </a:p>
        </p:txBody>
      </p:sp>
      <p:sp>
        <p:nvSpPr>
          <p:cNvPr id="3" name="Segnaposto contenuto 2"/>
          <p:cNvSpPr>
            <a:spLocks noGrp="1"/>
          </p:cNvSpPr>
          <p:nvPr>
            <p:ph idx="1"/>
          </p:nvPr>
        </p:nvSpPr>
        <p:spPr/>
        <p:txBody>
          <a:bodyPr/>
          <a:lstStyle/>
          <a:p>
            <a:r>
              <a:rPr lang="it-IT" dirty="0"/>
              <a:t>Le modalità di somministrazione delle informative, in relazione alla classe individuata sono le seguenti:</a:t>
            </a:r>
          </a:p>
          <a:p>
            <a:pPr lvl="0"/>
            <a:r>
              <a:rPr lang="it-IT" u="sng" dirty="0" smtClean="0"/>
              <a:t>Per gli Utenti</a:t>
            </a:r>
            <a:r>
              <a:rPr lang="it-IT" dirty="0" smtClean="0"/>
              <a:t> </a:t>
            </a:r>
            <a:r>
              <a:rPr lang="it-IT" dirty="0"/>
              <a:t>(</a:t>
            </a:r>
            <a:r>
              <a:rPr lang="it-IT" dirty="0">
                <a:solidFill>
                  <a:srgbClr val="0070C0"/>
                </a:solidFill>
              </a:rPr>
              <a:t>paziente</a:t>
            </a:r>
            <a:r>
              <a:rPr lang="it-IT" dirty="0"/>
              <a:t>, </a:t>
            </a:r>
            <a:r>
              <a:rPr lang="it-IT" dirty="0">
                <a:solidFill>
                  <a:srgbClr val="002060"/>
                </a:solidFill>
              </a:rPr>
              <a:t>delegato</a:t>
            </a:r>
            <a:r>
              <a:rPr lang="it-IT" dirty="0"/>
              <a:t> o </a:t>
            </a:r>
            <a:r>
              <a:rPr lang="it-IT" dirty="0" smtClean="0">
                <a:solidFill>
                  <a:srgbClr val="C00000"/>
                </a:solidFill>
              </a:rPr>
              <a:t>amministratore </a:t>
            </a:r>
            <a:r>
              <a:rPr lang="it-IT" dirty="0">
                <a:solidFill>
                  <a:srgbClr val="C00000"/>
                </a:solidFill>
              </a:rPr>
              <a:t>di sostegno</a:t>
            </a:r>
            <a:r>
              <a:rPr lang="it-IT" dirty="0"/>
              <a:t>): l’informativa generale viene sempre rilasciata in fase di prenotazione, mentre l’informativa </a:t>
            </a:r>
            <a:r>
              <a:rPr lang="it-IT" dirty="0" smtClean="0"/>
              <a:t>di 1° liv. </a:t>
            </a:r>
            <a:r>
              <a:rPr lang="it-IT" dirty="0"/>
              <a:t>con relativo consenso </a:t>
            </a:r>
            <a:r>
              <a:rPr lang="it-IT" dirty="0" smtClean="0"/>
              <a:t>(ove necessario) </a:t>
            </a:r>
            <a:r>
              <a:rPr lang="it-IT" dirty="0"/>
              <a:t>viene rilasciata in fase di </a:t>
            </a:r>
            <a:r>
              <a:rPr lang="it-IT" dirty="0" smtClean="0"/>
              <a:t>accettazione</a:t>
            </a:r>
            <a:r>
              <a:rPr lang="it-IT" dirty="0"/>
              <a:t>; l’informativa di </a:t>
            </a:r>
            <a:r>
              <a:rPr lang="it-IT" dirty="0" smtClean="0"/>
              <a:t>2° e 3° liv</a:t>
            </a:r>
            <a:r>
              <a:rPr lang="it-IT" dirty="0"/>
              <a:t>. </a:t>
            </a:r>
            <a:r>
              <a:rPr lang="it-IT" dirty="0" smtClean="0"/>
              <a:t>(ove previste) vengono rilasciate presso la U.O. di ricovero o ambulatorio.</a:t>
            </a:r>
            <a:endParaRPr lang="it-IT" dirty="0"/>
          </a:p>
          <a:p>
            <a:pPr lvl="0"/>
            <a:r>
              <a:rPr lang="it-IT" u="sng" dirty="0" smtClean="0"/>
              <a:t>Per i Dipendenti</a:t>
            </a:r>
            <a:r>
              <a:rPr lang="it-IT" dirty="0" smtClean="0"/>
              <a:t>: </a:t>
            </a:r>
            <a:r>
              <a:rPr lang="it-IT" dirty="0"/>
              <a:t>l’informativa viene rilasciata in fase di stipula del contratto di assunzione (informativa di 2° liv</a:t>
            </a:r>
            <a:r>
              <a:rPr lang="it-IT" dirty="0" smtClean="0"/>
              <a:t>.)</a:t>
            </a:r>
            <a:endParaRPr lang="it-IT" dirty="0"/>
          </a:p>
          <a:p>
            <a:pPr lvl="0"/>
            <a:r>
              <a:rPr lang="it-IT" u="sng" dirty="0" smtClean="0"/>
              <a:t>Per i Fornitori</a:t>
            </a:r>
            <a:r>
              <a:rPr lang="it-IT" dirty="0" smtClean="0"/>
              <a:t>: </a:t>
            </a:r>
            <a:r>
              <a:rPr lang="it-IT" dirty="0"/>
              <a:t>l’informativa viene rilasciata al momento della raccolta dei dati personali </a:t>
            </a:r>
            <a:r>
              <a:rPr lang="it-IT" dirty="0" smtClean="0"/>
              <a:t>(informativa </a:t>
            </a:r>
            <a:r>
              <a:rPr lang="it-IT" dirty="0"/>
              <a:t>di 2° liv</a:t>
            </a:r>
            <a:r>
              <a:rPr lang="it-IT" dirty="0" smtClean="0"/>
              <a:t>.)</a:t>
            </a:r>
            <a:endParaRPr lang="it-IT" dirty="0"/>
          </a:p>
          <a:p>
            <a:endParaRPr lang="it-IT" dirty="0"/>
          </a:p>
        </p:txBody>
      </p:sp>
    </p:spTree>
    <p:extLst>
      <p:ext uri="{BB962C8B-B14F-4D97-AF65-F5344CB8AC3E}">
        <p14:creationId xmlns:p14="http://schemas.microsoft.com/office/powerpoint/2010/main" val="224729286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
            </a:r>
            <a:br>
              <a:rPr lang="it-IT" b="1" i="1" dirty="0" smtClean="0"/>
            </a:br>
            <a:r>
              <a:rPr lang="it-IT" b="1" i="1" dirty="0"/>
              <a:t/>
            </a:r>
            <a:br>
              <a:rPr lang="it-IT" b="1" i="1" dirty="0"/>
            </a:br>
            <a:r>
              <a:rPr lang="it-IT" sz="3600" b="1" i="1" dirty="0" smtClean="0"/>
              <a:t>Canali </a:t>
            </a:r>
            <a:r>
              <a:rPr lang="it-IT" sz="3600" b="1" i="1" dirty="0"/>
              <a:t>di </a:t>
            </a:r>
            <a:r>
              <a:rPr lang="it-IT" sz="3600" b="1" i="1" dirty="0" smtClean="0"/>
              <a:t>comunicazione / Punti </a:t>
            </a:r>
            <a:r>
              <a:rPr lang="it-IT" sz="3600" b="1" i="1" dirty="0"/>
              <a:t>di contatto degli interessati</a:t>
            </a:r>
            <a:r>
              <a:rPr lang="it-IT" b="1" i="1" dirty="0"/>
              <a:t/>
            </a:r>
            <a:br>
              <a:rPr lang="it-IT" b="1" i="1" dirty="0"/>
            </a:br>
            <a:endParaRPr lang="it-IT" dirty="0"/>
          </a:p>
        </p:txBody>
      </p:sp>
      <p:sp>
        <p:nvSpPr>
          <p:cNvPr id="3" name="Segnaposto contenuto 2"/>
          <p:cNvSpPr>
            <a:spLocks noGrp="1"/>
          </p:cNvSpPr>
          <p:nvPr>
            <p:ph idx="1"/>
          </p:nvPr>
        </p:nvSpPr>
        <p:spPr/>
        <p:txBody>
          <a:bodyPr/>
          <a:lstStyle/>
          <a:p>
            <a:r>
              <a:rPr lang="it-IT" dirty="0" smtClean="0"/>
              <a:t>I </a:t>
            </a:r>
            <a:r>
              <a:rPr lang="it-IT" dirty="0"/>
              <a:t>canali di comunicazione previsti con l’utenza possono essere elencati nei seguenti punti:</a:t>
            </a:r>
          </a:p>
          <a:p>
            <a:pPr lvl="0">
              <a:buFont typeface="Wingdings" panose="05000000000000000000" pitchFamily="2" charset="2"/>
              <a:buChar char="q"/>
            </a:pPr>
            <a:r>
              <a:rPr lang="it-IT" sz="3600" dirty="0"/>
              <a:t>Canale Web</a:t>
            </a:r>
          </a:p>
          <a:p>
            <a:pPr lvl="0">
              <a:buFont typeface="Wingdings" panose="05000000000000000000" pitchFamily="2" charset="2"/>
              <a:buChar char="q"/>
            </a:pPr>
            <a:r>
              <a:rPr lang="it-IT" sz="3600" dirty="0"/>
              <a:t>Canale telefonico</a:t>
            </a:r>
          </a:p>
          <a:p>
            <a:pPr lvl="0">
              <a:buFont typeface="Wingdings" panose="05000000000000000000" pitchFamily="2" charset="2"/>
              <a:buChar char="q"/>
            </a:pPr>
            <a:r>
              <a:rPr lang="it-IT" sz="3600" dirty="0"/>
              <a:t>Sportello</a:t>
            </a:r>
          </a:p>
          <a:p>
            <a:pPr lvl="0">
              <a:buFont typeface="Wingdings" panose="05000000000000000000" pitchFamily="2" charset="2"/>
              <a:buChar char="q"/>
            </a:pPr>
            <a:r>
              <a:rPr lang="it-IT" sz="3600" dirty="0"/>
              <a:t>Posta elettronica</a:t>
            </a:r>
          </a:p>
          <a:p>
            <a:endParaRPr lang="it-IT" dirty="0"/>
          </a:p>
        </p:txBody>
      </p:sp>
    </p:spTree>
    <p:extLst>
      <p:ext uri="{BB962C8B-B14F-4D97-AF65-F5344CB8AC3E}">
        <p14:creationId xmlns:p14="http://schemas.microsoft.com/office/powerpoint/2010/main" val="321027116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Canale Web</a:t>
            </a:r>
            <a:br>
              <a:rPr lang="it-IT" b="1" u="sng" dirty="0"/>
            </a:br>
            <a:endParaRPr lang="it-IT" dirty="0"/>
          </a:p>
        </p:txBody>
      </p:sp>
      <p:sp>
        <p:nvSpPr>
          <p:cNvPr id="3" name="Segnaposto contenuto 2"/>
          <p:cNvSpPr>
            <a:spLocks noGrp="1"/>
          </p:cNvSpPr>
          <p:nvPr>
            <p:ph idx="1"/>
          </p:nvPr>
        </p:nvSpPr>
        <p:spPr>
          <a:xfrm>
            <a:off x="673331" y="1338349"/>
            <a:ext cx="10482349" cy="4530745"/>
          </a:xfrm>
        </p:spPr>
        <p:txBody>
          <a:bodyPr/>
          <a:lstStyle/>
          <a:p>
            <a:r>
              <a:rPr lang="it-IT" sz="2400" dirty="0" smtClean="0"/>
              <a:t>Nel </a:t>
            </a:r>
            <a:r>
              <a:rPr lang="it-IT" sz="2400" dirty="0"/>
              <a:t>sito internet aziendale, all’interno della sezione Privacy, devono essere pubblicate, da parte dell’Ufficio Privacy, </a:t>
            </a:r>
            <a:r>
              <a:rPr lang="it-IT" sz="2400" dirty="0" smtClean="0"/>
              <a:t>la informativa generale e le </a:t>
            </a:r>
            <a:r>
              <a:rPr lang="it-IT" sz="2400" dirty="0"/>
              <a:t>informative </a:t>
            </a:r>
            <a:r>
              <a:rPr lang="it-IT" sz="2400" dirty="0" smtClean="0"/>
              <a:t>di 1°, 2° e 3° livello, relative </a:t>
            </a:r>
            <a:r>
              <a:rPr lang="it-IT" sz="2400" dirty="0"/>
              <a:t>ai trattamenti di dati personali effettuati dalla ASL di Pescara. </a:t>
            </a:r>
          </a:p>
          <a:p>
            <a:r>
              <a:rPr lang="it-IT" sz="2400" dirty="0"/>
              <a:t>Nelle pagine del sito web, ovunque sia presente un riferimento di contatto email o telefonico, deve essere inserito un link che consenta agli interessati di poter prendere visione dell’informativa (generale e/o specifica) relativa ai trattamenti svolti dal servizio con cui l’utente potrà prendere contatto</a:t>
            </a:r>
            <a:r>
              <a:rPr lang="it-IT" sz="2400" dirty="0" smtClean="0"/>
              <a:t>.</a:t>
            </a:r>
          </a:p>
          <a:p>
            <a:r>
              <a:rPr lang="it-IT" sz="2400" b="1" u="sng" dirty="0" smtClean="0"/>
              <a:t>Il SATD è tenuto a controllare se è stato redatto il modello di informativa relativo alla propria U.O., in caso negativo deve farne richiesta all’Ufficio Privacy e Sicurezza delle Informazioni, fornendo tutte le informazioni che gli verranno richieste</a:t>
            </a:r>
            <a:r>
              <a:rPr lang="it-IT" sz="2400" dirty="0" smtClean="0"/>
              <a:t>.</a:t>
            </a:r>
            <a:endParaRPr lang="it-IT" sz="2400" dirty="0"/>
          </a:p>
          <a:p>
            <a:endParaRPr lang="it-IT" dirty="0"/>
          </a:p>
        </p:txBody>
      </p:sp>
    </p:spTree>
    <p:extLst>
      <p:ext uri="{BB962C8B-B14F-4D97-AF65-F5344CB8AC3E}">
        <p14:creationId xmlns:p14="http://schemas.microsoft.com/office/powerpoint/2010/main" val="351872976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Canale telefonico</a:t>
            </a:r>
            <a:br>
              <a:rPr lang="it-IT" b="1" u="sng" dirty="0"/>
            </a:br>
            <a:endParaRPr lang="it-IT" dirty="0"/>
          </a:p>
        </p:txBody>
      </p:sp>
      <p:sp>
        <p:nvSpPr>
          <p:cNvPr id="3" name="Segnaposto contenuto 2"/>
          <p:cNvSpPr>
            <a:spLocks noGrp="1"/>
          </p:cNvSpPr>
          <p:nvPr>
            <p:ph idx="1"/>
          </p:nvPr>
        </p:nvSpPr>
        <p:spPr>
          <a:xfrm>
            <a:off x="1097280" y="1446415"/>
            <a:ext cx="10058400" cy="4422679"/>
          </a:xfrm>
        </p:spPr>
        <p:txBody>
          <a:bodyPr/>
          <a:lstStyle/>
          <a:p>
            <a:r>
              <a:rPr lang="it-IT" sz="2400" dirty="0" smtClean="0"/>
              <a:t>In </a:t>
            </a:r>
            <a:r>
              <a:rPr lang="it-IT" sz="2400" dirty="0"/>
              <a:t>generale, nell’ambito delle comunicazioni telefoniche, gli operatori della </a:t>
            </a:r>
            <a:r>
              <a:rPr lang="it-IT" sz="2400" dirty="0" smtClean="0"/>
              <a:t>ASL (o della ditta cui è stato esternalizzato il Servizio) </a:t>
            </a:r>
            <a:r>
              <a:rPr lang="it-IT" sz="2400" dirty="0"/>
              <a:t>dovranno dare comunicazione agli interessati che i dati personali eventualmente raccolti nel corso del colloquio telefonico verranno trattati in maniera conforme alla vigente normativa sulla Protezione dei Dati Personali e che potranno visionare l’informativa sul sito </a:t>
            </a:r>
            <a:r>
              <a:rPr lang="it-IT" sz="2400" u="sng" dirty="0">
                <a:hlinkClick r:id="rId2"/>
              </a:rPr>
              <a:t>http://www.ausl.pe.it</a:t>
            </a:r>
            <a:r>
              <a:rPr lang="it-IT" sz="2400" dirty="0"/>
              <a:t> nella pagina relativa al proprio servizio.</a:t>
            </a:r>
          </a:p>
          <a:p>
            <a:r>
              <a:rPr lang="it-IT" sz="2400" dirty="0"/>
              <a:t>Nello specifico caso del servizio CUP (Centro Unico di Prenotazione) telefonico, nella fase iniziale della risposta alla chiamata da parte dell’utente, deve essere comunicato all’interessato, mediante una opportuna registrazione vocale, la conformità, alle normative vigenti in materia di Protezione dei Dati Personali, del trattamento effettuato dagli operatori telefonici a fini di prenotazione della prestazione sanitaria.</a:t>
            </a:r>
          </a:p>
          <a:p>
            <a:endParaRPr lang="it-IT" dirty="0"/>
          </a:p>
        </p:txBody>
      </p:sp>
    </p:spTree>
    <p:extLst>
      <p:ext uri="{BB962C8B-B14F-4D97-AF65-F5344CB8AC3E}">
        <p14:creationId xmlns:p14="http://schemas.microsoft.com/office/powerpoint/2010/main" val="115099252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Sportello</a:t>
            </a:r>
            <a:br>
              <a:rPr lang="it-IT" b="1" u="sng" dirty="0"/>
            </a:br>
            <a:endParaRPr lang="it-IT" dirty="0"/>
          </a:p>
        </p:txBody>
      </p:sp>
      <p:sp>
        <p:nvSpPr>
          <p:cNvPr id="3" name="Segnaposto contenuto 2"/>
          <p:cNvSpPr>
            <a:spLocks noGrp="1"/>
          </p:cNvSpPr>
          <p:nvPr>
            <p:ph idx="1"/>
          </p:nvPr>
        </p:nvSpPr>
        <p:spPr>
          <a:xfrm>
            <a:off x="1097280" y="1421476"/>
            <a:ext cx="10058400" cy="4447618"/>
          </a:xfrm>
        </p:spPr>
        <p:txBody>
          <a:bodyPr>
            <a:normAutofit lnSpcReduction="10000"/>
          </a:bodyPr>
          <a:lstStyle/>
          <a:p>
            <a:r>
              <a:rPr lang="it-IT" sz="2800" dirty="0" smtClean="0"/>
              <a:t>Come </a:t>
            </a:r>
            <a:r>
              <a:rPr lang="it-IT" sz="2800" dirty="0"/>
              <a:t>approccio generale, </a:t>
            </a:r>
            <a:r>
              <a:rPr lang="it-IT" sz="2800" b="1" dirty="0"/>
              <a:t>nell’ambito della comunicazione con gli interessati nelle operazioni di sportello, deve essere contestualmente consegnata l’informativa richiesta dal trattamento di dati personali previsto dall’operazione stessa</a:t>
            </a:r>
            <a:r>
              <a:rPr lang="it-IT" sz="2800" dirty="0"/>
              <a:t>.</a:t>
            </a:r>
          </a:p>
          <a:p>
            <a:r>
              <a:rPr lang="it-IT" sz="2800" dirty="0"/>
              <a:t>Come ulteriore modalità di rispetto del principio di trasparenza, nell’ambito specifico dell’erogazione dei servizi sanitari, </a:t>
            </a:r>
            <a:r>
              <a:rPr lang="it-IT" sz="2800" b="1" dirty="0"/>
              <a:t>copia dell’informativa deve essere affissa sia nei locali presso cui avviene il primo contatto con gli interessati che nelle sale di attesa</a:t>
            </a:r>
            <a:r>
              <a:rPr lang="it-IT" sz="2800" dirty="0"/>
              <a:t>.</a:t>
            </a:r>
          </a:p>
          <a:p>
            <a:r>
              <a:rPr lang="it-IT" sz="2800" b="1" dirty="0"/>
              <a:t>Nel caso specifico degli sportelli del servizio CUP (Centro Unico di Prenotazione), l’informativa dovrà essere somministrata agli interessati ad ogni operazione di prenotazione.</a:t>
            </a:r>
          </a:p>
          <a:p>
            <a:endParaRPr lang="it-IT" b="1" dirty="0"/>
          </a:p>
        </p:txBody>
      </p:sp>
    </p:spTree>
    <p:extLst>
      <p:ext uri="{BB962C8B-B14F-4D97-AF65-F5344CB8AC3E}">
        <p14:creationId xmlns:p14="http://schemas.microsoft.com/office/powerpoint/2010/main" val="8760105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Posta Elettronica</a:t>
            </a:r>
            <a:br>
              <a:rPr lang="it-IT" b="1" u="sng" dirty="0"/>
            </a:br>
            <a:endParaRPr lang="it-IT" dirty="0"/>
          </a:p>
        </p:txBody>
      </p:sp>
      <p:sp>
        <p:nvSpPr>
          <p:cNvPr id="3" name="Segnaposto contenuto 2"/>
          <p:cNvSpPr>
            <a:spLocks noGrp="1"/>
          </p:cNvSpPr>
          <p:nvPr>
            <p:ph idx="1"/>
          </p:nvPr>
        </p:nvSpPr>
        <p:spPr/>
        <p:txBody>
          <a:bodyPr/>
          <a:lstStyle/>
          <a:p>
            <a:r>
              <a:rPr lang="it-IT" sz="2400" dirty="0" smtClean="0"/>
              <a:t>Al </a:t>
            </a:r>
            <a:r>
              <a:rPr lang="it-IT" sz="2400" dirty="0"/>
              <a:t>fine di poter garantire la tutela dei dati personali raccolti tramite il canale della posta elettronica, per finalità di interlocuzione con terze parti, è necessario specificare, in fondo ad ogni messaggio inviato, un link che rinvii all’informativa specificatamente predisposta e pubblicata sul sito internet istituzionale.</a:t>
            </a:r>
          </a:p>
          <a:p>
            <a:r>
              <a:rPr lang="it-IT" sz="2400" dirty="0"/>
              <a:t>In caso di comunicazione tramite posta elettronica con degli specifici interessati nell’ambito di particolari servizi, è necessario indicare, in fondo ai messaggi, un link che rinvii ad una informativa specificatamente predisposta per il servizio e pubblicata sul sito internet istituzionale.</a:t>
            </a:r>
          </a:p>
          <a:p>
            <a:endParaRPr lang="it-IT" dirty="0"/>
          </a:p>
        </p:txBody>
      </p:sp>
    </p:spTree>
    <p:extLst>
      <p:ext uri="{BB962C8B-B14F-4D97-AF65-F5344CB8AC3E}">
        <p14:creationId xmlns:p14="http://schemas.microsoft.com/office/powerpoint/2010/main" val="99667389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Verifica del rilascio </a:t>
            </a:r>
            <a:r>
              <a:rPr lang="it-IT" b="1" i="1" dirty="0" smtClean="0"/>
              <a:t>dell’informativa</a:t>
            </a:r>
            <a:r>
              <a:rPr lang="it-IT" sz="2000" b="1" i="1" dirty="0"/>
              <a:t/>
            </a:r>
            <a:br>
              <a:rPr lang="it-IT" sz="2000" b="1" i="1" dirty="0"/>
            </a:br>
            <a:endParaRPr lang="it-IT" dirty="0"/>
          </a:p>
        </p:txBody>
      </p:sp>
      <p:sp>
        <p:nvSpPr>
          <p:cNvPr id="3" name="Segnaposto contenuto 2"/>
          <p:cNvSpPr>
            <a:spLocks noGrp="1"/>
          </p:cNvSpPr>
          <p:nvPr>
            <p:ph idx="1"/>
          </p:nvPr>
        </p:nvSpPr>
        <p:spPr/>
        <p:txBody>
          <a:bodyPr>
            <a:normAutofit lnSpcReduction="10000"/>
          </a:bodyPr>
          <a:lstStyle/>
          <a:p>
            <a:r>
              <a:rPr lang="it-IT" b="1" dirty="0"/>
              <a:t>Al fine di poter garantire l’avvenuta annotazione, la modalità di somministrazione </a:t>
            </a:r>
            <a:r>
              <a:rPr lang="it-IT" b="1" dirty="0" smtClean="0"/>
              <a:t>prevede il </a:t>
            </a:r>
            <a:r>
              <a:rPr lang="it-IT" b="1" dirty="0"/>
              <a:t>rilascio di una copia dell’informativa contestualmente alla prenotazione di ogni singola prestazione, unitamente alla ricevuta emessa dall’operatore di sportello</a:t>
            </a:r>
            <a:r>
              <a:rPr lang="it-IT" dirty="0"/>
              <a:t>: </a:t>
            </a:r>
            <a:r>
              <a:rPr lang="it-IT" dirty="0">
                <a:solidFill>
                  <a:srgbClr val="C00000"/>
                </a:solidFill>
              </a:rPr>
              <a:t>tale emissione unica (della ricevuta e dell’informativa) prevista dalla procedura informatica in uso, è completamente automatizzata e non è modificabile dall’operatore, con conseguenti garanzie di consegna all’interessato</a:t>
            </a:r>
            <a:r>
              <a:rPr lang="it-IT" dirty="0"/>
              <a:t>. Di conseguenza, essendo l’intera struttura aziendale a conoscenza che, per poter accedere alla prestazione sanitaria richiesta, l’informativa sia già stata somministrata all’interessato, tale </a:t>
            </a:r>
            <a:r>
              <a:rPr lang="it-IT" dirty="0" smtClean="0"/>
              <a:t>modalità </a:t>
            </a:r>
            <a:r>
              <a:rPr lang="it-IT" dirty="0"/>
              <a:t>di somministrazione viene considerata quale “annotazione” prevista dall’art. 79.2 del D.Lgs. 196/03 sopra indicato.</a:t>
            </a:r>
          </a:p>
          <a:p>
            <a:r>
              <a:rPr lang="it-IT" dirty="0"/>
              <a:t>Negli altri casi riguardanti i pazienti, informativa specialistica e </a:t>
            </a:r>
            <a:r>
              <a:rPr lang="it-IT" dirty="0" smtClean="0"/>
              <a:t>relativo (eventuale) </a:t>
            </a:r>
            <a:r>
              <a:rPr lang="it-IT" dirty="0"/>
              <a:t>consenso, il rilascio dell’informativa viene attestato dalla sottoscrizione del consenso ed i documenti sono conservati (archiviati) all’interno della cartella prevista dal percorso assistenziale prescelto.</a:t>
            </a:r>
          </a:p>
          <a:p>
            <a:r>
              <a:rPr lang="it-IT" dirty="0"/>
              <a:t>Negli altri casi, classificati come Dipendente e Fornitore, il rilascio dell’informativa viene attestato da una sottoscrizione dell’interessato per “presa visione</a:t>
            </a:r>
            <a:r>
              <a:rPr lang="it-IT" dirty="0" smtClean="0"/>
              <a:t>”.</a:t>
            </a:r>
            <a:endParaRPr lang="it-IT" dirty="0"/>
          </a:p>
          <a:p>
            <a:endParaRPr lang="it-IT" dirty="0"/>
          </a:p>
        </p:txBody>
      </p:sp>
    </p:spTree>
    <p:extLst>
      <p:ext uri="{BB962C8B-B14F-4D97-AF65-F5344CB8AC3E}">
        <p14:creationId xmlns:p14="http://schemas.microsoft.com/office/powerpoint/2010/main" val="6033514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u="sng" dirty="0"/>
              <a:t>Tempo di conservazione dell’informativa e del consenso</a:t>
            </a:r>
            <a:br>
              <a:rPr lang="it-IT" sz="3200" b="1" u="sng" dirty="0"/>
            </a:br>
            <a:endParaRPr lang="it-IT" sz="3200" dirty="0"/>
          </a:p>
        </p:txBody>
      </p:sp>
      <p:sp>
        <p:nvSpPr>
          <p:cNvPr id="3" name="Segnaposto contenuto 2"/>
          <p:cNvSpPr>
            <a:spLocks noGrp="1"/>
          </p:cNvSpPr>
          <p:nvPr>
            <p:ph idx="1"/>
          </p:nvPr>
        </p:nvSpPr>
        <p:spPr/>
        <p:txBody>
          <a:bodyPr>
            <a:normAutofit lnSpcReduction="10000"/>
          </a:bodyPr>
          <a:lstStyle/>
          <a:p>
            <a:r>
              <a:rPr lang="it-IT" dirty="0"/>
              <a:t>Considerando che, la scelta aziendale è di </a:t>
            </a:r>
            <a:r>
              <a:rPr lang="it-IT" b="1" dirty="0"/>
              <a:t>fornire una copia dell’informativa </a:t>
            </a:r>
            <a:r>
              <a:rPr lang="it-IT" dirty="0"/>
              <a:t>di 1° </a:t>
            </a:r>
            <a:r>
              <a:rPr lang="it-IT" dirty="0" smtClean="0"/>
              <a:t>livello – PS/Accettazione/Cup (secondo </a:t>
            </a:r>
            <a:r>
              <a:rPr lang="it-IT" dirty="0"/>
              <a:t>quanto previsto dagli artt. 78 e 79 del D.Lgs. 196/03) </a:t>
            </a:r>
            <a:r>
              <a:rPr lang="it-IT" b="1" dirty="0"/>
              <a:t>per ogni sessione di prenotazione di una prestazione sanitaria</a:t>
            </a:r>
            <a:r>
              <a:rPr lang="it-IT" dirty="0"/>
              <a:t>, la </a:t>
            </a:r>
            <a:r>
              <a:rPr lang="it-IT" dirty="0">
                <a:solidFill>
                  <a:srgbClr val="00B050"/>
                </a:solidFill>
              </a:rPr>
              <a:t>conservazione di tale documento </a:t>
            </a:r>
            <a:r>
              <a:rPr lang="it-IT" u="sng" dirty="0"/>
              <a:t>viene considerata allineata alla tempistica di conservazione dei documenti riguardanti la prestazione (prenotazione, ricevuta di pagamento, referti, </a:t>
            </a:r>
            <a:r>
              <a:rPr lang="it-IT" u="sng" dirty="0" err="1"/>
              <a:t>ecc</a:t>
            </a:r>
            <a:r>
              <a:rPr lang="it-IT" u="sng" dirty="0"/>
              <a:t>…) prendendo a riferimento, tra questi, i documenti che hanno la conservazione più a lungo termine</a:t>
            </a:r>
            <a:r>
              <a:rPr lang="it-IT" dirty="0"/>
              <a:t>.</a:t>
            </a:r>
          </a:p>
          <a:p>
            <a:r>
              <a:rPr lang="it-IT" b="1" dirty="0"/>
              <a:t>Per l’informativa </a:t>
            </a:r>
            <a:r>
              <a:rPr lang="it-IT" dirty="0"/>
              <a:t>di 2° livello (ricovero o prestazione ambulatoriale) </a:t>
            </a:r>
            <a:r>
              <a:rPr lang="it-IT" b="1" dirty="0"/>
              <a:t>e relativo consenso</a:t>
            </a:r>
            <a:r>
              <a:rPr lang="it-IT" dirty="0"/>
              <a:t>, il </a:t>
            </a:r>
            <a:r>
              <a:rPr lang="it-IT" dirty="0">
                <a:solidFill>
                  <a:srgbClr val="00B050"/>
                </a:solidFill>
              </a:rPr>
              <a:t>tempo di conservazione dell’informativa</a:t>
            </a:r>
            <a:r>
              <a:rPr lang="it-IT" dirty="0"/>
              <a:t> è da considerarsi allineato al tempo di conservazione della documentazione sanitaria a cui è allegata: in generale, ad esempio nel caso delle cartelle cliniche, tale tempo risulta essere illimitato</a:t>
            </a:r>
            <a:r>
              <a:rPr lang="it-IT" dirty="0" smtClean="0"/>
              <a:t>.</a:t>
            </a:r>
          </a:p>
          <a:p>
            <a:r>
              <a:rPr lang="it-IT" b="1" dirty="0"/>
              <a:t>Per l’informativa </a:t>
            </a:r>
            <a:r>
              <a:rPr lang="it-IT" dirty="0"/>
              <a:t>di </a:t>
            </a:r>
            <a:r>
              <a:rPr lang="it-IT" dirty="0" smtClean="0"/>
              <a:t>3° </a:t>
            </a:r>
            <a:r>
              <a:rPr lang="it-IT" dirty="0"/>
              <a:t>livello </a:t>
            </a:r>
            <a:r>
              <a:rPr lang="it-IT" dirty="0" smtClean="0"/>
              <a:t>(studi clinici/convenzioni/ecc.) </a:t>
            </a:r>
            <a:r>
              <a:rPr lang="it-IT" b="1" dirty="0"/>
              <a:t>e relativo consenso</a:t>
            </a:r>
            <a:r>
              <a:rPr lang="it-IT" dirty="0"/>
              <a:t>, il </a:t>
            </a:r>
            <a:r>
              <a:rPr lang="it-IT" dirty="0">
                <a:solidFill>
                  <a:srgbClr val="00B050"/>
                </a:solidFill>
              </a:rPr>
              <a:t>tempo di conservazione dell’informativa</a:t>
            </a:r>
            <a:r>
              <a:rPr lang="it-IT" dirty="0"/>
              <a:t> è da considerarsi allineato al tempo di conservazione della documentazione sanitaria a cui è allegata: in generale, ad esempio nel caso delle cartelle cliniche, tale tempo risulta essere illimitato.</a:t>
            </a:r>
          </a:p>
          <a:p>
            <a:endParaRPr lang="it-IT" dirty="0"/>
          </a:p>
          <a:p>
            <a:endParaRPr lang="it-IT" dirty="0"/>
          </a:p>
        </p:txBody>
      </p:sp>
    </p:spTree>
    <p:extLst>
      <p:ext uri="{BB962C8B-B14F-4D97-AF65-F5344CB8AC3E}">
        <p14:creationId xmlns:p14="http://schemas.microsoft.com/office/powerpoint/2010/main" val="13545508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10182"/>
          </a:xfrm>
        </p:spPr>
        <p:txBody>
          <a:bodyPr>
            <a:normAutofit fontScale="90000"/>
          </a:bodyPr>
          <a:lstStyle/>
          <a:p>
            <a:r>
              <a:rPr lang="it-IT" sz="3100" b="1" dirty="0"/>
              <a:t>Garante Privacy - Provvedimento recante le prescrizioni relative al </a:t>
            </a:r>
            <a:r>
              <a:rPr lang="it-IT" sz="3100" b="1" dirty="0" smtClean="0"/>
              <a:t>trattamento di </a:t>
            </a:r>
            <a:r>
              <a:rPr lang="it-IT" sz="3100" b="1" dirty="0"/>
              <a:t>categorie particolari di dati, ai sensi dell’art. 21, comma 1</a:t>
            </a:r>
            <a:br>
              <a:rPr lang="it-IT" sz="3100" b="1" dirty="0"/>
            </a:br>
            <a:r>
              <a:rPr lang="es-ES" sz="3100" b="1" dirty="0"/>
              <a:t>del d.lgs. 10 agosto 2018, n. 101 [9124510</a:t>
            </a:r>
            <a:r>
              <a:rPr lang="es-ES" sz="3100" b="1" dirty="0" smtClean="0"/>
              <a:t>]</a:t>
            </a:r>
            <a:endParaRPr lang="it-IT" dirty="0"/>
          </a:p>
        </p:txBody>
      </p:sp>
      <p:sp>
        <p:nvSpPr>
          <p:cNvPr id="3" name="Segnaposto contenuto 2"/>
          <p:cNvSpPr>
            <a:spLocks noGrp="1"/>
          </p:cNvSpPr>
          <p:nvPr>
            <p:ph idx="1"/>
          </p:nvPr>
        </p:nvSpPr>
        <p:spPr>
          <a:xfrm>
            <a:off x="1097280" y="1371600"/>
            <a:ext cx="10058400" cy="4497494"/>
          </a:xfrm>
        </p:spPr>
        <p:txBody>
          <a:bodyPr>
            <a:normAutofit fontScale="85000" lnSpcReduction="10000"/>
          </a:bodyPr>
          <a:lstStyle/>
          <a:p>
            <a:r>
              <a:rPr lang="it-IT" i="1" dirty="0"/>
              <a:t>4.2 Prescrizioni specifiche</a:t>
            </a:r>
          </a:p>
          <a:p>
            <a:r>
              <a:rPr lang="it-IT" dirty="0"/>
              <a:t>Per la custodia e la sicurezza dei dati genetici e dei campioni biologici sono adottate, in ogni caso, </a:t>
            </a:r>
            <a:r>
              <a:rPr lang="it-IT" dirty="0" smtClean="0"/>
              <a:t>le seguenti misure</a:t>
            </a:r>
          </a:p>
          <a:p>
            <a:r>
              <a:rPr lang="it-IT" dirty="0"/>
              <a:t>c</a:t>
            </a:r>
            <a:r>
              <a:rPr lang="it-IT" u="sng" dirty="0"/>
              <a:t>) il trasferimento dei dati genetici, con sistemi di messaggistica elettronica ivi compresa la posta, è effettuato con </a:t>
            </a:r>
            <a:r>
              <a:rPr lang="it-IT" u="sng" dirty="0" smtClean="0"/>
              <a:t>le seguenti </a:t>
            </a:r>
            <a:r>
              <a:rPr lang="it-IT" u="sng" dirty="0"/>
              <a:t>cautele</a:t>
            </a:r>
            <a:r>
              <a:rPr lang="it-IT" dirty="0"/>
              <a:t>: </a:t>
            </a:r>
            <a:endParaRPr lang="it-IT" dirty="0" smtClean="0"/>
          </a:p>
          <a:p>
            <a:pPr>
              <a:buFont typeface="Wingdings" panose="05000000000000000000" pitchFamily="2" charset="2"/>
              <a:buChar char="v"/>
            </a:pPr>
            <a:r>
              <a:rPr lang="it-IT" dirty="0" smtClean="0">
                <a:solidFill>
                  <a:srgbClr val="FFC000"/>
                </a:solidFill>
              </a:rPr>
              <a:t>trasmissione </a:t>
            </a:r>
            <a:r>
              <a:rPr lang="it-IT" dirty="0">
                <a:solidFill>
                  <a:srgbClr val="FFC000"/>
                </a:solidFill>
              </a:rPr>
              <a:t>dei dati in forma di allegato e non come testo compreso nel corpo del messaggio</a:t>
            </a:r>
            <a:r>
              <a:rPr lang="it-IT" dirty="0"/>
              <a:t>; </a:t>
            </a:r>
            <a:r>
              <a:rPr lang="it-IT" dirty="0" smtClean="0">
                <a:solidFill>
                  <a:srgbClr val="92D050"/>
                </a:solidFill>
              </a:rPr>
              <a:t>cifratura dei </a:t>
            </a:r>
            <a:r>
              <a:rPr lang="it-IT" dirty="0">
                <a:solidFill>
                  <a:srgbClr val="92D050"/>
                </a:solidFill>
              </a:rPr>
              <a:t>dati avendo cura di rendere nota al destinatario la chiave crittografica tramite canali di comunicazione differenti da </a:t>
            </a:r>
            <a:r>
              <a:rPr lang="it-IT" dirty="0" smtClean="0">
                <a:solidFill>
                  <a:srgbClr val="92D050"/>
                </a:solidFill>
              </a:rPr>
              <a:t>quelli utilizzati </a:t>
            </a:r>
            <a:r>
              <a:rPr lang="it-IT" dirty="0">
                <a:solidFill>
                  <a:srgbClr val="92D050"/>
                </a:solidFill>
              </a:rPr>
              <a:t>per la trasmissione dei dati</a:t>
            </a:r>
            <a:r>
              <a:rPr lang="it-IT" dirty="0"/>
              <a:t>; </a:t>
            </a:r>
            <a:endParaRPr lang="it-IT" dirty="0" smtClean="0"/>
          </a:p>
          <a:p>
            <a:pPr>
              <a:buFont typeface="Wingdings" panose="05000000000000000000" pitchFamily="2" charset="2"/>
              <a:buChar char="v"/>
            </a:pPr>
            <a:r>
              <a:rPr lang="it-IT" dirty="0" smtClean="0">
                <a:solidFill>
                  <a:srgbClr val="00B0F0"/>
                </a:solidFill>
              </a:rPr>
              <a:t>ricorso </a:t>
            </a:r>
            <a:r>
              <a:rPr lang="it-IT" dirty="0">
                <a:solidFill>
                  <a:srgbClr val="00B0F0"/>
                </a:solidFill>
              </a:rPr>
              <a:t>a canali di comunicazione protetti, tenendo conto dello stato dell’arte </a:t>
            </a:r>
            <a:r>
              <a:rPr lang="it-IT" dirty="0" smtClean="0">
                <a:solidFill>
                  <a:srgbClr val="00B0F0"/>
                </a:solidFill>
              </a:rPr>
              <a:t>della tecnologia </a:t>
            </a:r>
            <a:r>
              <a:rPr lang="it-IT" dirty="0">
                <a:solidFill>
                  <a:srgbClr val="00B0F0"/>
                </a:solidFill>
              </a:rPr>
              <a:t>utilizzata;</a:t>
            </a:r>
            <a:r>
              <a:rPr lang="it-IT" dirty="0"/>
              <a:t> </a:t>
            </a:r>
            <a:endParaRPr lang="it-IT" dirty="0" smtClean="0"/>
          </a:p>
          <a:p>
            <a:pPr>
              <a:buFont typeface="Wingdings" panose="05000000000000000000" pitchFamily="2" charset="2"/>
              <a:buChar char="v"/>
            </a:pPr>
            <a:r>
              <a:rPr lang="it-IT" dirty="0" smtClean="0">
                <a:solidFill>
                  <a:srgbClr val="0070C0"/>
                </a:solidFill>
              </a:rPr>
              <a:t>protezione </a:t>
            </a:r>
            <a:r>
              <a:rPr lang="it-IT" dirty="0">
                <a:solidFill>
                  <a:srgbClr val="0070C0"/>
                </a:solidFill>
              </a:rPr>
              <a:t>dell’allegato con modalità idonee a impedire l’illecita o fortuita acquisizione dei </a:t>
            </a:r>
            <a:r>
              <a:rPr lang="it-IT" dirty="0" smtClean="0">
                <a:solidFill>
                  <a:srgbClr val="0070C0"/>
                </a:solidFill>
              </a:rPr>
              <a:t>dati trasmessi</a:t>
            </a:r>
            <a:r>
              <a:rPr lang="it-IT" dirty="0">
                <a:solidFill>
                  <a:srgbClr val="0070C0"/>
                </a:solidFill>
              </a:rPr>
              <a:t>, come una password per l´apertura del file resa nota al destinatario tramite canali di comunicazione differenti </a:t>
            </a:r>
            <a:r>
              <a:rPr lang="it-IT" dirty="0" smtClean="0">
                <a:solidFill>
                  <a:srgbClr val="0070C0"/>
                </a:solidFill>
              </a:rPr>
              <a:t>da quelli </a:t>
            </a:r>
            <a:r>
              <a:rPr lang="it-IT" dirty="0">
                <a:solidFill>
                  <a:srgbClr val="0070C0"/>
                </a:solidFill>
              </a:rPr>
              <a:t>utilizzati per la trasmissione dei dati</a:t>
            </a:r>
            <a:r>
              <a:rPr lang="it-IT" dirty="0"/>
              <a:t>. </a:t>
            </a:r>
            <a:endParaRPr lang="it-IT" dirty="0" smtClean="0"/>
          </a:p>
          <a:p>
            <a:r>
              <a:rPr lang="it-IT" dirty="0" smtClean="0"/>
              <a:t>E</a:t>
            </a:r>
            <a:r>
              <a:rPr lang="it-IT" dirty="0"/>
              <a:t>’ ammesso il ricorso a canali di comunicazione di tipo “web application” </a:t>
            </a:r>
            <a:r>
              <a:rPr lang="it-IT" dirty="0" smtClean="0"/>
              <a:t>che prevedano </a:t>
            </a:r>
            <a:r>
              <a:rPr lang="it-IT" dirty="0"/>
              <a:t>l’utilizzo di canali di trasmissione protetti, tenendo conto dello stato dell’arte della tecnologia, e garantiscano</a:t>
            </a:r>
            <a:r>
              <a:rPr lang="it-IT" dirty="0" smtClean="0"/>
              <a:t>, previa </a:t>
            </a:r>
            <a:r>
              <a:rPr lang="it-IT" dirty="0"/>
              <a:t>verifica, l’identità digitale del server che eroga il servizio e della postazione client da cui si effettua l’accesso ai dati</a:t>
            </a:r>
            <a:r>
              <a:rPr lang="it-IT" dirty="0" smtClean="0"/>
              <a:t>, ricorrendo </a:t>
            </a:r>
            <a:r>
              <a:rPr lang="it-IT" dirty="0"/>
              <a:t>a certificati digitali emessi in conformità alla legge da un’autorità di </a:t>
            </a:r>
            <a:r>
              <a:rPr lang="it-IT" dirty="0" smtClean="0"/>
              <a:t>certificazione;</a:t>
            </a:r>
            <a:endParaRPr lang="it-IT" dirty="0"/>
          </a:p>
        </p:txBody>
      </p:sp>
    </p:spTree>
    <p:extLst>
      <p:ext uri="{BB962C8B-B14F-4D97-AF65-F5344CB8AC3E}">
        <p14:creationId xmlns:p14="http://schemas.microsoft.com/office/powerpoint/2010/main" val="1743062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3639</TotalTime>
  <Words>14129</Words>
  <Application>Microsoft Office PowerPoint</Application>
  <PresentationFormat>Widescreen</PresentationFormat>
  <Paragraphs>809</Paragraphs>
  <Slides>115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115</vt:i4>
      </vt:variant>
    </vt:vector>
  </HeadingPairs>
  <TitlesOfParts>
    <vt:vector size="121" baseType="lpstr">
      <vt:lpstr>Arial</vt:lpstr>
      <vt:lpstr>Calibri</vt:lpstr>
      <vt:lpstr>Calibri Light</vt:lpstr>
      <vt:lpstr>Times New Roman</vt:lpstr>
      <vt:lpstr>Wingdings</vt:lpstr>
      <vt:lpstr>Retrospettivo</vt:lpstr>
      <vt:lpstr>Corso di Formazione in materia di trattamento dei dati personali  per  il personale sanitario e tecnico dell’Area comparto    «La protezione dei dati personali in ambito sanitario»</vt:lpstr>
      <vt:lpstr>NORMATIVA Comunitaria e Nazionale</vt:lpstr>
      <vt:lpstr>abbreviazioni</vt:lpstr>
      <vt:lpstr>Organigramma aziendale</vt:lpstr>
      <vt:lpstr>Organigramma aziendale Privacy</vt:lpstr>
      <vt:lpstr>definizioni</vt:lpstr>
      <vt:lpstr>Obblighi del Titolare del trattamento  1/3</vt:lpstr>
      <vt:lpstr>Obblighi del Titolare del trattamento   2/3</vt:lpstr>
      <vt:lpstr>Obblighi del Titolare del trattamento   3/3</vt:lpstr>
      <vt:lpstr> Definizioni - Responsabile Protezione Dati/RPD-D.P.O. </vt:lpstr>
      <vt:lpstr> Definizioni - «Ufficio Privacy/Protezione dati»                ½ </vt:lpstr>
      <vt:lpstr>            Definizioni - «Ufficio Privacy e Sicurezza delle Informazioni»                           2/2  </vt:lpstr>
      <vt:lpstr>    Definizioni - «SATD»: Soggetto Autorizzato al Trattamento dei dati personali con Delega</vt:lpstr>
      <vt:lpstr>Referente Privacy</vt:lpstr>
      <vt:lpstr>    Definizioni - «SAT»: Soggetto Autorizzato al Trattamento dei dati personali </vt:lpstr>
      <vt:lpstr>Archiviazione dei documenti degli atti di designazione </vt:lpstr>
      <vt:lpstr>Riepilogando…..</vt:lpstr>
      <vt:lpstr>I principi</vt:lpstr>
      <vt:lpstr>Basi giuridiche del trattamento             1/2</vt:lpstr>
      <vt:lpstr>Basi giuridiche del trattamento              2/2</vt:lpstr>
      <vt:lpstr>Principio di liceità (art. 5.1.a. del GDPR)  1/5 </vt:lpstr>
      <vt:lpstr>Principio di liceità (art. 5.1.a. del GDPR)  2/5</vt:lpstr>
      <vt:lpstr>Casi in cui deve essere richiesto il consenso al pz.                    3/5</vt:lpstr>
      <vt:lpstr>Casi in cui deve essere richiesto il consenso al pz.                         4/5</vt:lpstr>
      <vt:lpstr>Principio di liceità                               5/5</vt:lpstr>
      <vt:lpstr>    Principio di finalità («limitazione della finalità» - art. 5.1.b del GDPR)  1/2  </vt:lpstr>
      <vt:lpstr>Principio di finalità («limitazione della finalità») 2/2</vt:lpstr>
      <vt:lpstr>Principio di minimizzazione (art. 5.1.c del GDPR)  1/5                                                        </vt:lpstr>
      <vt:lpstr>Principio di minimizzazione                            2/5 </vt:lpstr>
      <vt:lpstr>Principio di minimizzazione                           3/5</vt:lpstr>
      <vt:lpstr>Principio di minimizzazione                     4/5</vt:lpstr>
      <vt:lpstr>Principio di minimizzazione                     5/5</vt:lpstr>
      <vt:lpstr>Principio di esattezza dei dati (art. 5.1.d del GDPR)                                                    1/5</vt:lpstr>
      <vt:lpstr>Principio di esattezza dei dati                 2/5</vt:lpstr>
      <vt:lpstr>Provvedimento del Garante  NEWSLETTER N. 473 del 19 febbraio 2021                         3/5 </vt:lpstr>
      <vt:lpstr>Sanità: il Garante chiede maggiore sicurezza per i dati dei pazienti - Ammoniti una asl e un policlinico  NEWSLETTER N. 467 del 27 luglio 2020                                             4/5</vt:lpstr>
      <vt:lpstr>Principio di esattezza dei dati               5/5</vt:lpstr>
      <vt:lpstr>Principio di limitazione della conservazione (art. 5.1.e del GDPR)         1/4</vt:lpstr>
      <vt:lpstr>i tempi di conservazione                              2/4</vt:lpstr>
      <vt:lpstr>i tempi di conservazione                              3/4</vt:lpstr>
      <vt:lpstr>Principio di limitazione della conservazione (art. 5.1.e del GDPR)        4/4</vt:lpstr>
      <vt:lpstr>Principio di garanzia di sicurezza adeguata (art. 5.1.f del GDPR)           1/3</vt:lpstr>
      <vt:lpstr>Principio di garanzia di sicurezza adeguata                                2/3</vt:lpstr>
      <vt:lpstr>Principio di garanzia di sicurezza adeguata                                     3/3</vt:lpstr>
      <vt:lpstr>            Privacy by design                                                 1/4 </vt:lpstr>
      <vt:lpstr>Privacy by design                                       2/4 </vt:lpstr>
      <vt:lpstr>Privacy by design                                         3/4 </vt:lpstr>
      <vt:lpstr>Privacy by design                                        4/4 </vt:lpstr>
      <vt:lpstr>Privacy by default                                         1/4 </vt:lpstr>
      <vt:lpstr>Privacy by default                                        2/4 </vt:lpstr>
      <vt:lpstr>Privacy by default                                         3/4</vt:lpstr>
      <vt:lpstr>Privacy by default                                     4/4</vt:lpstr>
      <vt:lpstr>Accountability                                                      1/4 </vt:lpstr>
      <vt:lpstr>Accountability                                              2/4 </vt:lpstr>
      <vt:lpstr>Accountability                                                3/4</vt:lpstr>
      <vt:lpstr>Accountability                                          4/4</vt:lpstr>
      <vt:lpstr>Esercizio dei diritti </vt:lpstr>
      <vt:lpstr>Diritto di essere informato, diritto di opposizione, diritto di accesso, diritto di rettifica</vt:lpstr>
      <vt:lpstr>Diritto di accedere ai propri dati personali  </vt:lpstr>
      <vt:lpstr>Diritto alla rettifica, alla cancellazione, alla limitazione del trattamento, alla portabilità dei dati personali</vt:lpstr>
      <vt:lpstr>Diritto di opposizione </vt:lpstr>
      <vt:lpstr>Cosa fare se ritengo che il trattamento dei dati che mi riguardano non sia corretto o se la risposta ad un'istanza per l'esercizio dei non perviene nei tempi indicati o non è soddisfacente?</vt:lpstr>
      <vt:lpstr>Informativa  =  Informazioni da fornire all’interessato</vt:lpstr>
      <vt:lpstr>Informativa o informative?</vt:lpstr>
      <vt:lpstr>Procedura aziendale per la gestione delle informative e dei consensi  Il processo contenuto nella Procedura descrive i passi da seguire per informare l’interessato sul trattamento dei dati personali effettuato dalla ASL di Pescara in conformità con quanto stabilito dagli Artt.13 e 14 del Regolamento (UE) 679/2016 come di seguito specificato. </vt:lpstr>
      <vt:lpstr>Articolo 13 Informazioni da fornire qualora i dati personali siano raccolti presso l'interessato                                                                                                                               1/2 </vt:lpstr>
      <vt:lpstr>  Articolo 13 Informazioni da fornire qualora i dati personali siano raccolti presso l'interessato                                                                                      2/2</vt:lpstr>
      <vt:lpstr>Articolo 14 Informazioni da fornire qualora i dati personali non siano stati ottenuti presso l'interessato                                                                 1/4</vt:lpstr>
      <vt:lpstr>Articolo 14 Informazioni da fornire qualora i dati personali non siano stati ottenuti presso l'interessato                                          2/4</vt:lpstr>
      <vt:lpstr>Articolo 14 Informazioni da fornire qualora i dati personali non siano stati ottenuti presso l'interessato                                       3/4</vt:lpstr>
      <vt:lpstr>Articolo 14 Informazioni da fornire qualora i dati personali non siano stati ottenuti presso l'interessato                                         4/4</vt:lpstr>
      <vt:lpstr>Le eccezioni all’obbligo di rilascio della informativa</vt:lpstr>
      <vt:lpstr>Informativa - adempimenti</vt:lpstr>
      <vt:lpstr>Contenuto dell’informativa diretta</vt:lpstr>
      <vt:lpstr>Contenuto dell’informativa successiva</vt:lpstr>
      <vt:lpstr>Contenuto dell’informativa ulteriore </vt:lpstr>
      <vt:lpstr>Termini per il rilascio dell’informativa  </vt:lpstr>
      <vt:lpstr>Sanzioni</vt:lpstr>
      <vt:lpstr>Il consenso al trattamento dei dati personali</vt:lpstr>
      <vt:lpstr>Il consenso al trattamento dei dati personali</vt:lpstr>
      <vt:lpstr>Articolo 7 - Casistica</vt:lpstr>
      <vt:lpstr>Articolo 7 Condizioni per il consenso       1/3</vt:lpstr>
      <vt:lpstr>Consenso al trattamento dei dati personali    2/3 </vt:lpstr>
      <vt:lpstr>Consenso al trattamento dei dati personali    3/3 </vt:lpstr>
      <vt:lpstr>Requisiti di validità del consenso </vt:lpstr>
      <vt:lpstr>Forma e revocabilità del consenso</vt:lpstr>
      <vt:lpstr>Sanzioni</vt:lpstr>
      <vt:lpstr>Adempimenti a carico dei SATD</vt:lpstr>
      <vt:lpstr>Adempimenti a carico dei SATD</vt:lpstr>
      <vt:lpstr>Somministrazione dell’informativa agli interessati                                                      1/2 Le casistiche per la somministrazione delle informative agli possono essere così classificate:</vt:lpstr>
      <vt:lpstr>Somministrazione dell’informativa agli interessati         2/2 </vt:lpstr>
      <vt:lpstr>  Canali di comunicazione / Punti di contatto degli interessati </vt:lpstr>
      <vt:lpstr>Canale Web </vt:lpstr>
      <vt:lpstr>Canale telefonico </vt:lpstr>
      <vt:lpstr>Sportello </vt:lpstr>
      <vt:lpstr>Posta Elettronica </vt:lpstr>
      <vt:lpstr>Verifica del rilascio dell’informativa </vt:lpstr>
      <vt:lpstr>Tempo di conservazione dell’informativa e del consenso </vt:lpstr>
      <vt:lpstr>Garante Privacy - Provvedimento recante le prescrizioni relative al trattamento di categorie particolari di dati, ai sensi dell’art. 21, comma 1 del d.lgs. 10 agosto 2018, n. 101 [9124510]</vt:lpstr>
      <vt:lpstr>Garante Privacy - Provvedimento recante le prescrizioni relative al trattamento di categorie particolari di dati, ai sensi dell’art. 21, comma 1 del d.lgs. 10 agosto 2018, n. 101 [9124510]</vt:lpstr>
      <vt:lpstr>Garante Privacy - Provvedimento recante le prescrizioni relative al trattamento di categorie particolari di dati, ai sensi dell’art. 21, comma 1 del d.lgs. 10 agosto 2018, n. 101 [9124510]</vt:lpstr>
      <vt:lpstr>Garante Privacy - Provvedimento recante le prescrizioni relative al trattamento di categorie particolari di dati, ai sensi dell’art. 21, comma 1 del d.lgs. 10 agosto 2018, n. 101 [9124510]</vt:lpstr>
      <vt:lpstr>Alcuni dei Gestionali in uso presso le UU.OO.</vt:lpstr>
      <vt:lpstr>Tutela del lavoratore</vt:lpstr>
      <vt:lpstr>       Utilizzo del personal computer assegnato        1/3</vt:lpstr>
      <vt:lpstr>Utilizzo del personal computer assegnato                       2/3</vt:lpstr>
      <vt:lpstr>Utilizzo del personal computer assegnato                                       3/3</vt:lpstr>
      <vt:lpstr>BACKUP</vt:lpstr>
      <vt:lpstr>Utilizzo della Posta Elettronica nominativa                                          1/5 </vt:lpstr>
      <vt:lpstr>Utilizzo della Posta Elettronica nominativa                                          2/5</vt:lpstr>
      <vt:lpstr>Utilizzo della Posta Elettronica nominativa                                          3/5 </vt:lpstr>
      <vt:lpstr>Utilizzo della Posta Elettronica nominativa                                        4/5</vt:lpstr>
      <vt:lpstr>Utilizzo della Posta Elettronica nominativa                                          5/5</vt:lpstr>
      <vt:lpstr>Controlli disposti dalla Azienda </vt:lpstr>
      <vt:lpstr>riferimenti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sul trattamento dei dati personali 1° lezione</dc:title>
  <dc:creator>Giovanni Modesti</dc:creator>
  <cp:lastModifiedBy>Giovanni Modesti</cp:lastModifiedBy>
  <cp:revision>244</cp:revision>
  <dcterms:created xsi:type="dcterms:W3CDTF">2021-02-25T15:55:11Z</dcterms:created>
  <dcterms:modified xsi:type="dcterms:W3CDTF">2021-12-06T09:22:03Z</dcterms:modified>
</cp:coreProperties>
</file>