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61" r:id="rId2"/>
    <p:sldId id="312" r:id="rId3"/>
    <p:sldId id="339" r:id="rId4"/>
    <p:sldId id="302" r:id="rId5"/>
    <p:sldId id="303" r:id="rId6"/>
    <p:sldId id="335" r:id="rId7"/>
    <p:sldId id="291" r:id="rId8"/>
    <p:sldId id="341" r:id="rId9"/>
    <p:sldId id="324" r:id="rId10"/>
    <p:sldId id="326" r:id="rId11"/>
    <p:sldId id="323" r:id="rId12"/>
    <p:sldId id="305" r:id="rId13"/>
    <p:sldId id="292" r:id="rId14"/>
    <p:sldId id="306" r:id="rId15"/>
    <p:sldId id="336" r:id="rId16"/>
    <p:sldId id="308" r:id="rId17"/>
    <p:sldId id="320" r:id="rId18"/>
    <p:sldId id="337" r:id="rId19"/>
    <p:sldId id="327" r:id="rId20"/>
    <p:sldId id="328" r:id="rId21"/>
    <p:sldId id="330" r:id="rId22"/>
    <p:sldId id="331" r:id="rId23"/>
    <p:sldId id="338" r:id="rId24"/>
    <p:sldId id="332" r:id="rId25"/>
    <p:sldId id="296" r:id="rId26"/>
    <p:sldId id="300" r:id="rId27"/>
    <p:sldId id="310" r:id="rId28"/>
    <p:sldId id="313" r:id="rId29"/>
    <p:sldId id="297" r:id="rId30"/>
    <p:sldId id="299" r:id="rId31"/>
    <p:sldId id="318" r:id="rId32"/>
    <p:sldId id="314" r:id="rId33"/>
    <p:sldId id="298" r:id="rId34"/>
    <p:sldId id="319" r:id="rId35"/>
    <p:sldId id="315" r:id="rId36"/>
    <p:sldId id="316" r:id="rId37"/>
    <p:sldId id="317" r:id="rId38"/>
    <p:sldId id="334" r:id="rId39"/>
    <p:sldId id="340" r:id="rId40"/>
    <p:sldId id="285" r:id="rId41"/>
    <p:sldId id="287"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2809F2C2-521F-4EBB-A217-F1B2D3423DDC}" type="datetimeFigureOut">
              <a:rPr lang="it-IT" smtClean="0"/>
              <a:t>22/03/2021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E36EC92-457B-4976-8CA6-F566DD07AE41}" type="slidenum">
              <a:rPr lang="it-IT" smtClean="0"/>
              <a:t>‹N›</a:t>
            </a:fld>
            <a:endParaRPr lang="it-IT"/>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6561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2809F2C2-521F-4EBB-A217-F1B2D3423DDC}" type="datetimeFigureOut">
              <a:rPr lang="it-IT" smtClean="0"/>
              <a:t>22/03/2021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13624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2809F2C2-521F-4EBB-A217-F1B2D3423DDC}" type="datetimeFigureOut">
              <a:rPr lang="it-IT" smtClean="0"/>
              <a:t>22/03/2021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3477400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2809F2C2-521F-4EBB-A217-F1B2D3423DDC}" type="datetimeFigureOut">
              <a:rPr lang="it-IT" smtClean="0"/>
              <a:t>22/03/2021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2411994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2809F2C2-521F-4EBB-A217-F1B2D3423DDC}" type="datetimeFigureOut">
              <a:rPr lang="it-IT" smtClean="0"/>
              <a:t>22/03/2021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E36EC92-457B-4976-8CA6-F566DD07AE41}" type="slidenum">
              <a:rPr lang="it-IT" smtClean="0"/>
              <a:t>‹N›</a:t>
            </a:fld>
            <a:endParaRPr lang="it-IT"/>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0456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2809F2C2-521F-4EBB-A217-F1B2D3423DDC}" type="datetimeFigureOut">
              <a:rPr lang="it-IT" smtClean="0"/>
              <a:t>22/03/2021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55574908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Content Placeholder 3"/>
          <p:cNvSpPr>
            <a:spLocks noGrp="1"/>
          </p:cNvSpPr>
          <p:nvPr>
            <p:ph sz="half" idx="2"/>
          </p:nvPr>
        </p:nvSpPr>
        <p:spPr>
          <a:xfrm>
            <a:off x="1097280" y="2582334"/>
            <a:ext cx="4937760" cy="337820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Content Placeholder 5"/>
          <p:cNvSpPr>
            <a:spLocks noGrp="1"/>
          </p:cNvSpPr>
          <p:nvPr>
            <p:ph sz="quarter" idx="4"/>
          </p:nvPr>
        </p:nvSpPr>
        <p:spPr>
          <a:xfrm>
            <a:off x="6217920" y="2582334"/>
            <a:ext cx="4937760" cy="337820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2809F2C2-521F-4EBB-A217-F1B2D3423DDC}" type="datetimeFigureOut">
              <a:rPr lang="it-IT" smtClean="0"/>
              <a:t>22/03/2021</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317375593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2809F2C2-521F-4EBB-A217-F1B2D3423DDC}" type="datetimeFigureOut">
              <a:rPr lang="it-IT" smtClean="0"/>
              <a:t>22/03/2021</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1927470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809F2C2-521F-4EBB-A217-F1B2D3423DDC}" type="datetimeFigureOut">
              <a:rPr lang="it-IT" smtClean="0"/>
              <a:t>22/03/2021</a:t>
            </a:fld>
            <a:endParaRPr lang="it-IT"/>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it-IT"/>
          </a:p>
        </p:txBody>
      </p:sp>
      <p:sp>
        <p:nvSpPr>
          <p:cNvPr id="9" name="Slide Number Placeholder 8"/>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766747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809F2C2-521F-4EBB-A217-F1B2D3423DDC}" type="datetimeFigureOut">
              <a:rPr lang="it-IT" smtClean="0"/>
              <a:t>22/03/2021</a:t>
            </a:fld>
            <a:endParaRPr lang="it-IT"/>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it-IT"/>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E36EC92-457B-4976-8CA6-F566DD07AE41}" type="slidenum">
              <a:rPr lang="it-IT" smtClean="0"/>
              <a:t>‹N›</a:t>
            </a:fld>
            <a:endParaRPr lang="it-IT"/>
          </a:p>
        </p:txBody>
      </p:sp>
    </p:spTree>
    <p:extLst>
      <p:ext uri="{BB962C8B-B14F-4D97-AF65-F5344CB8AC3E}">
        <p14:creationId xmlns:p14="http://schemas.microsoft.com/office/powerpoint/2010/main" val="139092709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2809F2C2-521F-4EBB-A217-F1B2D3423DDC}" type="datetimeFigureOut">
              <a:rPr lang="it-IT" smtClean="0"/>
              <a:t>22/03/2021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E36EC92-457B-4976-8CA6-F566DD07AE41}" type="slidenum">
              <a:rPr lang="it-IT" smtClean="0"/>
              <a:t>‹N›</a:t>
            </a:fld>
            <a:endParaRPr lang="it-IT"/>
          </a:p>
        </p:txBody>
      </p:sp>
    </p:spTree>
    <p:extLst>
      <p:ext uri="{BB962C8B-B14F-4D97-AF65-F5344CB8AC3E}">
        <p14:creationId xmlns:p14="http://schemas.microsoft.com/office/powerpoint/2010/main" val="1201295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809F2C2-521F-4EBB-A217-F1B2D3423DDC}" type="datetimeFigureOut">
              <a:rPr lang="it-IT" smtClean="0"/>
              <a:t>22/03/2021</a:t>
            </a:fld>
            <a:endParaRPr lang="it-IT"/>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it-IT"/>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E36EC92-457B-4976-8CA6-F566DD07AE41}" type="slidenum">
              <a:rPr lang="it-IT" smtClean="0"/>
              <a:t>‹N›</a:t>
            </a:fld>
            <a:endParaRPr lang="it-IT"/>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606811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ricercagiuridica.com/codici/indice.php?codice=Codice%20della%20Privacy&amp;search=realizzate" TargetMode="External"/><Relationship Id="rId3" Type="http://schemas.openxmlformats.org/officeDocument/2006/relationships/hyperlink" Target="https://www.ricercagiuridica.com/codici/indice.php?codice=Codice%20della%20Privacy&amp;search=programmi" TargetMode="External"/><Relationship Id="rId7" Type="http://schemas.openxmlformats.org/officeDocument/2006/relationships/hyperlink" Target="https://www.ricercagiuridica.com/codici/indice.php?codice=Codice%20della%20Privacy&amp;search=singoli" TargetMode="External"/><Relationship Id="rId2" Type="http://schemas.openxmlformats.org/officeDocument/2006/relationships/hyperlink" Target="https://www.ricercagiuridica.com/codici/indice.php?codice=Codice%20della%20Privacy&amp;search=sistemi" TargetMode="External"/><Relationship Id="rId1" Type="http://schemas.openxmlformats.org/officeDocument/2006/relationships/slideLayout" Target="../slideLayouts/slideLayout2.xml"/><Relationship Id="rId6" Type="http://schemas.openxmlformats.org/officeDocument/2006/relationships/hyperlink" Target="https://www.ricercagiuridica.com/codici/indice.php?codice=Codice%20della%20Privacy&amp;search=perseguite" TargetMode="External"/><Relationship Id="rId5" Type="http://schemas.openxmlformats.org/officeDocument/2006/relationships/hyperlink" Target="https://www.ricercagiuridica.com/codici/indice.php?codice=Codice%20della%20Privacy&amp;search=trattamento" TargetMode="External"/><Relationship Id="rId10" Type="http://schemas.openxmlformats.org/officeDocument/2006/relationships/hyperlink" Target="https://www.ricercagiuridica.com/codici/indice.php?codice=Codice%20della%20Privacy&amp;search=permettano" TargetMode="External"/><Relationship Id="rId4" Type="http://schemas.openxmlformats.org/officeDocument/2006/relationships/hyperlink" Target="https://www.ricercagiuridica.com/codici/indice.php?codice=Codice%20della%20Privacy&amp;search=personali" TargetMode="External"/><Relationship Id="rId9" Type="http://schemas.openxmlformats.org/officeDocument/2006/relationships/hyperlink" Target="https://www.ricercagiuridica.com/codici/indice.php?codice=Codice%20della%20Privacy&amp;search=opportune"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ausl.pe.it/allegati/privacy/Procedura%20acquisiti.pdf"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hyperlink" Target="https://it.wikipedia.org/wiki/Information_Technology" TargetMode="External"/><Relationship Id="rId3" Type="http://schemas.openxmlformats.org/officeDocument/2006/relationships/hyperlink" Target="https://it.wikipedia.org/wiki/Computer" TargetMode="External"/><Relationship Id="rId7" Type="http://schemas.openxmlformats.org/officeDocument/2006/relationships/hyperlink" Target="https://it.wikipedia.org/wiki/Elaborazione_dati" TargetMode="External"/><Relationship Id="rId12" Type="http://schemas.openxmlformats.org/officeDocument/2006/relationships/hyperlink" Target="https://it.wikipedia.org/wiki/Software" TargetMode="External"/><Relationship Id="rId2" Type="http://schemas.openxmlformats.org/officeDocument/2006/relationships/hyperlink" Target="https://it.wikipedia.org/wiki/Sistema_meccanografico" TargetMode="External"/><Relationship Id="rId1" Type="http://schemas.openxmlformats.org/officeDocument/2006/relationships/slideLayout" Target="../slideLayouts/slideLayout2.xml"/><Relationship Id="rId6" Type="http://schemas.openxmlformats.org/officeDocument/2006/relationships/hyperlink" Target="https://it.wikipedia.org/wiki/Client-server" TargetMode="External"/><Relationship Id="rId11" Type="http://schemas.openxmlformats.org/officeDocument/2006/relationships/hyperlink" Target="https://it.wikipedia.org/wiki/Hardware" TargetMode="External"/><Relationship Id="rId5" Type="http://schemas.openxmlformats.org/officeDocument/2006/relationships/hyperlink" Target="https://it.wikipedia.org/wiki/Architettura_informatica" TargetMode="External"/><Relationship Id="rId10" Type="http://schemas.openxmlformats.org/officeDocument/2006/relationships/hyperlink" Target="https://it.wikipedia.org/wiki/Risorsa_informatica" TargetMode="External"/><Relationship Id="rId4" Type="http://schemas.openxmlformats.org/officeDocument/2006/relationships/hyperlink" Target="https://it.wikipedia.org/wiki/Rete_informatica" TargetMode="External"/><Relationship Id="rId9" Type="http://schemas.openxmlformats.org/officeDocument/2006/relationships/hyperlink" Target="https://it.wikipedia.org/wiki/Azienda"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garanteprivacy.it/" TargetMode="External"/><Relationship Id="rId2" Type="http://schemas.openxmlformats.org/officeDocument/2006/relationships/hyperlink" Target="https://www.ausl.pe.it/Sezione.jsp?idSezione=338"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97527" y="457201"/>
            <a:ext cx="9670473" cy="5029200"/>
          </a:xfrm>
        </p:spPr>
        <p:txBody>
          <a:bodyPr>
            <a:normAutofit fontScale="90000"/>
          </a:bodyPr>
          <a:lstStyle/>
          <a:p>
            <a:r>
              <a:rPr lang="it-IT" sz="3200" dirty="0" smtClean="0"/>
              <a:t>Corso </a:t>
            </a:r>
            <a:r>
              <a:rPr lang="it-IT" sz="3200" dirty="0"/>
              <a:t>di Formazione in materia di trattamento dei dati personali </a:t>
            </a:r>
            <a:br>
              <a:rPr lang="it-IT" sz="3200" dirty="0"/>
            </a:br>
            <a:r>
              <a:rPr lang="it-IT" sz="3200" dirty="0"/>
              <a:t>per </a:t>
            </a:r>
            <a:r>
              <a:rPr lang="it-IT" sz="3200"/>
              <a:t>i  </a:t>
            </a:r>
            <a:r>
              <a:rPr lang="it-IT" sz="3200" smtClean="0"/>
              <a:t>S.A.T.D.</a:t>
            </a:r>
            <a:r>
              <a:rPr lang="it-IT" sz="3200" dirty="0"/>
              <a:t/>
            </a:r>
            <a:br>
              <a:rPr lang="it-IT" sz="3200" dirty="0"/>
            </a:br>
            <a:r>
              <a:rPr lang="it-IT" sz="3100" dirty="0" smtClean="0"/>
              <a:t/>
            </a:r>
            <a:br>
              <a:rPr lang="it-IT" sz="3100" dirty="0" smtClean="0"/>
            </a:br>
            <a:r>
              <a:rPr lang="it-IT" sz="3100" dirty="0" smtClean="0"/>
              <a:t/>
            </a:r>
            <a:br>
              <a:rPr lang="it-IT" sz="3100" dirty="0" smtClean="0"/>
            </a:br>
            <a:r>
              <a:rPr lang="it-IT" sz="6000" b="1" dirty="0" smtClean="0"/>
              <a:t>I principi generali in  materia di protezione dei dati personali</a:t>
            </a:r>
            <a:r>
              <a:rPr lang="it-IT" b="1" dirty="0" smtClean="0"/>
              <a:t/>
            </a:r>
            <a:br>
              <a:rPr lang="it-IT" b="1" dirty="0" smtClean="0"/>
            </a:br>
            <a:r>
              <a:rPr lang="it-IT" dirty="0" smtClean="0"/>
              <a:t/>
            </a:r>
            <a:br>
              <a:rPr lang="it-IT" dirty="0" smtClean="0"/>
            </a:br>
            <a:r>
              <a:rPr lang="it-IT" sz="4000" dirty="0" smtClean="0"/>
              <a:t>Lezione n. 02</a:t>
            </a:r>
            <a:endParaRPr lang="it-IT" sz="4000" dirty="0"/>
          </a:p>
        </p:txBody>
      </p:sp>
      <p:sp>
        <p:nvSpPr>
          <p:cNvPr id="3" name="Sottotitolo 2"/>
          <p:cNvSpPr>
            <a:spLocks noGrp="1"/>
          </p:cNvSpPr>
          <p:nvPr>
            <p:ph type="subTitle" idx="1"/>
          </p:nvPr>
        </p:nvSpPr>
        <p:spPr>
          <a:xfrm>
            <a:off x="1524000" y="5710844"/>
            <a:ext cx="9144000" cy="714894"/>
          </a:xfrm>
        </p:spPr>
        <p:txBody>
          <a:bodyPr>
            <a:normAutofit fontScale="85000" lnSpcReduction="20000"/>
          </a:bodyPr>
          <a:lstStyle/>
          <a:p>
            <a:r>
              <a:rPr lang="it-IT" dirty="0" smtClean="0"/>
              <a:t>D.P.O. ASL Pescara</a:t>
            </a:r>
          </a:p>
          <a:p>
            <a:r>
              <a:rPr lang="it-IT" dirty="0" smtClean="0"/>
              <a:t>Dott. Giovanni Modesti</a:t>
            </a:r>
            <a:endParaRPr lang="it-IT" dirty="0"/>
          </a:p>
        </p:txBody>
      </p:sp>
    </p:spTree>
    <p:extLst>
      <p:ext uri="{BB962C8B-B14F-4D97-AF65-F5344CB8AC3E}">
        <p14:creationId xmlns:p14="http://schemas.microsoft.com/office/powerpoint/2010/main" val="26617866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133003"/>
            <a:ext cx="10058400" cy="1363287"/>
          </a:xfrm>
        </p:spPr>
        <p:txBody>
          <a:bodyPr>
            <a:normAutofit fontScale="90000"/>
          </a:bodyPr>
          <a:lstStyle/>
          <a:p>
            <a:pPr algn="ctr"/>
            <a:r>
              <a:rPr lang="it-IT" b="1" dirty="0" smtClean="0"/>
              <a:t/>
            </a:r>
            <a:br>
              <a:rPr lang="it-IT" b="1" dirty="0" smtClean="0"/>
            </a:br>
            <a:r>
              <a:rPr lang="it-IT" b="1" dirty="0"/>
              <a:t/>
            </a:r>
            <a:br>
              <a:rPr lang="it-IT" b="1" dirty="0"/>
            </a:br>
            <a:r>
              <a:rPr lang="it-IT" b="1" dirty="0" smtClean="0"/>
              <a:t/>
            </a:r>
            <a:br>
              <a:rPr lang="it-IT" b="1" dirty="0" smtClean="0"/>
            </a:br>
            <a:r>
              <a:rPr lang="it-IT" b="1" dirty="0"/>
              <a:t/>
            </a:r>
            <a:br>
              <a:rPr lang="it-IT" b="1" dirty="0"/>
            </a:br>
            <a:r>
              <a:rPr lang="it-IT" sz="3100" b="1" dirty="0" smtClean="0"/>
              <a:t>Principio </a:t>
            </a:r>
            <a:r>
              <a:rPr lang="it-IT" sz="3100" b="1" dirty="0"/>
              <a:t>di </a:t>
            </a:r>
            <a:r>
              <a:rPr lang="it-IT" sz="3100" b="1" dirty="0" smtClean="0"/>
              <a:t>finalità </a:t>
            </a:r>
            <a:r>
              <a:rPr lang="it-IT" sz="3100" dirty="0" smtClean="0"/>
              <a:t>(«limitazione della finalità» - art. 5.1.b del GDPR)  1/2 </a:t>
            </a:r>
            <a:r>
              <a:rPr lang="it-IT" sz="3100" dirty="0"/>
              <a:t/>
            </a:r>
            <a:br>
              <a:rPr lang="it-IT" sz="3100" dirty="0"/>
            </a:br>
            <a:endParaRPr lang="it-IT" sz="3100" dirty="0"/>
          </a:p>
        </p:txBody>
      </p:sp>
      <p:sp>
        <p:nvSpPr>
          <p:cNvPr id="3" name="Segnaposto contenuto 2"/>
          <p:cNvSpPr>
            <a:spLocks noGrp="1"/>
          </p:cNvSpPr>
          <p:nvPr>
            <p:ph idx="1"/>
          </p:nvPr>
        </p:nvSpPr>
        <p:spPr>
          <a:xfrm>
            <a:off x="764772" y="1886988"/>
            <a:ext cx="10251100" cy="4209011"/>
          </a:xfrm>
        </p:spPr>
        <p:txBody>
          <a:bodyPr>
            <a:normAutofit lnSpcReduction="10000"/>
          </a:bodyPr>
          <a:lstStyle/>
          <a:p>
            <a:r>
              <a:rPr lang="it-IT" dirty="0"/>
              <a:t>Si richiede che </a:t>
            </a:r>
            <a:r>
              <a:rPr lang="it-IT" u="sng" dirty="0"/>
              <a:t>i dati personali siano raccolti per finalità esplicite, legittime e determinate </a:t>
            </a:r>
            <a:r>
              <a:rPr lang="it-IT" dirty="0"/>
              <a:t>e che il </a:t>
            </a:r>
            <a:r>
              <a:rPr lang="it-IT" dirty="0" smtClean="0"/>
              <a:t>trattamento:</a:t>
            </a:r>
          </a:p>
          <a:p>
            <a:r>
              <a:rPr lang="it-IT" dirty="0" smtClean="0"/>
              <a:t>-  </a:t>
            </a:r>
            <a:r>
              <a:rPr lang="it-IT" u="sng" dirty="0"/>
              <a:t>non ecceda le finalità per le quali i dati sono raccolti o successivamente trattati </a:t>
            </a:r>
            <a:r>
              <a:rPr lang="it-IT" u="sng" dirty="0" smtClean="0"/>
              <a:t>(ad es. dati raccolti per finalità di cura vengono successivamente trattati per finalità di marketing) </a:t>
            </a:r>
            <a:r>
              <a:rPr lang="it-IT" dirty="0" smtClean="0"/>
              <a:t>e </a:t>
            </a:r>
            <a:endParaRPr lang="it-IT" dirty="0" smtClean="0"/>
          </a:p>
          <a:p>
            <a:r>
              <a:rPr lang="it-IT" dirty="0" smtClean="0"/>
              <a:t>- che </a:t>
            </a:r>
            <a:r>
              <a:rPr lang="it-IT" u="sng" dirty="0"/>
              <a:t>sia temporalmente limitato</a:t>
            </a:r>
            <a:r>
              <a:rPr lang="it-IT" dirty="0" smtClean="0"/>
              <a:t>.</a:t>
            </a:r>
          </a:p>
          <a:p>
            <a:r>
              <a:rPr lang="it-IT" dirty="0" smtClean="0"/>
              <a:t>La </a:t>
            </a:r>
            <a:r>
              <a:rPr lang="it-IT" u="sng" dirty="0" smtClean="0"/>
              <a:t>determinazione ex ante delle finalità </a:t>
            </a:r>
            <a:r>
              <a:rPr lang="it-IT" dirty="0" smtClean="0"/>
              <a:t>costituisce un obbligo per il titolare e una garanzia per l’interessato. L’esplicitazione delle finalità permette all’interessato di accertarsi che non vengano effettuati trattamenti per finalità ulteriori.</a:t>
            </a:r>
          </a:p>
          <a:p>
            <a:r>
              <a:rPr lang="it-IT" u="sng" dirty="0" smtClean="0"/>
              <a:t>La compatibilità e la legittimità delle finalità ulteriori </a:t>
            </a:r>
            <a:r>
              <a:rPr lang="it-IT" dirty="0" smtClean="0"/>
              <a:t>impone al titolare una valutazione di compatibilità tra le finalità iniziali e quelle successive. (es. i dati sanitari trattati inizialmente per finalità di cura sono successivamente trattati per finalità di ricerca scientifica)</a:t>
            </a:r>
          </a:p>
          <a:p>
            <a:r>
              <a:rPr lang="it-IT" u="sng" dirty="0" smtClean="0"/>
              <a:t>Se la finalità ulteriore è incompatibile con la finalità iniziale occorre chiedere all’interessato il consenso specifico oppure individuare un altro fondamento di liceità</a:t>
            </a:r>
            <a:r>
              <a:rPr lang="it-IT" dirty="0" smtClean="0"/>
              <a:t>.</a:t>
            </a:r>
            <a:endParaRPr lang="it-IT" dirty="0"/>
          </a:p>
          <a:p>
            <a:pPr marL="45720" indent="0">
              <a:buNone/>
            </a:pPr>
            <a:endParaRPr lang="it-IT" dirty="0"/>
          </a:p>
        </p:txBody>
      </p:sp>
    </p:spTree>
    <p:extLst>
      <p:ext uri="{BB962C8B-B14F-4D97-AF65-F5344CB8AC3E}">
        <p14:creationId xmlns:p14="http://schemas.microsoft.com/office/powerpoint/2010/main" val="743723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b="1" dirty="0"/>
              <a:t>Principio di finalità </a:t>
            </a:r>
            <a:r>
              <a:rPr lang="it-IT" sz="2800" dirty="0"/>
              <a:t>(«limitazione della finalità») </a:t>
            </a:r>
            <a:r>
              <a:rPr lang="it-IT" sz="2800" b="1" dirty="0" smtClean="0"/>
              <a:t>2/2</a:t>
            </a:r>
            <a:endParaRPr lang="it-IT" sz="2800" dirty="0"/>
          </a:p>
        </p:txBody>
      </p:sp>
      <p:sp>
        <p:nvSpPr>
          <p:cNvPr id="3" name="Segnaposto contenuto 2"/>
          <p:cNvSpPr>
            <a:spLocks noGrp="1"/>
          </p:cNvSpPr>
          <p:nvPr>
            <p:ph idx="1"/>
          </p:nvPr>
        </p:nvSpPr>
        <p:spPr/>
        <p:txBody>
          <a:bodyPr/>
          <a:lstStyle/>
          <a:p>
            <a:pPr marL="45720" indent="0">
              <a:buNone/>
            </a:pPr>
            <a:r>
              <a:rPr lang="it-IT" dirty="0"/>
              <a:t>SANZIONI:</a:t>
            </a:r>
          </a:p>
          <a:p>
            <a:pPr marL="45720" indent="0">
              <a:buNone/>
            </a:pPr>
            <a:r>
              <a:rPr lang="it-IT" sz="3600" dirty="0">
                <a:solidFill>
                  <a:srgbClr val="FF0000"/>
                </a:solidFill>
              </a:rPr>
              <a:t>La violazione dei principi base del trattamento (art. 5.1.a del GDPR) è soggetta a sanzioni amministrative pecuniarie fino a 20 milioni di euro.</a:t>
            </a:r>
          </a:p>
          <a:p>
            <a:pPr marL="45720" indent="0">
              <a:buNone/>
            </a:pPr>
            <a:endParaRPr lang="it-IT" dirty="0"/>
          </a:p>
        </p:txBody>
      </p:sp>
    </p:spTree>
    <p:extLst>
      <p:ext uri="{BB962C8B-B14F-4D97-AF65-F5344CB8AC3E}">
        <p14:creationId xmlns:p14="http://schemas.microsoft.com/office/powerpoint/2010/main" val="3481417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Principio di </a:t>
            </a:r>
            <a:r>
              <a:rPr lang="it-IT" b="1" dirty="0" smtClean="0"/>
              <a:t>minimizzazione (</a:t>
            </a:r>
            <a:r>
              <a:rPr lang="it-IT" dirty="0"/>
              <a:t>art. </a:t>
            </a:r>
            <a:r>
              <a:rPr lang="it-IT" dirty="0" smtClean="0"/>
              <a:t>5.1.c </a:t>
            </a:r>
            <a:r>
              <a:rPr lang="it-IT" dirty="0"/>
              <a:t>del </a:t>
            </a:r>
            <a:r>
              <a:rPr lang="it-IT" dirty="0" smtClean="0"/>
              <a:t>GDPR)</a:t>
            </a:r>
            <a:r>
              <a:rPr lang="it-IT" b="1" dirty="0" smtClean="0"/>
              <a:t>  1/5</a:t>
            </a:r>
            <a:endParaRPr lang="it-IT" dirty="0"/>
          </a:p>
        </p:txBody>
      </p:sp>
      <p:sp>
        <p:nvSpPr>
          <p:cNvPr id="3" name="Segnaposto contenuto 2"/>
          <p:cNvSpPr>
            <a:spLocks noGrp="1"/>
          </p:cNvSpPr>
          <p:nvPr>
            <p:ph idx="1"/>
          </p:nvPr>
        </p:nvSpPr>
        <p:spPr/>
        <p:txBody>
          <a:bodyPr>
            <a:normAutofit lnSpcReduction="10000"/>
          </a:bodyPr>
          <a:lstStyle/>
          <a:p>
            <a:r>
              <a:rPr lang="it-IT" sz="2800" dirty="0" smtClean="0"/>
              <a:t>Il trattamento svolto in modalità informatica impone di </a:t>
            </a:r>
            <a:r>
              <a:rPr lang="it-IT" sz="2800" u="sng" dirty="0" smtClean="0"/>
              <a:t>ridurre al minimo l’uso di dati personali e identificativi</a:t>
            </a:r>
            <a:r>
              <a:rPr lang="it-IT" sz="2800" dirty="0" smtClean="0"/>
              <a:t>, in modo da escluderne il trattamento quando le finalità perseguite nei singoli casi possono esser realizzate mediante il ricorso a </a:t>
            </a:r>
            <a:r>
              <a:rPr lang="it-IT" sz="2800" u="sng" dirty="0" smtClean="0"/>
              <a:t>dati anonimi </a:t>
            </a:r>
            <a:r>
              <a:rPr lang="it-IT" sz="2800" dirty="0" smtClean="0"/>
              <a:t>o a </a:t>
            </a:r>
            <a:r>
              <a:rPr lang="it-IT" sz="2800" u="sng" dirty="0" smtClean="0"/>
              <a:t>modalità che permettano di identificare l’interessato solo in caso di necessità</a:t>
            </a:r>
            <a:r>
              <a:rPr lang="it-IT" sz="2800" dirty="0" smtClean="0"/>
              <a:t>. (es. dati trattati per finalità statistiche non devono contenere dati personali a meno che la loro assenza infici suddetta finalità)</a:t>
            </a:r>
            <a:endParaRPr lang="it-IT" sz="2800" dirty="0" smtClean="0"/>
          </a:p>
          <a:p>
            <a:r>
              <a:rPr lang="it-IT" sz="2800" dirty="0" smtClean="0">
                <a:solidFill>
                  <a:srgbClr val="FF0000"/>
                </a:solidFill>
              </a:rPr>
              <a:t>La ratio della necessità </a:t>
            </a:r>
            <a:r>
              <a:rPr lang="it-IT" sz="2800" dirty="0" smtClean="0"/>
              <a:t>risiede nell’esigenza di evitare che vi sia identificabilità dell’interessato nel caso in cui il trattamento non lo richieda né lo imponga.</a:t>
            </a:r>
            <a:endParaRPr lang="it-IT" sz="2800" dirty="0"/>
          </a:p>
        </p:txBody>
      </p:sp>
    </p:spTree>
    <p:extLst>
      <p:ext uri="{BB962C8B-B14F-4D97-AF65-F5344CB8AC3E}">
        <p14:creationId xmlns:p14="http://schemas.microsoft.com/office/powerpoint/2010/main" val="3557004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Principio di minimizzazione </a:t>
            </a:r>
            <a:r>
              <a:rPr lang="it-IT" b="1" dirty="0" smtClean="0"/>
              <a:t>2/5</a:t>
            </a:r>
            <a:r>
              <a:rPr lang="it-IT" dirty="0"/>
              <a:t/>
            </a:r>
            <a:br>
              <a:rPr lang="it-IT" dirty="0"/>
            </a:br>
            <a:endParaRPr lang="it-IT" dirty="0"/>
          </a:p>
        </p:txBody>
      </p:sp>
      <p:sp>
        <p:nvSpPr>
          <p:cNvPr id="3" name="Segnaposto contenuto 2"/>
          <p:cNvSpPr>
            <a:spLocks noGrp="1"/>
          </p:cNvSpPr>
          <p:nvPr>
            <p:ph idx="1"/>
          </p:nvPr>
        </p:nvSpPr>
        <p:spPr>
          <a:xfrm>
            <a:off x="789710" y="1388225"/>
            <a:ext cx="10226162" cy="4707775"/>
          </a:xfrm>
        </p:spPr>
        <p:txBody>
          <a:bodyPr>
            <a:normAutofit fontScale="92500" lnSpcReduction="10000"/>
          </a:bodyPr>
          <a:lstStyle/>
          <a:p>
            <a:r>
              <a:rPr lang="it-IT" dirty="0"/>
              <a:t>Il principio di necessità,  è parte integrante della struttura del Regolamento ed accompagna qualsivoglia </a:t>
            </a:r>
            <a:r>
              <a:rPr lang="it-IT" u="sng" dirty="0">
                <a:solidFill>
                  <a:srgbClr val="FF0000"/>
                </a:solidFill>
              </a:rPr>
              <a:t>attività di elaborazione dei dati personali </a:t>
            </a:r>
            <a:r>
              <a:rPr lang="it-IT" dirty="0"/>
              <a:t>rientrante nell'applicazione del GDPR: le informazioni relative alle persone fisiche quindi non possono mai essere raccolte ed utilizzate indiscriminatamente. Ciò significa che </a:t>
            </a:r>
            <a:r>
              <a:rPr lang="it-IT" b="1" dirty="0"/>
              <a:t>i dati utilizzati devono essere limitati a quelli strettamente necessari</a:t>
            </a:r>
            <a:r>
              <a:rPr lang="it-IT" dirty="0"/>
              <a:t> </a:t>
            </a:r>
            <a:r>
              <a:rPr lang="it-IT" b="1" dirty="0"/>
              <a:t>rispetto allo scopo per cui gli stessi sono raccolti </a:t>
            </a:r>
            <a:r>
              <a:rPr lang="it-IT" dirty="0"/>
              <a:t>(scopo che deve, inoltre, essere stato precisamente comunicato prima della raccolta agli </a:t>
            </a:r>
            <a:r>
              <a:rPr lang="it-IT" dirty="0" smtClean="0"/>
              <a:t>interessati, attraverso l’</a:t>
            </a:r>
            <a:r>
              <a:rPr lang="it-IT" u="sng" dirty="0" smtClean="0">
                <a:solidFill>
                  <a:srgbClr val="92D050"/>
                </a:solidFill>
              </a:rPr>
              <a:t>informativa</a:t>
            </a:r>
            <a:r>
              <a:rPr lang="it-IT" dirty="0" smtClean="0"/>
              <a:t>).</a:t>
            </a:r>
            <a:endParaRPr lang="it-IT" dirty="0"/>
          </a:p>
          <a:p>
            <a:r>
              <a:rPr lang="it-IT" dirty="0"/>
              <a:t>I </a:t>
            </a:r>
            <a:r>
              <a:rPr lang="it-IT" u="sng" dirty="0">
                <a:hlinkClick r:id="rId2"/>
              </a:rPr>
              <a:t>sistemi</a:t>
            </a:r>
            <a:r>
              <a:rPr lang="it-IT" dirty="0"/>
              <a:t> informativi e i </a:t>
            </a:r>
            <a:r>
              <a:rPr lang="it-IT" u="sng" dirty="0">
                <a:hlinkClick r:id="rId3"/>
              </a:rPr>
              <a:t>programmi</a:t>
            </a:r>
            <a:r>
              <a:rPr lang="it-IT" dirty="0"/>
              <a:t> informatici </a:t>
            </a:r>
            <a:r>
              <a:rPr lang="it-IT" dirty="0" smtClean="0"/>
              <a:t>devono essere </a:t>
            </a:r>
            <a:r>
              <a:rPr lang="it-IT" dirty="0"/>
              <a:t>configurati riducendo al minimo l'utilizzazione di dati </a:t>
            </a:r>
            <a:r>
              <a:rPr lang="it-IT" u="sng" dirty="0">
                <a:hlinkClick r:id="rId4"/>
              </a:rPr>
              <a:t>personali</a:t>
            </a:r>
            <a:r>
              <a:rPr lang="it-IT" dirty="0"/>
              <a:t> e di </a:t>
            </a:r>
            <a:r>
              <a:rPr lang="it-IT" u="sng" dirty="0"/>
              <a:t>dati identificativi</a:t>
            </a:r>
            <a:r>
              <a:rPr lang="it-IT" dirty="0"/>
              <a:t>, in modo da escluderne il </a:t>
            </a:r>
            <a:r>
              <a:rPr lang="it-IT" u="sng" dirty="0">
                <a:hlinkClick r:id="rId5"/>
              </a:rPr>
              <a:t>trattamento</a:t>
            </a:r>
            <a:r>
              <a:rPr lang="it-IT" dirty="0"/>
              <a:t> quando le </a:t>
            </a:r>
            <a:r>
              <a:rPr lang="it-IT" u="sng" dirty="0" smtClean="0"/>
              <a:t>finalità</a:t>
            </a:r>
            <a:r>
              <a:rPr lang="it-IT" dirty="0" smtClean="0"/>
              <a:t> </a:t>
            </a:r>
            <a:r>
              <a:rPr lang="it-IT" u="sng" dirty="0">
                <a:hlinkClick r:id="rId6"/>
              </a:rPr>
              <a:t>perseguite</a:t>
            </a:r>
            <a:r>
              <a:rPr lang="it-IT" dirty="0"/>
              <a:t> nei </a:t>
            </a:r>
            <a:r>
              <a:rPr lang="it-IT" u="sng" dirty="0">
                <a:hlinkClick r:id="rId7"/>
              </a:rPr>
              <a:t>singoli</a:t>
            </a:r>
            <a:r>
              <a:rPr lang="it-IT" dirty="0"/>
              <a:t> casi possono essere </a:t>
            </a:r>
            <a:r>
              <a:rPr lang="it-IT" u="sng" dirty="0">
                <a:hlinkClick r:id="rId8"/>
              </a:rPr>
              <a:t>realizzate</a:t>
            </a:r>
            <a:r>
              <a:rPr lang="it-IT" dirty="0"/>
              <a:t> mediante, rispettivamente, </a:t>
            </a:r>
            <a:r>
              <a:rPr lang="it-IT" dirty="0">
                <a:solidFill>
                  <a:srgbClr val="FF0000"/>
                </a:solidFill>
              </a:rPr>
              <a:t>dati anonimi </a:t>
            </a:r>
            <a:r>
              <a:rPr lang="it-IT" dirty="0"/>
              <a:t>od </a:t>
            </a:r>
            <a:r>
              <a:rPr lang="it-IT" u="sng" dirty="0">
                <a:hlinkClick r:id="rId9"/>
              </a:rPr>
              <a:t>opportune</a:t>
            </a:r>
            <a:r>
              <a:rPr lang="it-IT" dirty="0"/>
              <a:t> </a:t>
            </a:r>
            <a:r>
              <a:rPr lang="it-IT" dirty="0" err="1"/>
              <a:t>modalita'</a:t>
            </a:r>
            <a:r>
              <a:rPr lang="it-IT" dirty="0"/>
              <a:t> che </a:t>
            </a:r>
            <a:r>
              <a:rPr lang="it-IT" u="sng" dirty="0">
                <a:hlinkClick r:id="rId10"/>
              </a:rPr>
              <a:t>permettano</a:t>
            </a:r>
            <a:r>
              <a:rPr lang="it-IT" dirty="0"/>
              <a:t> di identificare l'interessato solo in caso di necessità.</a:t>
            </a:r>
          </a:p>
          <a:p>
            <a:r>
              <a:rPr lang="it-IT" dirty="0"/>
              <a:t>Ci si riferisce ai trattamenti dei dati svolti con sistemi automatizzati che devono essere configurati in modo da </a:t>
            </a:r>
            <a:r>
              <a:rPr lang="it-IT" b="1" dirty="0"/>
              <a:t>minimizzare il ricorso a dati personali e identificativi</a:t>
            </a:r>
            <a:r>
              <a:rPr lang="it-IT" dirty="0"/>
              <a:t>, sostituendone il trattamento con l’uso di dati anonimi e prevedendo l’identificazione dell’interessato solo in caso di necessità. Dovrebbe essere espresso mediante un atto positivo inequivocabile con il quale l’interessato manifesta l’intenzione libera, specifica, informata e inequivocabile di accettare il trattamento dei dati personali che lo riguardano (ad es. mediante dichiarazione scritta od orale). </a:t>
            </a:r>
            <a:r>
              <a:rPr lang="it-IT" u="sng" dirty="0"/>
              <a:t>Non dovrebbero configurare consenso il silenzio, la inattività o la preselezione di caselle</a:t>
            </a:r>
            <a:r>
              <a:rPr lang="it-IT" dirty="0"/>
              <a:t>.</a:t>
            </a:r>
          </a:p>
          <a:p>
            <a:endParaRPr lang="it-IT" dirty="0"/>
          </a:p>
        </p:txBody>
      </p:sp>
    </p:spTree>
    <p:extLst>
      <p:ext uri="{BB962C8B-B14F-4D97-AF65-F5344CB8AC3E}">
        <p14:creationId xmlns:p14="http://schemas.microsoft.com/office/powerpoint/2010/main" val="31837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810677"/>
          </a:xfrm>
        </p:spPr>
        <p:txBody>
          <a:bodyPr/>
          <a:lstStyle/>
          <a:p>
            <a:r>
              <a:rPr lang="it-IT" b="1" dirty="0"/>
              <a:t>Principio di minimizzazione </a:t>
            </a:r>
            <a:r>
              <a:rPr lang="it-IT" b="1" dirty="0" smtClean="0"/>
              <a:t>3/5</a:t>
            </a:r>
            <a:endParaRPr lang="it-IT" dirty="0"/>
          </a:p>
        </p:txBody>
      </p:sp>
      <p:sp>
        <p:nvSpPr>
          <p:cNvPr id="3" name="Segnaposto contenuto 2"/>
          <p:cNvSpPr>
            <a:spLocks noGrp="1"/>
          </p:cNvSpPr>
          <p:nvPr>
            <p:ph idx="1"/>
          </p:nvPr>
        </p:nvSpPr>
        <p:spPr>
          <a:xfrm>
            <a:off x="1097280" y="1097280"/>
            <a:ext cx="10058400" cy="4771814"/>
          </a:xfrm>
        </p:spPr>
        <p:txBody>
          <a:bodyPr>
            <a:normAutofit/>
          </a:bodyPr>
          <a:lstStyle/>
          <a:p>
            <a:pPr marL="45720" indent="0">
              <a:buNone/>
            </a:pPr>
            <a:r>
              <a:rPr lang="it-IT" dirty="0" smtClean="0"/>
              <a:t>Esempi:</a:t>
            </a:r>
          </a:p>
          <a:p>
            <a:pPr marL="388620" indent="-342900">
              <a:buFont typeface="Wingdings" panose="05000000000000000000" pitchFamily="2" charset="2"/>
              <a:buChar char="q"/>
            </a:pPr>
            <a:r>
              <a:rPr lang="it-IT" dirty="0" smtClean="0"/>
              <a:t>Nel caso in cui sia richiesto alla UO di trasmettere informazioni alla Direzione Medica di P.O. valutare – alla luce della finalità del trattamento – se è necessario o meno riportare l’elenco nominativo dei pz o se sia sufficiente l’elenco numerico. </a:t>
            </a:r>
            <a:r>
              <a:rPr lang="it-IT" u="sng" dirty="0" smtClean="0">
                <a:solidFill>
                  <a:srgbClr val="FF0000"/>
                </a:solidFill>
              </a:rPr>
              <a:t>Qualora vengano trasmessi dati personali </a:t>
            </a:r>
            <a:r>
              <a:rPr lang="it-IT" u="sng" dirty="0" smtClean="0">
                <a:solidFill>
                  <a:srgbClr val="FF0000"/>
                </a:solidFill>
              </a:rPr>
              <a:t>(sia all’interno che all’esterno della Asl) è </a:t>
            </a:r>
            <a:r>
              <a:rPr lang="it-IT" u="sng" dirty="0" smtClean="0">
                <a:solidFill>
                  <a:srgbClr val="FF0000"/>
                </a:solidFill>
              </a:rPr>
              <a:t>necessario ricorrere a tecniche di cifratura </a:t>
            </a:r>
            <a:r>
              <a:rPr lang="it-IT" dirty="0" smtClean="0"/>
              <a:t>(chiedere supporto alla UOC Sistemi Informativi)</a:t>
            </a:r>
          </a:p>
          <a:p>
            <a:pPr marL="388620" indent="-342900">
              <a:buFont typeface="Wingdings" panose="05000000000000000000" pitchFamily="2" charset="2"/>
              <a:buChar char="q"/>
            </a:pPr>
            <a:r>
              <a:rPr lang="it-IT" dirty="0" smtClean="0"/>
              <a:t>Per l’erogazione del </a:t>
            </a:r>
            <a:r>
              <a:rPr lang="it-IT" u="sng" dirty="0" smtClean="0"/>
              <a:t>servizio pasti </a:t>
            </a:r>
            <a:r>
              <a:rPr lang="it-IT" dirty="0" smtClean="0"/>
              <a:t>va valutato se la finalità sottesa al trattamento richieda di dovere trasmettere alla Ditta l’elenco nominativo dei pz o se sia sufficiente riportare, ad es. il n. della cartella clinica dello stesso o il numero della postazione letto, o altro accorgimento.</a:t>
            </a:r>
          </a:p>
          <a:p>
            <a:pPr marL="388620" indent="-342900">
              <a:buFont typeface="Wingdings" panose="05000000000000000000" pitchFamily="2" charset="2"/>
              <a:buChar char="q"/>
            </a:pPr>
            <a:r>
              <a:rPr lang="it-IT" dirty="0" smtClean="0"/>
              <a:t>Nella conduzione di un </a:t>
            </a:r>
            <a:r>
              <a:rPr lang="it-IT" u="sng" dirty="0" smtClean="0"/>
              <a:t>Protocollo di Studio  </a:t>
            </a:r>
            <a:r>
              <a:rPr lang="it-IT" dirty="0" smtClean="0"/>
              <a:t>lo Sperimentatore comunica allo Sponsor i dati degli arruolati  in forma codificata poiché la finalità del trattamento sottesa al Protocollo viene raggiunta senza che sia necessario fornire dati personali.</a:t>
            </a:r>
          </a:p>
        </p:txBody>
      </p:sp>
    </p:spTree>
    <p:extLst>
      <p:ext uri="{BB962C8B-B14F-4D97-AF65-F5344CB8AC3E}">
        <p14:creationId xmlns:p14="http://schemas.microsoft.com/office/powerpoint/2010/main" val="38440752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1001870"/>
          </a:xfrm>
        </p:spPr>
        <p:txBody>
          <a:bodyPr/>
          <a:lstStyle/>
          <a:p>
            <a:r>
              <a:rPr lang="it-IT" b="1" dirty="0"/>
              <a:t>Principio di minimizzazione </a:t>
            </a:r>
            <a:r>
              <a:rPr lang="it-IT" b="1" dirty="0" smtClean="0"/>
              <a:t>4/5</a:t>
            </a:r>
            <a:endParaRPr lang="it-IT" dirty="0"/>
          </a:p>
        </p:txBody>
      </p:sp>
      <p:sp>
        <p:nvSpPr>
          <p:cNvPr id="3" name="Segnaposto contenuto 2"/>
          <p:cNvSpPr>
            <a:spLocks noGrp="1"/>
          </p:cNvSpPr>
          <p:nvPr>
            <p:ph idx="1"/>
          </p:nvPr>
        </p:nvSpPr>
        <p:spPr>
          <a:xfrm>
            <a:off x="1097280" y="1454727"/>
            <a:ext cx="10058400" cy="4414367"/>
          </a:xfrm>
        </p:spPr>
        <p:txBody>
          <a:bodyPr>
            <a:normAutofit fontScale="92500" lnSpcReduction="10000"/>
          </a:bodyPr>
          <a:lstStyle/>
          <a:p>
            <a:pPr marL="45720" indent="0">
              <a:buNone/>
            </a:pPr>
            <a:r>
              <a:rPr lang="it-IT" sz="3600" dirty="0">
                <a:solidFill>
                  <a:srgbClr val="FF0000"/>
                </a:solidFill>
              </a:rPr>
              <a:t>L’</a:t>
            </a:r>
            <a:r>
              <a:rPr lang="it-IT" sz="3600" b="1" dirty="0">
                <a:solidFill>
                  <a:srgbClr val="FF0000"/>
                </a:solidFill>
              </a:rPr>
              <a:t>analisi</a:t>
            </a:r>
            <a:r>
              <a:rPr lang="it-IT" sz="3600" dirty="0">
                <a:solidFill>
                  <a:srgbClr val="FF0000"/>
                </a:solidFill>
              </a:rPr>
              <a:t> a cui dovrà procedere il SATD dovrà essere volta ad individuare con estrema precisione</a:t>
            </a:r>
            <a:r>
              <a:rPr lang="it-IT" dirty="0"/>
              <a:t>:</a:t>
            </a:r>
            <a:r>
              <a:rPr lang="it-IT" b="1" dirty="0"/>
              <a:t> </a:t>
            </a:r>
          </a:p>
          <a:p>
            <a:pPr marL="502920" indent="-457200">
              <a:buAutoNum type="arabicParenR"/>
            </a:pPr>
            <a:r>
              <a:rPr lang="it-IT" b="1" dirty="0"/>
              <a:t>quali sono i dati essenziali</a:t>
            </a:r>
            <a:r>
              <a:rPr lang="it-IT" dirty="0"/>
              <a:t> per quello specifico trattamento che si vuole effettuare, </a:t>
            </a:r>
          </a:p>
          <a:p>
            <a:pPr marL="502920" indent="-457200">
              <a:buAutoNum type="arabicParenR"/>
            </a:pPr>
            <a:r>
              <a:rPr lang="it-IT" dirty="0"/>
              <a:t>che quel </a:t>
            </a:r>
            <a:r>
              <a:rPr lang="it-IT" b="1" dirty="0"/>
              <a:t>trattamento</a:t>
            </a:r>
            <a:r>
              <a:rPr lang="it-IT" dirty="0"/>
              <a:t> sia effettivamente </a:t>
            </a:r>
            <a:r>
              <a:rPr lang="it-IT" b="1" dirty="0"/>
              <a:t>necessario per </a:t>
            </a:r>
            <a:r>
              <a:rPr lang="it-IT" dirty="0"/>
              <a:t>il raggiungimento di</a:t>
            </a:r>
            <a:r>
              <a:rPr lang="it-IT" b="1" dirty="0"/>
              <a:t> quello scopo</a:t>
            </a:r>
            <a:r>
              <a:rPr lang="it-IT" dirty="0"/>
              <a:t> particolare, </a:t>
            </a:r>
          </a:p>
          <a:p>
            <a:pPr marL="502920" indent="-457200">
              <a:buAutoNum type="arabicParenR"/>
            </a:pPr>
            <a:r>
              <a:rPr lang="it-IT" dirty="0"/>
              <a:t>che quella finalità, a sua volta, </a:t>
            </a:r>
            <a:r>
              <a:rPr lang="it-IT" b="1" dirty="0"/>
              <a:t>non</a:t>
            </a:r>
            <a:r>
              <a:rPr lang="it-IT" dirty="0"/>
              <a:t> sia </a:t>
            </a:r>
            <a:r>
              <a:rPr lang="it-IT" b="1" dirty="0"/>
              <a:t>raggiungibile con altri mezzi</a:t>
            </a:r>
            <a:r>
              <a:rPr lang="it-IT" dirty="0"/>
              <a:t>, ragionevolmente applicabili nel contesto di riferimento. </a:t>
            </a:r>
          </a:p>
          <a:p>
            <a:pPr marL="45720" indent="0">
              <a:buNone/>
            </a:pPr>
            <a:r>
              <a:rPr lang="it-IT" dirty="0"/>
              <a:t>Condotta questa attenta analisi, il SATD dovrà fare in modo, anche avvalendosi di apposite misure </a:t>
            </a:r>
            <a:r>
              <a:rPr lang="it-IT" dirty="0" smtClean="0"/>
              <a:t>tecniche (con l’eventuale supporto della UOC Sistemi Informativi) </a:t>
            </a:r>
            <a:r>
              <a:rPr lang="it-IT" dirty="0"/>
              <a:t>e </a:t>
            </a:r>
            <a:r>
              <a:rPr lang="it-IT" dirty="0" smtClean="0"/>
              <a:t>organizzative </a:t>
            </a:r>
            <a:r>
              <a:rPr lang="it-IT" dirty="0" smtClean="0"/>
              <a:t>(con </a:t>
            </a:r>
            <a:r>
              <a:rPr lang="it-IT" dirty="0"/>
              <a:t>l’eventuale supporto </a:t>
            </a:r>
            <a:r>
              <a:rPr lang="it-IT" dirty="0" smtClean="0"/>
              <a:t>dell’Uff. Privacy/Protezione dati), </a:t>
            </a:r>
            <a:r>
              <a:rPr lang="it-IT" dirty="0"/>
              <a:t>di ridurre al minimo il trattamento dei dati personali nel suo complesso</a:t>
            </a:r>
            <a:r>
              <a:rPr lang="it-IT" dirty="0" smtClean="0"/>
              <a:t>.</a:t>
            </a:r>
          </a:p>
          <a:p>
            <a:pPr marL="45720" indent="0">
              <a:buNone/>
            </a:pPr>
            <a:r>
              <a:rPr lang="it-IT" dirty="0" smtClean="0"/>
              <a:t> </a:t>
            </a:r>
            <a:r>
              <a:rPr lang="it-IT" b="1" u="sng" dirty="0" smtClean="0"/>
              <a:t>Di tutto ciò il SATD dovrà essere in grado di fornirne evidenza (</a:t>
            </a:r>
            <a:r>
              <a:rPr lang="it-IT" b="1" u="sng" dirty="0" err="1" smtClean="0"/>
              <a:t>accountability</a:t>
            </a:r>
            <a:r>
              <a:rPr lang="it-IT" b="1" u="sng" dirty="0" smtClean="0"/>
              <a:t>)</a:t>
            </a:r>
            <a:r>
              <a:rPr lang="it-IT" dirty="0" smtClean="0"/>
              <a:t>.</a:t>
            </a:r>
            <a:endParaRPr lang="it-IT" dirty="0"/>
          </a:p>
          <a:p>
            <a:endParaRPr lang="it-IT" dirty="0"/>
          </a:p>
        </p:txBody>
      </p:sp>
    </p:spTree>
    <p:extLst>
      <p:ext uri="{BB962C8B-B14F-4D97-AF65-F5344CB8AC3E}">
        <p14:creationId xmlns:p14="http://schemas.microsoft.com/office/powerpoint/2010/main" val="3912157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Principio di minimizzazione </a:t>
            </a:r>
            <a:r>
              <a:rPr lang="it-IT" b="1" dirty="0" smtClean="0"/>
              <a:t>5/5</a:t>
            </a:r>
            <a:endParaRPr lang="it-IT" dirty="0"/>
          </a:p>
        </p:txBody>
      </p:sp>
      <p:sp>
        <p:nvSpPr>
          <p:cNvPr id="3" name="Segnaposto contenuto 2"/>
          <p:cNvSpPr>
            <a:spLocks noGrp="1"/>
          </p:cNvSpPr>
          <p:nvPr>
            <p:ph idx="1"/>
          </p:nvPr>
        </p:nvSpPr>
        <p:spPr/>
        <p:txBody>
          <a:bodyPr/>
          <a:lstStyle/>
          <a:p>
            <a:pPr marL="45720" indent="0">
              <a:buNone/>
            </a:pPr>
            <a:r>
              <a:rPr lang="it-IT" sz="2800" dirty="0"/>
              <a:t>SANZIONI:</a:t>
            </a:r>
          </a:p>
          <a:p>
            <a:pPr marL="45720" indent="0">
              <a:buNone/>
            </a:pPr>
            <a:r>
              <a:rPr lang="it-IT" sz="3600" dirty="0">
                <a:solidFill>
                  <a:srgbClr val="FF0000"/>
                </a:solidFill>
              </a:rPr>
              <a:t>La violazione dei principi base del trattamento (art. 5.1.a del GDPR) è soggetta a sanzioni amministrative pecuniarie fino a 20 milioni di euro.</a:t>
            </a:r>
          </a:p>
          <a:p>
            <a:endParaRPr lang="it-IT" dirty="0"/>
          </a:p>
        </p:txBody>
      </p:sp>
    </p:spTree>
    <p:extLst>
      <p:ext uri="{BB962C8B-B14F-4D97-AF65-F5344CB8AC3E}">
        <p14:creationId xmlns:p14="http://schemas.microsoft.com/office/powerpoint/2010/main" val="6430351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Principio di esattezza dei dati </a:t>
            </a:r>
            <a:r>
              <a:rPr lang="it-IT" dirty="0"/>
              <a:t>(art. </a:t>
            </a:r>
            <a:r>
              <a:rPr lang="it-IT" dirty="0" smtClean="0"/>
              <a:t>5.1.d </a:t>
            </a:r>
            <a:r>
              <a:rPr lang="it-IT" dirty="0"/>
              <a:t>del GDPR)</a:t>
            </a:r>
            <a:r>
              <a:rPr lang="it-IT" dirty="0" smtClean="0"/>
              <a:t>   1/2</a:t>
            </a:r>
            <a:endParaRPr lang="it-IT" dirty="0"/>
          </a:p>
        </p:txBody>
      </p:sp>
      <p:sp>
        <p:nvSpPr>
          <p:cNvPr id="3" name="Segnaposto contenuto 2"/>
          <p:cNvSpPr>
            <a:spLocks noGrp="1"/>
          </p:cNvSpPr>
          <p:nvPr>
            <p:ph idx="1"/>
          </p:nvPr>
        </p:nvSpPr>
        <p:spPr/>
        <p:txBody>
          <a:bodyPr/>
          <a:lstStyle/>
          <a:p>
            <a:r>
              <a:rPr lang="it-IT" dirty="0" smtClean="0"/>
              <a:t>Il titolare, con la collaborazione dei SATD e dei SAT, deve trattare dati personali </a:t>
            </a:r>
            <a:r>
              <a:rPr lang="it-IT" dirty="0" smtClean="0"/>
              <a:t>che siano: </a:t>
            </a:r>
          </a:p>
          <a:p>
            <a:r>
              <a:rPr lang="it-IT" dirty="0" smtClean="0"/>
              <a:t>- </a:t>
            </a:r>
            <a:r>
              <a:rPr lang="it-IT" u="sng" dirty="0" smtClean="0"/>
              <a:t>esatti</a:t>
            </a:r>
            <a:r>
              <a:rPr lang="it-IT" dirty="0" smtClean="0"/>
              <a:t>, </a:t>
            </a:r>
            <a:r>
              <a:rPr lang="it-IT" dirty="0" smtClean="0"/>
              <a:t>e </a:t>
            </a:r>
            <a:endParaRPr lang="it-IT" dirty="0" smtClean="0"/>
          </a:p>
          <a:p>
            <a:r>
              <a:rPr lang="it-IT" dirty="0" smtClean="0"/>
              <a:t>- </a:t>
            </a:r>
            <a:r>
              <a:rPr lang="it-IT" u="sng" dirty="0" smtClean="0"/>
              <a:t>aggiornati</a:t>
            </a:r>
            <a:r>
              <a:rPr lang="it-IT" dirty="0" smtClean="0"/>
              <a:t>; </a:t>
            </a:r>
            <a:endParaRPr lang="it-IT" dirty="0" smtClean="0"/>
          </a:p>
          <a:p>
            <a:r>
              <a:rPr lang="it-IT" dirty="0" smtClean="0"/>
              <a:t>a </a:t>
            </a:r>
            <a:r>
              <a:rPr lang="it-IT" dirty="0" smtClean="0"/>
              <a:t>tale scopo deve organizzare la Asl in modo che essa sia in grado di garantire l’accuratezza delle informazioni personali.</a:t>
            </a:r>
          </a:p>
          <a:p>
            <a:r>
              <a:rPr lang="it-IT" b="1" dirty="0" smtClean="0"/>
              <a:t>I dati inesatti devono essere rettificati</a:t>
            </a:r>
            <a:r>
              <a:rPr lang="it-IT" dirty="0" smtClean="0"/>
              <a:t>.</a:t>
            </a:r>
          </a:p>
          <a:p>
            <a:r>
              <a:rPr lang="it-IT" dirty="0" smtClean="0"/>
              <a:t>Se l’interessato (i.e., l’utente) contesta l’esattezza del dato il </a:t>
            </a:r>
            <a:r>
              <a:rPr lang="it-IT" dirty="0" smtClean="0"/>
              <a:t>trattamento (tenuto conto del contesto e delle possibili conseguenze sulla salute) dovrà </a:t>
            </a:r>
            <a:r>
              <a:rPr lang="it-IT" dirty="0" smtClean="0"/>
              <a:t>essere limitato per tutto il tempo necessario al SATD di espletare le verifiche di esattezza, effettuando – ove necessario – l’aggiornamento del dato contestato.</a:t>
            </a:r>
            <a:endParaRPr lang="it-IT" dirty="0"/>
          </a:p>
        </p:txBody>
      </p:sp>
    </p:spTree>
    <p:extLst>
      <p:ext uri="{BB962C8B-B14F-4D97-AF65-F5344CB8AC3E}">
        <p14:creationId xmlns:p14="http://schemas.microsoft.com/office/powerpoint/2010/main" val="1912081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835615"/>
          </a:xfrm>
        </p:spPr>
        <p:txBody>
          <a:bodyPr/>
          <a:lstStyle/>
          <a:p>
            <a:r>
              <a:rPr lang="it-IT" dirty="0"/>
              <a:t>Principio di esattezza dei dati </a:t>
            </a:r>
            <a:r>
              <a:rPr lang="it-IT" dirty="0" smtClean="0"/>
              <a:t>1/3</a:t>
            </a:r>
            <a:endParaRPr lang="it-IT" dirty="0"/>
          </a:p>
        </p:txBody>
      </p:sp>
      <p:sp>
        <p:nvSpPr>
          <p:cNvPr id="3" name="Segnaposto contenuto 2"/>
          <p:cNvSpPr>
            <a:spLocks noGrp="1"/>
          </p:cNvSpPr>
          <p:nvPr>
            <p:ph idx="1"/>
          </p:nvPr>
        </p:nvSpPr>
        <p:spPr>
          <a:xfrm>
            <a:off x="1097280" y="1388225"/>
            <a:ext cx="10058400" cy="4480869"/>
          </a:xfrm>
        </p:spPr>
        <p:txBody>
          <a:bodyPr>
            <a:normAutofit fontScale="92500" lnSpcReduction="10000"/>
          </a:bodyPr>
          <a:lstStyle/>
          <a:p>
            <a:pPr marL="45720" indent="0">
              <a:buNone/>
            </a:pPr>
            <a:r>
              <a:rPr lang="it-IT" sz="3600" dirty="0" smtClean="0">
                <a:solidFill>
                  <a:srgbClr val="FF0000"/>
                </a:solidFill>
              </a:rPr>
              <a:t>Il </a:t>
            </a:r>
            <a:r>
              <a:rPr lang="it-IT" sz="3600" dirty="0">
                <a:solidFill>
                  <a:srgbClr val="FF0000"/>
                </a:solidFill>
              </a:rPr>
              <a:t>SATD dovrà </a:t>
            </a:r>
            <a:r>
              <a:rPr lang="it-IT" sz="3600" dirty="0" smtClean="0">
                <a:solidFill>
                  <a:srgbClr val="FF0000"/>
                </a:solidFill>
              </a:rPr>
              <a:t>disporre ciclicamente un monitoraggio dei dati trattati (sia in modalità analogica che digitale) finalizzato ad accertarne l’esattezza. Il controllo sarà svolto sia:</a:t>
            </a:r>
            <a:endParaRPr lang="it-IT" b="1" dirty="0"/>
          </a:p>
          <a:p>
            <a:pPr marL="502920" indent="-457200">
              <a:buAutoNum type="arabicParenR"/>
            </a:pPr>
            <a:r>
              <a:rPr lang="it-IT" b="1" dirty="0" smtClean="0"/>
              <a:t>sulla documentazione in uso presso la propria U.O., quindi. Cartella clinica, referti, procedimenti amministrativi, ecc.</a:t>
            </a:r>
            <a:r>
              <a:rPr lang="it-IT" dirty="0" smtClean="0"/>
              <a:t>, </a:t>
            </a:r>
            <a:endParaRPr lang="it-IT" dirty="0"/>
          </a:p>
          <a:p>
            <a:pPr marL="502920" indent="-457200">
              <a:buAutoNum type="arabicParenR"/>
            </a:pPr>
            <a:r>
              <a:rPr lang="it-IT" b="1" dirty="0" smtClean="0"/>
              <a:t>sui dati trattati con strumenti </a:t>
            </a:r>
            <a:r>
              <a:rPr lang="it-IT" b="1" dirty="0" smtClean="0"/>
              <a:t>elettronici (fogli di scrittura, tabelle di calcolo, ecc.)</a:t>
            </a:r>
            <a:r>
              <a:rPr lang="it-IT" dirty="0" smtClean="0"/>
              <a:t>.</a:t>
            </a:r>
            <a:endParaRPr lang="it-IT" dirty="0" smtClean="0"/>
          </a:p>
          <a:p>
            <a:pPr marL="45720" indent="0">
              <a:buNone/>
            </a:pPr>
            <a:r>
              <a:rPr lang="it-IT" dirty="0" smtClean="0"/>
              <a:t>Condotta </a:t>
            </a:r>
            <a:r>
              <a:rPr lang="it-IT" dirty="0"/>
              <a:t>questa attenta analisi, il SATD dovrà fare in modo, anche avvalendosi di apposite misure tecniche (con l’eventuale supporto della UOC Sistemi Informativi) e organizzative con l’eventuale supporto dell’Uff. Privacy/Protezione dati), di ridurre al minimo il trattamento dei dati personali nel suo complesso</a:t>
            </a:r>
            <a:r>
              <a:rPr lang="it-IT" dirty="0" smtClean="0"/>
              <a:t>.</a:t>
            </a:r>
          </a:p>
          <a:p>
            <a:pPr marL="45720" indent="0">
              <a:buNone/>
            </a:pPr>
            <a:r>
              <a:rPr lang="it-IT" b="1" u="sng" dirty="0"/>
              <a:t>Di tutto ciò il SATD dovrà essere in grado di fornirne evidenza (</a:t>
            </a:r>
            <a:r>
              <a:rPr lang="it-IT" b="1" u="sng" dirty="0" err="1"/>
              <a:t>accountability</a:t>
            </a:r>
            <a:r>
              <a:rPr lang="it-IT" b="1" u="sng" dirty="0"/>
              <a:t>)</a:t>
            </a:r>
            <a:r>
              <a:rPr lang="it-IT" dirty="0"/>
              <a:t>.</a:t>
            </a:r>
          </a:p>
          <a:p>
            <a:pPr marL="45720" indent="0">
              <a:buNone/>
            </a:pPr>
            <a:endParaRPr lang="it-IT" dirty="0"/>
          </a:p>
          <a:p>
            <a:endParaRPr lang="it-IT" dirty="0"/>
          </a:p>
        </p:txBody>
      </p:sp>
    </p:spTree>
    <p:extLst>
      <p:ext uri="{BB962C8B-B14F-4D97-AF65-F5344CB8AC3E}">
        <p14:creationId xmlns:p14="http://schemas.microsoft.com/office/powerpoint/2010/main" val="15628772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Principio di esattezza dei dati </a:t>
            </a:r>
            <a:r>
              <a:rPr lang="it-IT" dirty="0" smtClean="0"/>
              <a:t>2/2</a:t>
            </a:r>
            <a:endParaRPr lang="it-IT" dirty="0"/>
          </a:p>
        </p:txBody>
      </p:sp>
      <p:sp>
        <p:nvSpPr>
          <p:cNvPr id="3" name="Segnaposto contenuto 2"/>
          <p:cNvSpPr>
            <a:spLocks noGrp="1"/>
          </p:cNvSpPr>
          <p:nvPr>
            <p:ph idx="1"/>
          </p:nvPr>
        </p:nvSpPr>
        <p:spPr>
          <a:xfrm>
            <a:off x="1097280" y="1870672"/>
            <a:ext cx="10058400" cy="4023360"/>
          </a:xfrm>
        </p:spPr>
        <p:txBody>
          <a:bodyPr/>
          <a:lstStyle/>
          <a:p>
            <a:pPr marL="45720" indent="0">
              <a:buNone/>
            </a:pPr>
            <a:r>
              <a:rPr lang="it-IT" dirty="0"/>
              <a:t>SANZIONI:</a:t>
            </a:r>
          </a:p>
          <a:p>
            <a:pPr marL="45720" indent="0">
              <a:buNone/>
            </a:pPr>
            <a:r>
              <a:rPr lang="it-IT" sz="4400" dirty="0">
                <a:solidFill>
                  <a:srgbClr val="FF0000"/>
                </a:solidFill>
              </a:rPr>
              <a:t>La violazione dei principi base del trattamento (art. </a:t>
            </a:r>
            <a:r>
              <a:rPr lang="it-IT" sz="4400" dirty="0" smtClean="0">
                <a:solidFill>
                  <a:srgbClr val="FF0000"/>
                </a:solidFill>
              </a:rPr>
              <a:t>5.1.d </a:t>
            </a:r>
            <a:r>
              <a:rPr lang="it-IT" sz="4400" dirty="0">
                <a:solidFill>
                  <a:srgbClr val="FF0000"/>
                </a:solidFill>
              </a:rPr>
              <a:t>del GDPR) è soggetta a sanzioni amministrative pecuniarie fino a 20 milioni di euro.</a:t>
            </a:r>
          </a:p>
          <a:p>
            <a:endParaRPr lang="it-IT" dirty="0"/>
          </a:p>
        </p:txBody>
      </p:sp>
    </p:spTree>
    <p:extLst>
      <p:ext uri="{BB962C8B-B14F-4D97-AF65-F5344CB8AC3E}">
        <p14:creationId xmlns:p14="http://schemas.microsoft.com/office/powerpoint/2010/main" val="2068132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868866"/>
          </a:xfrm>
        </p:spPr>
        <p:txBody>
          <a:bodyPr/>
          <a:lstStyle/>
          <a:p>
            <a:r>
              <a:rPr lang="it-IT" dirty="0" smtClean="0"/>
              <a:t>abbreviazioni</a:t>
            </a:r>
            <a:endParaRPr lang="it-IT" dirty="0"/>
          </a:p>
        </p:txBody>
      </p:sp>
      <p:sp>
        <p:nvSpPr>
          <p:cNvPr id="3" name="Segnaposto contenuto 2"/>
          <p:cNvSpPr>
            <a:spLocks noGrp="1"/>
          </p:cNvSpPr>
          <p:nvPr>
            <p:ph idx="1"/>
          </p:nvPr>
        </p:nvSpPr>
        <p:spPr>
          <a:xfrm>
            <a:off x="1097280" y="1305098"/>
            <a:ext cx="10058400" cy="4563996"/>
          </a:xfrm>
        </p:spPr>
        <p:txBody>
          <a:bodyPr>
            <a:normAutofit fontScale="92500" lnSpcReduction="20000"/>
          </a:bodyPr>
          <a:lstStyle/>
          <a:p>
            <a:r>
              <a:rPr lang="it-IT" b="1" dirty="0" smtClean="0"/>
              <a:t>GDPR = </a:t>
            </a:r>
            <a:r>
              <a:rPr lang="it-IT" dirty="0" smtClean="0"/>
              <a:t>Regolamento </a:t>
            </a:r>
            <a:r>
              <a:rPr lang="it-IT" dirty="0"/>
              <a:t>UE 679/2016 sulla Protezione dei </a:t>
            </a:r>
            <a:r>
              <a:rPr lang="it-IT" dirty="0" smtClean="0"/>
              <a:t>Dati del 27 aprile 2016, relativo alla protezione delle persone fisiche con riguardo al trattamento dei dati personali, nonché alla libera circolazione di tali dati e che abroga la Direttiva 95/46/CE – Regolamento Generale sulla Protezione dei dati</a:t>
            </a:r>
          </a:p>
          <a:p>
            <a:r>
              <a:rPr lang="it-IT" b="1" dirty="0" smtClean="0"/>
              <a:t>Codice = </a:t>
            </a:r>
            <a:r>
              <a:rPr lang="it-IT" dirty="0" smtClean="0"/>
              <a:t>Decreto Legislativo n. 196/03 - </a:t>
            </a:r>
            <a:r>
              <a:rPr lang="it-IT" dirty="0"/>
              <a:t>Codice in Materia di Protezione dei Dati Personali </a:t>
            </a:r>
            <a:endParaRPr lang="it-IT" dirty="0" smtClean="0"/>
          </a:p>
          <a:p>
            <a:r>
              <a:rPr lang="it-IT" b="1" dirty="0" smtClean="0"/>
              <a:t>«UO»</a:t>
            </a:r>
            <a:r>
              <a:rPr lang="it-IT" dirty="0" smtClean="0"/>
              <a:t>: </a:t>
            </a:r>
            <a:r>
              <a:rPr lang="it-IT" dirty="0"/>
              <a:t>Unità Operativa </a:t>
            </a:r>
            <a:endParaRPr lang="it-IT" dirty="0" smtClean="0"/>
          </a:p>
          <a:p>
            <a:r>
              <a:rPr lang="it-IT" b="1" dirty="0"/>
              <a:t>«</a:t>
            </a:r>
            <a:r>
              <a:rPr lang="it-IT" b="1" dirty="0" smtClean="0"/>
              <a:t>UOC»</a:t>
            </a:r>
            <a:r>
              <a:rPr lang="it-IT" dirty="0" smtClean="0"/>
              <a:t>: </a:t>
            </a:r>
            <a:r>
              <a:rPr lang="it-IT" dirty="0"/>
              <a:t>Unità Operativa </a:t>
            </a:r>
            <a:r>
              <a:rPr lang="it-IT" dirty="0" smtClean="0"/>
              <a:t>Complessa</a:t>
            </a:r>
            <a:endParaRPr lang="it-IT" dirty="0"/>
          </a:p>
          <a:p>
            <a:r>
              <a:rPr lang="it-IT" b="1" dirty="0" smtClean="0"/>
              <a:t>«</a:t>
            </a:r>
            <a:r>
              <a:rPr lang="it-IT" b="1" dirty="0"/>
              <a:t>UOSD»</a:t>
            </a:r>
            <a:r>
              <a:rPr lang="it-IT" dirty="0"/>
              <a:t>: Unità Operativa Semplice </a:t>
            </a:r>
            <a:r>
              <a:rPr lang="it-IT" dirty="0" smtClean="0"/>
              <a:t>Dipartimentale</a:t>
            </a:r>
          </a:p>
          <a:p>
            <a:r>
              <a:rPr lang="it-IT" dirty="0" smtClean="0"/>
              <a:t>«</a:t>
            </a:r>
            <a:r>
              <a:rPr lang="it-IT" b="1" dirty="0" smtClean="0"/>
              <a:t>D.P.O. – R.P.D</a:t>
            </a:r>
            <a:r>
              <a:rPr lang="it-IT" dirty="0" smtClean="0"/>
              <a:t>.» = Data </a:t>
            </a:r>
            <a:r>
              <a:rPr lang="it-IT" dirty="0" err="1" smtClean="0"/>
              <a:t>Protection</a:t>
            </a:r>
            <a:r>
              <a:rPr lang="it-IT" dirty="0" smtClean="0"/>
              <a:t> </a:t>
            </a:r>
            <a:r>
              <a:rPr lang="it-IT" dirty="0" err="1" smtClean="0"/>
              <a:t>Officer</a:t>
            </a:r>
            <a:r>
              <a:rPr lang="it-IT" dirty="0" smtClean="0"/>
              <a:t> - Responsabile Protezione dati</a:t>
            </a:r>
          </a:p>
          <a:p>
            <a:r>
              <a:rPr lang="it-IT" dirty="0" smtClean="0"/>
              <a:t>«</a:t>
            </a:r>
            <a:r>
              <a:rPr lang="it-IT" b="1" dirty="0" smtClean="0"/>
              <a:t>D.P.I.A</a:t>
            </a:r>
            <a:r>
              <a:rPr lang="it-IT" dirty="0" smtClean="0"/>
              <a:t>.»: Data </a:t>
            </a:r>
            <a:r>
              <a:rPr lang="it-IT" dirty="0" err="1" smtClean="0"/>
              <a:t>Protection</a:t>
            </a:r>
            <a:r>
              <a:rPr lang="it-IT" dirty="0" smtClean="0"/>
              <a:t> Impact </a:t>
            </a:r>
            <a:r>
              <a:rPr lang="it-IT" dirty="0" err="1" smtClean="0"/>
              <a:t>Assessment</a:t>
            </a:r>
            <a:r>
              <a:rPr lang="it-IT" dirty="0" smtClean="0"/>
              <a:t> - è un’operazione da svolgere prima dell’avvio del trattamento, </a:t>
            </a:r>
            <a:r>
              <a:rPr lang="it-IT" dirty="0" err="1" smtClean="0"/>
              <a:t>affinchè</a:t>
            </a:r>
            <a:r>
              <a:rPr lang="it-IT" dirty="0" smtClean="0"/>
              <a:t> si decida se sia il caso o meno di intraprenderla e come.</a:t>
            </a:r>
          </a:p>
          <a:p>
            <a:r>
              <a:rPr lang="it-IT" dirty="0" smtClean="0"/>
              <a:t>«</a:t>
            </a:r>
            <a:r>
              <a:rPr lang="it-IT" b="1" dirty="0" smtClean="0"/>
              <a:t>Codice di condotta</a:t>
            </a:r>
            <a:r>
              <a:rPr lang="it-IT" dirty="0" smtClean="0"/>
              <a:t>»: pratica uniforme che facilita l’attuazione del GDPR tramite disposizioni ermeneutiche non vincolanti. Vengono adottati da associazioni o altre organizzazioni che rappresentano le categorie dei titolari (es: Asl), al fine di garantire l’applicazione efficace, coerente e omogenea del GDPR da parte dei titolari.</a:t>
            </a:r>
            <a:endParaRPr lang="it-IT" dirty="0"/>
          </a:p>
          <a:p>
            <a:endParaRPr lang="it-IT" dirty="0"/>
          </a:p>
        </p:txBody>
      </p:sp>
    </p:spTree>
    <p:extLst>
      <p:ext uri="{BB962C8B-B14F-4D97-AF65-F5344CB8AC3E}">
        <p14:creationId xmlns:p14="http://schemas.microsoft.com/office/powerpoint/2010/main" val="23598853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Principio di </a:t>
            </a:r>
            <a:r>
              <a:rPr lang="it-IT" dirty="0" smtClean="0"/>
              <a:t>limitazione della conservazione </a:t>
            </a:r>
            <a:r>
              <a:rPr lang="it-IT" dirty="0"/>
              <a:t>(art. </a:t>
            </a:r>
            <a:r>
              <a:rPr lang="it-IT" dirty="0" smtClean="0"/>
              <a:t>5.1.e </a:t>
            </a:r>
            <a:r>
              <a:rPr lang="it-IT" dirty="0"/>
              <a:t>del GDPR)   1/2</a:t>
            </a:r>
          </a:p>
        </p:txBody>
      </p:sp>
      <p:sp>
        <p:nvSpPr>
          <p:cNvPr id="3" name="Segnaposto contenuto 2"/>
          <p:cNvSpPr>
            <a:spLocks noGrp="1"/>
          </p:cNvSpPr>
          <p:nvPr>
            <p:ph idx="1"/>
          </p:nvPr>
        </p:nvSpPr>
        <p:spPr/>
        <p:txBody>
          <a:bodyPr/>
          <a:lstStyle/>
          <a:p>
            <a:r>
              <a:rPr lang="it-IT" dirty="0" smtClean="0"/>
              <a:t>I dati devono essere conservati in modo da permettere l’identificazione dell’interessato solo per il tempo necessario a conseguire le finalità del trattamento.</a:t>
            </a:r>
          </a:p>
          <a:p>
            <a:r>
              <a:rPr lang="it-IT" b="1" dirty="0" smtClean="0"/>
              <a:t>Deroghe</a:t>
            </a:r>
            <a:r>
              <a:rPr lang="it-IT" dirty="0" smtClean="0"/>
              <a:t>: i dati personali possono essere conservati per un periodo superiore solo se l’archiviazione risponde a ragioni di pubblico interesse, e finalità statistiche o per ricerca scientifica o storica.</a:t>
            </a:r>
          </a:p>
          <a:p>
            <a:r>
              <a:rPr lang="it-IT" b="1" dirty="0" smtClean="0"/>
              <a:t>Verifiche periodiche</a:t>
            </a:r>
            <a:r>
              <a:rPr lang="it-IT" dirty="0" smtClean="0"/>
              <a:t>: i SATD dovranno condurre </a:t>
            </a:r>
            <a:r>
              <a:rPr lang="it-IT" u="sng" dirty="0" smtClean="0"/>
              <a:t>verifiche periodiche </a:t>
            </a:r>
            <a:r>
              <a:rPr lang="it-IT" dirty="0" smtClean="0"/>
              <a:t>per agevolare il processo di cancellazione dei dati una volta raggiunte le finalità del trattamento. </a:t>
            </a:r>
            <a:endParaRPr lang="it-IT" dirty="0" smtClean="0"/>
          </a:p>
          <a:p>
            <a:r>
              <a:rPr lang="it-IT" dirty="0" smtClean="0"/>
              <a:t>Circa </a:t>
            </a:r>
            <a:r>
              <a:rPr lang="it-IT" dirty="0" smtClean="0"/>
              <a:t>i </a:t>
            </a:r>
            <a:r>
              <a:rPr lang="it-IT" b="1" dirty="0" smtClean="0"/>
              <a:t>tempi di conservazione </a:t>
            </a:r>
            <a:r>
              <a:rPr lang="it-IT" dirty="0" smtClean="0"/>
              <a:t>si rinvia a quanto riportato nel </a:t>
            </a:r>
            <a:r>
              <a:rPr lang="it-IT" u="sng" dirty="0" smtClean="0"/>
              <a:t>Massimario di scarto aziendale </a:t>
            </a:r>
            <a:r>
              <a:rPr lang="it-IT" dirty="0" smtClean="0"/>
              <a:t>e nei modelli di Informativa.</a:t>
            </a:r>
            <a:endParaRPr lang="it-IT" dirty="0"/>
          </a:p>
        </p:txBody>
      </p:sp>
    </p:spTree>
    <p:extLst>
      <p:ext uri="{BB962C8B-B14F-4D97-AF65-F5344CB8AC3E}">
        <p14:creationId xmlns:p14="http://schemas.microsoft.com/office/powerpoint/2010/main" val="27881906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Principio di limitazione della conservazione (art. 5.1.e del GDPR)   </a:t>
            </a:r>
            <a:r>
              <a:rPr lang="it-IT" dirty="0" smtClean="0"/>
              <a:t>2/2</a:t>
            </a:r>
            <a:endParaRPr lang="it-IT" dirty="0"/>
          </a:p>
        </p:txBody>
      </p:sp>
      <p:sp>
        <p:nvSpPr>
          <p:cNvPr id="3" name="Segnaposto contenuto 2"/>
          <p:cNvSpPr>
            <a:spLocks noGrp="1"/>
          </p:cNvSpPr>
          <p:nvPr>
            <p:ph idx="1"/>
          </p:nvPr>
        </p:nvSpPr>
        <p:spPr/>
        <p:txBody>
          <a:bodyPr/>
          <a:lstStyle/>
          <a:p>
            <a:pPr marL="45720" indent="0">
              <a:buNone/>
            </a:pPr>
            <a:r>
              <a:rPr lang="it-IT" dirty="0"/>
              <a:t>SANZIONI:</a:t>
            </a:r>
          </a:p>
          <a:p>
            <a:pPr marL="45720" indent="0">
              <a:buNone/>
            </a:pPr>
            <a:r>
              <a:rPr lang="it-IT" sz="4000" dirty="0">
                <a:solidFill>
                  <a:srgbClr val="FF0000"/>
                </a:solidFill>
              </a:rPr>
              <a:t>La violazione </a:t>
            </a:r>
            <a:r>
              <a:rPr lang="it-IT" sz="4000" dirty="0" smtClean="0">
                <a:solidFill>
                  <a:srgbClr val="FF0000"/>
                </a:solidFill>
              </a:rPr>
              <a:t>del principio di limitazione del </a:t>
            </a:r>
            <a:r>
              <a:rPr lang="it-IT" sz="4000" dirty="0">
                <a:solidFill>
                  <a:srgbClr val="FF0000"/>
                </a:solidFill>
              </a:rPr>
              <a:t>trattamento (art. </a:t>
            </a:r>
            <a:r>
              <a:rPr lang="it-IT" sz="4000" dirty="0" smtClean="0">
                <a:solidFill>
                  <a:srgbClr val="FF0000"/>
                </a:solidFill>
              </a:rPr>
              <a:t>5.1.d </a:t>
            </a:r>
            <a:r>
              <a:rPr lang="it-IT" sz="4000" dirty="0">
                <a:solidFill>
                  <a:srgbClr val="FF0000"/>
                </a:solidFill>
              </a:rPr>
              <a:t>del GDPR) è soggetta a sanzioni amministrative pecuniarie fino a 20 milioni di euro.</a:t>
            </a:r>
          </a:p>
          <a:p>
            <a:endParaRPr lang="it-IT" dirty="0"/>
          </a:p>
        </p:txBody>
      </p:sp>
    </p:spTree>
    <p:extLst>
      <p:ext uri="{BB962C8B-B14F-4D97-AF65-F5344CB8AC3E}">
        <p14:creationId xmlns:p14="http://schemas.microsoft.com/office/powerpoint/2010/main" val="19963804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877179"/>
          </a:xfrm>
        </p:spPr>
        <p:txBody>
          <a:bodyPr>
            <a:normAutofit/>
          </a:bodyPr>
          <a:lstStyle/>
          <a:p>
            <a:r>
              <a:rPr lang="it-IT" sz="2800" b="1" dirty="0" smtClean="0"/>
              <a:t>Principio di garanzia di sicurezza adeguata </a:t>
            </a:r>
            <a:r>
              <a:rPr lang="it-IT" sz="2800" dirty="0" smtClean="0"/>
              <a:t>(art. 5.1.f del GDPR) 1/3</a:t>
            </a:r>
            <a:endParaRPr lang="it-IT" sz="2800" dirty="0"/>
          </a:p>
        </p:txBody>
      </p:sp>
      <p:sp>
        <p:nvSpPr>
          <p:cNvPr id="3" name="Segnaposto contenuto 2"/>
          <p:cNvSpPr>
            <a:spLocks noGrp="1"/>
          </p:cNvSpPr>
          <p:nvPr>
            <p:ph idx="1"/>
          </p:nvPr>
        </p:nvSpPr>
        <p:spPr>
          <a:xfrm>
            <a:off x="1097280" y="1363287"/>
            <a:ext cx="10058400" cy="4505807"/>
          </a:xfrm>
        </p:spPr>
        <p:txBody>
          <a:bodyPr>
            <a:normAutofit/>
          </a:bodyPr>
          <a:lstStyle/>
          <a:p>
            <a:r>
              <a:rPr lang="it-IT" dirty="0" smtClean="0"/>
              <a:t>Ai dati trattati in modalità analogica (cartacea) e/o digitale (elettronica) deve essere garantita una </a:t>
            </a:r>
            <a:r>
              <a:rPr lang="it-IT" b="1" dirty="0" smtClean="0"/>
              <a:t>sicurezza adeguata al rischio</a:t>
            </a:r>
            <a:r>
              <a:rPr lang="it-IT" dirty="0" smtClean="0"/>
              <a:t>, derivante dal trattamento dei dati sanitari, </a:t>
            </a:r>
            <a:r>
              <a:rPr lang="it-IT" dirty="0" smtClean="0"/>
              <a:t>in relazione ai </a:t>
            </a:r>
            <a:r>
              <a:rPr lang="it-IT" dirty="0" smtClean="0"/>
              <a:t>diritti e </a:t>
            </a:r>
            <a:r>
              <a:rPr lang="it-IT" dirty="0" smtClean="0"/>
              <a:t>alle </a:t>
            </a:r>
            <a:r>
              <a:rPr lang="it-IT" dirty="0" smtClean="0"/>
              <a:t>libertà delle persone fisiche.</a:t>
            </a:r>
          </a:p>
          <a:p>
            <a:r>
              <a:rPr lang="it-IT" dirty="0" smtClean="0"/>
              <a:t>Le misure di sicurezza si distinguono in misure tecniche ed in misure organizzative.</a:t>
            </a:r>
          </a:p>
          <a:p>
            <a:r>
              <a:rPr lang="it-IT" dirty="0" smtClean="0"/>
              <a:t>Questo principio si attua attraverso due direttive:</a:t>
            </a:r>
          </a:p>
          <a:p>
            <a:r>
              <a:rPr lang="it-IT" dirty="0" smtClean="0"/>
              <a:t>- </a:t>
            </a:r>
            <a:r>
              <a:rPr lang="it-IT" b="1" dirty="0" smtClean="0"/>
              <a:t>adozione di misure tecniche, </a:t>
            </a:r>
            <a:r>
              <a:rPr lang="it-IT" dirty="0" smtClean="0"/>
              <a:t>comportano la: a. </a:t>
            </a:r>
            <a:r>
              <a:rPr lang="it-IT" dirty="0" smtClean="0">
                <a:solidFill>
                  <a:srgbClr val="FF0000"/>
                </a:solidFill>
              </a:rPr>
              <a:t>adozione di misure di sicurezza in grado di assicurare la riservatezza, l’integrità, la disponibilità e la resilienza dei sistemi e dei servizi di trattamento</a:t>
            </a:r>
            <a:r>
              <a:rPr lang="it-IT" dirty="0" smtClean="0"/>
              <a:t>; b. </a:t>
            </a:r>
            <a:r>
              <a:rPr lang="it-IT" dirty="0" smtClean="0">
                <a:solidFill>
                  <a:srgbClr val="FF0000"/>
                </a:solidFill>
              </a:rPr>
              <a:t>l’uso della pseudonimizzazione</a:t>
            </a:r>
            <a:r>
              <a:rPr lang="it-IT" dirty="0" smtClean="0"/>
              <a:t>; c. la </a:t>
            </a:r>
            <a:r>
              <a:rPr lang="it-IT" dirty="0" smtClean="0">
                <a:solidFill>
                  <a:srgbClr val="FF0000"/>
                </a:solidFill>
              </a:rPr>
              <a:t>privacy by design</a:t>
            </a:r>
            <a:r>
              <a:rPr lang="it-IT" dirty="0" smtClean="0"/>
              <a:t>; e. la </a:t>
            </a:r>
            <a:r>
              <a:rPr lang="it-IT" dirty="0" smtClean="0">
                <a:solidFill>
                  <a:srgbClr val="FF0000"/>
                </a:solidFill>
              </a:rPr>
              <a:t>privacy by default</a:t>
            </a:r>
            <a:r>
              <a:rPr lang="it-IT" dirty="0" smtClean="0"/>
              <a:t>; f. la </a:t>
            </a:r>
            <a:r>
              <a:rPr lang="it-IT" dirty="0" smtClean="0">
                <a:solidFill>
                  <a:srgbClr val="FF0000"/>
                </a:solidFill>
              </a:rPr>
              <a:t>cifratura dei dati</a:t>
            </a:r>
            <a:r>
              <a:rPr lang="it-IT" dirty="0" smtClean="0"/>
              <a:t>, g. un </a:t>
            </a:r>
            <a:r>
              <a:rPr lang="it-IT" dirty="0" smtClean="0">
                <a:solidFill>
                  <a:srgbClr val="FF0000"/>
                </a:solidFill>
              </a:rPr>
              <a:t>sistema antivirus; ecc.</a:t>
            </a:r>
          </a:p>
          <a:p>
            <a:r>
              <a:rPr lang="it-IT" dirty="0" smtClean="0"/>
              <a:t>- </a:t>
            </a:r>
            <a:r>
              <a:rPr lang="it-IT" b="1" dirty="0" smtClean="0"/>
              <a:t>adozione di misure organizzative </a:t>
            </a:r>
            <a:r>
              <a:rPr lang="it-IT" dirty="0"/>
              <a:t>comportano la </a:t>
            </a:r>
            <a:r>
              <a:rPr lang="it-IT" dirty="0" smtClean="0"/>
              <a:t>adozione di: a. </a:t>
            </a:r>
            <a:r>
              <a:rPr lang="it-IT" dirty="0" smtClean="0">
                <a:solidFill>
                  <a:srgbClr val="FF0000"/>
                </a:solidFill>
              </a:rPr>
              <a:t>procedure di autorizzazione per l’accesso ai dati</a:t>
            </a:r>
            <a:r>
              <a:rPr lang="it-IT" dirty="0" smtClean="0"/>
              <a:t>; </a:t>
            </a:r>
            <a:r>
              <a:rPr lang="it-IT" dirty="0" smtClean="0">
                <a:solidFill>
                  <a:srgbClr val="FF0000"/>
                </a:solidFill>
              </a:rPr>
              <a:t>b. regolamenti attuativi dei singoli adempimenti di legge; c. circolari; d. rispetto </a:t>
            </a:r>
            <a:r>
              <a:rPr lang="it-IT" dirty="0">
                <a:solidFill>
                  <a:srgbClr val="FF0000"/>
                </a:solidFill>
              </a:rPr>
              <a:t>dei codici di condotta</a:t>
            </a:r>
            <a:r>
              <a:rPr lang="it-IT" dirty="0"/>
              <a:t>; </a:t>
            </a:r>
            <a:r>
              <a:rPr lang="it-IT" dirty="0" smtClean="0"/>
              <a:t>e. </a:t>
            </a:r>
            <a:r>
              <a:rPr lang="it-IT" dirty="0" smtClean="0">
                <a:solidFill>
                  <a:srgbClr val="FF0000"/>
                </a:solidFill>
              </a:rPr>
              <a:t>certificazioni, ecc.</a:t>
            </a:r>
          </a:p>
          <a:p>
            <a:endParaRPr lang="it-IT" dirty="0"/>
          </a:p>
        </p:txBody>
      </p:sp>
    </p:spTree>
    <p:extLst>
      <p:ext uri="{BB962C8B-B14F-4D97-AF65-F5344CB8AC3E}">
        <p14:creationId xmlns:p14="http://schemas.microsoft.com/office/powerpoint/2010/main" val="15018763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Principio di garanzia di sicurezza </a:t>
            </a:r>
            <a:r>
              <a:rPr lang="it-IT" dirty="0" smtClean="0"/>
              <a:t>adeguata 2/3</a:t>
            </a:r>
            <a:endParaRPr lang="it-IT" dirty="0"/>
          </a:p>
        </p:txBody>
      </p:sp>
      <p:sp>
        <p:nvSpPr>
          <p:cNvPr id="3" name="Segnaposto contenuto 2"/>
          <p:cNvSpPr>
            <a:spLocks noGrp="1"/>
          </p:cNvSpPr>
          <p:nvPr>
            <p:ph idx="1"/>
          </p:nvPr>
        </p:nvSpPr>
        <p:spPr/>
        <p:txBody>
          <a:bodyPr>
            <a:normAutofit lnSpcReduction="10000"/>
          </a:bodyPr>
          <a:lstStyle/>
          <a:p>
            <a:pPr marL="45720" indent="0">
              <a:buNone/>
            </a:pPr>
            <a:r>
              <a:rPr lang="it-IT" sz="3200" dirty="0">
                <a:solidFill>
                  <a:srgbClr val="FF0000"/>
                </a:solidFill>
              </a:rPr>
              <a:t>Il SATD è chiamato a censire le banche dati di propria competenza, operando la distinzione tra </a:t>
            </a:r>
            <a:r>
              <a:rPr lang="it-IT" sz="3200" dirty="0" err="1">
                <a:solidFill>
                  <a:srgbClr val="FF0000"/>
                </a:solidFill>
              </a:rPr>
              <a:t>b.d</a:t>
            </a:r>
            <a:r>
              <a:rPr lang="it-IT" sz="3200" dirty="0">
                <a:solidFill>
                  <a:srgbClr val="FF0000"/>
                </a:solidFill>
              </a:rPr>
              <a:t>. centralizzate (es. gestionale CUP, Pronto Soccorso, ecc.) e </a:t>
            </a:r>
            <a:r>
              <a:rPr lang="it-IT" sz="3200" dirty="0" err="1">
                <a:solidFill>
                  <a:srgbClr val="FF0000"/>
                </a:solidFill>
              </a:rPr>
              <a:t>b.d</a:t>
            </a:r>
            <a:r>
              <a:rPr lang="it-IT" sz="3200" dirty="0">
                <a:solidFill>
                  <a:srgbClr val="FF0000"/>
                </a:solidFill>
              </a:rPr>
              <a:t>. locali (es. i file contenuti nelle singole postazioni di lavoro – p.c.).</a:t>
            </a:r>
          </a:p>
          <a:p>
            <a:pPr marL="45720" indent="0">
              <a:buNone/>
            </a:pPr>
            <a:r>
              <a:rPr lang="it-IT" sz="3200" dirty="0">
                <a:solidFill>
                  <a:srgbClr val="FF0000"/>
                </a:solidFill>
              </a:rPr>
              <a:t>Solo per le seconde dovrà formalmente chiedere</a:t>
            </a:r>
            <a:r>
              <a:rPr lang="it-IT" sz="3200" dirty="0"/>
              <a:t> </a:t>
            </a:r>
            <a:r>
              <a:rPr lang="it-IT" sz="3200" dirty="0">
                <a:solidFill>
                  <a:srgbClr val="FF0000"/>
                </a:solidFill>
              </a:rPr>
              <a:t>alla UOC Sistemi Informativi l’evidenza dell’avvenuta messa in sicurezza.</a:t>
            </a:r>
            <a:endParaRPr lang="it-IT" sz="3200" b="1" dirty="0">
              <a:solidFill>
                <a:srgbClr val="FF0000"/>
              </a:solidFill>
            </a:endParaRPr>
          </a:p>
          <a:p>
            <a:pPr marL="45720" indent="0">
              <a:buNone/>
            </a:pPr>
            <a:r>
              <a:rPr lang="it-IT" sz="3200" b="1" u="sng" dirty="0"/>
              <a:t>Di tutto ciò il SATD dovrà essere in grado di fornirne evidenza (</a:t>
            </a:r>
            <a:r>
              <a:rPr lang="it-IT" sz="3200" b="1" u="sng" dirty="0" err="1"/>
              <a:t>accountability</a:t>
            </a:r>
            <a:r>
              <a:rPr lang="it-IT" sz="3200" b="1" u="sng" dirty="0"/>
              <a:t>)</a:t>
            </a:r>
            <a:r>
              <a:rPr lang="it-IT" sz="3200" dirty="0"/>
              <a:t>.</a:t>
            </a:r>
          </a:p>
          <a:p>
            <a:endParaRPr lang="it-IT" dirty="0"/>
          </a:p>
        </p:txBody>
      </p:sp>
    </p:spTree>
    <p:extLst>
      <p:ext uri="{BB962C8B-B14F-4D97-AF65-F5344CB8AC3E}">
        <p14:creationId xmlns:p14="http://schemas.microsoft.com/office/powerpoint/2010/main" val="17770449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Principio di garanzia di sicurezza adeguata </a:t>
            </a:r>
            <a:r>
              <a:rPr lang="it-IT" dirty="0" smtClean="0"/>
              <a:t>   3/3</a:t>
            </a:r>
            <a:endParaRPr lang="it-IT" dirty="0"/>
          </a:p>
        </p:txBody>
      </p:sp>
      <p:sp>
        <p:nvSpPr>
          <p:cNvPr id="3" name="Segnaposto contenuto 2"/>
          <p:cNvSpPr>
            <a:spLocks noGrp="1"/>
          </p:cNvSpPr>
          <p:nvPr>
            <p:ph idx="1"/>
          </p:nvPr>
        </p:nvSpPr>
        <p:spPr/>
        <p:txBody>
          <a:bodyPr/>
          <a:lstStyle/>
          <a:p>
            <a:pPr marL="45720" indent="0">
              <a:buNone/>
            </a:pPr>
            <a:r>
              <a:rPr lang="it-IT" dirty="0"/>
              <a:t>SANZIONI:</a:t>
            </a:r>
          </a:p>
          <a:p>
            <a:pPr marL="45720" indent="0">
              <a:buNone/>
            </a:pPr>
            <a:r>
              <a:rPr lang="it-IT" sz="4400" dirty="0">
                <a:solidFill>
                  <a:srgbClr val="FF0000"/>
                </a:solidFill>
              </a:rPr>
              <a:t>La violazione dei principi base del trattamento (art. </a:t>
            </a:r>
            <a:r>
              <a:rPr lang="it-IT" sz="4400" dirty="0" smtClean="0">
                <a:solidFill>
                  <a:srgbClr val="FF0000"/>
                </a:solidFill>
              </a:rPr>
              <a:t>5.1.f </a:t>
            </a:r>
            <a:r>
              <a:rPr lang="it-IT" sz="4400" dirty="0">
                <a:solidFill>
                  <a:srgbClr val="FF0000"/>
                </a:solidFill>
              </a:rPr>
              <a:t>del GDPR) è soggetta a sanzioni amministrative pecuniarie fino a 20 milioni di euro.</a:t>
            </a:r>
          </a:p>
          <a:p>
            <a:endParaRPr lang="it-IT" dirty="0"/>
          </a:p>
        </p:txBody>
      </p:sp>
    </p:spTree>
    <p:extLst>
      <p:ext uri="{BB962C8B-B14F-4D97-AF65-F5344CB8AC3E}">
        <p14:creationId xmlns:p14="http://schemas.microsoft.com/office/powerpoint/2010/main" val="23593634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191193"/>
            <a:ext cx="10058400" cy="964276"/>
          </a:xfrm>
        </p:spPr>
        <p:txBody>
          <a:bodyPr>
            <a:normAutofit fontScale="90000"/>
          </a:bodyPr>
          <a:lstStyle/>
          <a:p>
            <a:r>
              <a:rPr lang="it-IT" b="1" dirty="0" smtClean="0"/>
              <a:t/>
            </a:r>
            <a:br>
              <a:rPr lang="it-IT" b="1" dirty="0" smtClean="0"/>
            </a:br>
            <a:r>
              <a:rPr lang="it-IT" b="1" dirty="0"/>
              <a:t/>
            </a:r>
            <a:br>
              <a:rPr lang="it-IT" b="1" dirty="0"/>
            </a:br>
            <a:r>
              <a:rPr lang="it-IT" b="1" dirty="0" smtClean="0"/>
              <a:t/>
            </a:r>
            <a:br>
              <a:rPr lang="it-IT" b="1" dirty="0" smtClean="0"/>
            </a:br>
            <a:r>
              <a:rPr lang="it-IT" b="1" dirty="0"/>
              <a:t/>
            </a:r>
            <a:br>
              <a:rPr lang="it-IT" b="1" dirty="0"/>
            </a:br>
            <a:r>
              <a:rPr lang="it-IT" b="1" dirty="0" smtClean="0"/>
              <a:t/>
            </a:r>
            <a:br>
              <a:rPr lang="it-IT" b="1" dirty="0" smtClean="0"/>
            </a:br>
            <a:r>
              <a:rPr lang="it-IT" b="1" dirty="0"/>
              <a:t/>
            </a:r>
            <a:br>
              <a:rPr lang="it-IT" b="1" dirty="0"/>
            </a:br>
            <a:r>
              <a:rPr lang="it-IT" b="1" dirty="0" smtClean="0"/>
              <a:t/>
            </a:r>
            <a:br>
              <a:rPr lang="it-IT" b="1" dirty="0" smtClean="0"/>
            </a:br>
            <a:r>
              <a:rPr lang="it-IT" b="1" dirty="0"/>
              <a:t/>
            </a:r>
            <a:br>
              <a:rPr lang="it-IT" b="1" dirty="0"/>
            </a:br>
            <a:r>
              <a:rPr lang="it-IT" b="1" dirty="0" smtClean="0"/>
              <a:t/>
            </a:r>
            <a:br>
              <a:rPr lang="it-IT" b="1" dirty="0" smtClean="0"/>
            </a:br>
            <a:r>
              <a:rPr lang="it-IT" b="1" dirty="0"/>
              <a:t> </a:t>
            </a:r>
            <a:r>
              <a:rPr lang="it-IT" b="1" dirty="0" smtClean="0"/>
              <a:t/>
            </a:r>
            <a:br>
              <a:rPr lang="it-IT" b="1" dirty="0" smtClean="0"/>
            </a:br>
            <a:r>
              <a:rPr lang="it-IT" b="1" dirty="0"/>
              <a:t/>
            </a:r>
            <a:br>
              <a:rPr lang="it-IT" b="1" dirty="0"/>
            </a:br>
            <a:r>
              <a:rPr lang="it-IT" b="1" dirty="0" smtClean="0"/>
              <a:t>Privacy </a:t>
            </a:r>
            <a:r>
              <a:rPr lang="it-IT" b="1" dirty="0"/>
              <a:t>by </a:t>
            </a:r>
            <a:r>
              <a:rPr lang="it-IT" b="1" dirty="0" smtClean="0"/>
              <a:t>design  </a:t>
            </a:r>
            <a:r>
              <a:rPr lang="it-IT" sz="3100" b="1" dirty="0" smtClean="0"/>
              <a:t>1/4</a:t>
            </a:r>
            <a:r>
              <a:rPr lang="it-IT" sz="3100" dirty="0"/>
              <a:t/>
            </a:r>
            <a:br>
              <a:rPr lang="it-IT" sz="3100" dirty="0"/>
            </a:br>
            <a:endParaRPr lang="it-IT" sz="3100" dirty="0"/>
          </a:p>
        </p:txBody>
      </p:sp>
      <p:sp>
        <p:nvSpPr>
          <p:cNvPr id="3" name="Segnaposto contenuto 2"/>
          <p:cNvSpPr>
            <a:spLocks noGrp="1"/>
          </p:cNvSpPr>
          <p:nvPr>
            <p:ph idx="1"/>
          </p:nvPr>
        </p:nvSpPr>
        <p:spPr>
          <a:xfrm>
            <a:off x="623455" y="764771"/>
            <a:ext cx="10532225" cy="5104323"/>
          </a:xfrm>
        </p:spPr>
        <p:txBody>
          <a:bodyPr>
            <a:normAutofit/>
          </a:bodyPr>
          <a:lstStyle/>
          <a:p>
            <a:r>
              <a:rPr lang="it-IT" u="sng" dirty="0"/>
              <a:t>E un principio basato sulla creazione di prodotti e servizi che tengano conto, </a:t>
            </a:r>
            <a:r>
              <a:rPr lang="it-IT" b="1" u="sng" dirty="0"/>
              <a:t>sin dalla loro progettazione</a:t>
            </a:r>
            <a:r>
              <a:rPr lang="it-IT" u="sng" dirty="0"/>
              <a:t>, delle regole e dei principi della protezione dei dati, in modo da </a:t>
            </a:r>
            <a:r>
              <a:rPr lang="it-IT" b="1" u="sng" dirty="0"/>
              <a:t>minimizzare a priori </a:t>
            </a:r>
            <a:r>
              <a:rPr lang="it-IT" u="sng" dirty="0"/>
              <a:t>non solo </a:t>
            </a:r>
            <a:r>
              <a:rPr lang="it-IT" b="1" u="sng" dirty="0"/>
              <a:t>la raccolta dei dati</a:t>
            </a:r>
            <a:r>
              <a:rPr lang="it-IT" u="sng" dirty="0"/>
              <a:t>, ma anche </a:t>
            </a:r>
            <a:r>
              <a:rPr lang="it-IT" b="1" u="sng" dirty="0"/>
              <a:t>i trattamenti successivi effettuati</a:t>
            </a:r>
            <a:r>
              <a:rPr lang="it-IT" dirty="0"/>
              <a:t>.</a:t>
            </a:r>
          </a:p>
          <a:p>
            <a:r>
              <a:rPr lang="it-IT" dirty="0"/>
              <a:t>L’evoluzione che ha portato alla definizione del principio cd privacy by design (</a:t>
            </a:r>
            <a:r>
              <a:rPr lang="it-IT" dirty="0" err="1"/>
              <a:t>PbD</a:t>
            </a:r>
            <a:r>
              <a:rPr lang="it-IT" dirty="0"/>
              <a:t>) parte negli anni 90 quando in ambito privacy, si valuta una protezione a tutela della persona fisica a 360 gradi e si introduce il concetto di PET (Privacy </a:t>
            </a:r>
            <a:r>
              <a:rPr lang="it-IT" dirty="0" err="1"/>
              <a:t>Enhancing</a:t>
            </a:r>
            <a:r>
              <a:rPr lang="it-IT" dirty="0"/>
              <a:t> Technologies), che comprende tutte quelle tecnologie relative alla information </a:t>
            </a:r>
            <a:r>
              <a:rPr lang="it-IT" dirty="0" err="1"/>
              <a:t>tecnology</a:t>
            </a:r>
            <a:r>
              <a:rPr lang="it-IT" dirty="0"/>
              <a:t>  in grado di aumentare la tutela sopra richiamata.</a:t>
            </a:r>
          </a:p>
          <a:p>
            <a:r>
              <a:rPr lang="it-IT" dirty="0"/>
              <a:t>L’acronimo PET sta a significare un </a:t>
            </a:r>
            <a:r>
              <a:rPr lang="it-IT" u="sng" dirty="0"/>
              <a:t>sistema coerente di misure nel settore delle TCI</a:t>
            </a:r>
            <a:r>
              <a:rPr lang="it-IT" dirty="0"/>
              <a:t> (Tecnologia dell’informazione e della comunicazione) </a:t>
            </a:r>
            <a:r>
              <a:rPr lang="it-IT" u="sng" dirty="0"/>
              <a:t>che tutela la privacy sopprimendo o riducendo i dati personali</a:t>
            </a:r>
            <a:r>
              <a:rPr lang="it-IT" dirty="0"/>
              <a:t> ovvero </a:t>
            </a:r>
            <a:r>
              <a:rPr lang="it-IT" u="sng" dirty="0"/>
              <a:t>evitando un qualunque trattamento non </a:t>
            </a:r>
            <a:r>
              <a:rPr lang="it-IT" dirty="0"/>
              <a:t>necessario e/o indesiderato dei dati personali, </a:t>
            </a:r>
            <a:r>
              <a:rPr lang="it-IT" u="sng" dirty="0"/>
              <a:t>preservando</a:t>
            </a:r>
            <a:r>
              <a:rPr lang="it-IT" dirty="0"/>
              <a:t> al contempo </a:t>
            </a:r>
            <a:r>
              <a:rPr lang="it-IT" u="sng" dirty="0"/>
              <a:t>la funzionalità del sistema di informazione</a:t>
            </a:r>
            <a:r>
              <a:rPr lang="it-IT" dirty="0"/>
              <a:t>.</a:t>
            </a:r>
          </a:p>
          <a:p>
            <a:r>
              <a:rPr lang="it-IT" dirty="0"/>
              <a:t>I criteri da seguire nella realizzazione di una privacy by design sono stati presentati da </a:t>
            </a:r>
            <a:r>
              <a:rPr lang="it-IT" b="1" dirty="0" err="1"/>
              <a:t>Ann</a:t>
            </a:r>
            <a:r>
              <a:rPr lang="it-IT" b="1" dirty="0"/>
              <a:t> </a:t>
            </a:r>
            <a:r>
              <a:rPr lang="it-IT" b="1" dirty="0" err="1"/>
              <a:t>Cavoukian</a:t>
            </a:r>
            <a:r>
              <a:rPr lang="it-IT" b="1" dirty="0"/>
              <a:t> </a:t>
            </a:r>
            <a:r>
              <a:rPr lang="it-IT" dirty="0"/>
              <a:t>(Commissario privacy  dell'Ontario) nel corso della </a:t>
            </a:r>
            <a:r>
              <a:rPr lang="it-IT" b="1" dirty="0"/>
              <a:t>32° Conferenza internazionale dei Garanti Privacy (2010)</a:t>
            </a:r>
            <a:r>
              <a:rPr lang="it-IT" dirty="0"/>
              <a:t> e sono i seguenti:</a:t>
            </a:r>
          </a:p>
          <a:p>
            <a:r>
              <a:rPr lang="it-IT" dirty="0"/>
              <a:t> </a:t>
            </a:r>
          </a:p>
          <a:p>
            <a:endParaRPr lang="it-IT" dirty="0"/>
          </a:p>
        </p:txBody>
      </p:sp>
    </p:spTree>
    <p:extLst>
      <p:ext uri="{BB962C8B-B14F-4D97-AF65-F5344CB8AC3E}">
        <p14:creationId xmlns:p14="http://schemas.microsoft.com/office/powerpoint/2010/main" val="35059834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Privacy by design  </a:t>
            </a:r>
            <a:r>
              <a:rPr lang="it-IT" sz="2800" b="1" dirty="0" smtClean="0"/>
              <a:t>2/4</a:t>
            </a:r>
            <a:r>
              <a:rPr lang="it-IT" sz="2800" dirty="0"/>
              <a:t/>
            </a:r>
            <a:br>
              <a:rPr lang="it-IT" sz="2800" dirty="0"/>
            </a:br>
            <a:endParaRPr lang="it-IT" sz="2800" dirty="0"/>
          </a:p>
        </p:txBody>
      </p:sp>
      <p:sp>
        <p:nvSpPr>
          <p:cNvPr id="3" name="Segnaposto contenuto 2"/>
          <p:cNvSpPr>
            <a:spLocks noGrp="1"/>
          </p:cNvSpPr>
          <p:nvPr>
            <p:ph idx="1"/>
          </p:nvPr>
        </p:nvSpPr>
        <p:spPr>
          <a:xfrm>
            <a:off x="872836" y="1421476"/>
            <a:ext cx="10282844" cy="4447618"/>
          </a:xfrm>
        </p:spPr>
        <p:txBody>
          <a:bodyPr>
            <a:normAutofit fontScale="85000" lnSpcReduction="10000"/>
          </a:bodyPr>
          <a:lstStyle/>
          <a:p>
            <a:r>
              <a:rPr lang="it-IT" dirty="0"/>
              <a:t>1.L’approccio alla </a:t>
            </a:r>
            <a:r>
              <a:rPr lang="it-IT" dirty="0" err="1" smtClean="0"/>
              <a:t>PbD</a:t>
            </a:r>
            <a:r>
              <a:rPr lang="it-IT" dirty="0" smtClean="0"/>
              <a:t> </a:t>
            </a:r>
            <a:r>
              <a:rPr lang="it-IT" dirty="0"/>
              <a:t>è caratterizzato da </a:t>
            </a:r>
            <a:r>
              <a:rPr lang="it-IT" b="1" dirty="0"/>
              <a:t>interventi di tipo proattivo e non reattivo</a:t>
            </a:r>
            <a:r>
              <a:rPr lang="it-IT" dirty="0"/>
              <a:t>. Esso </a:t>
            </a:r>
            <a:r>
              <a:rPr lang="it-IT" u="sng" dirty="0"/>
              <a:t>anticipa e previene le violazioni della privacy </a:t>
            </a:r>
            <a:r>
              <a:rPr lang="it-IT" dirty="0"/>
              <a:t>prima che </a:t>
            </a:r>
            <a:r>
              <a:rPr lang="it-IT" dirty="0" smtClean="0"/>
              <a:t>esse </a:t>
            </a:r>
            <a:r>
              <a:rPr lang="it-IT" dirty="0"/>
              <a:t>accadano.</a:t>
            </a:r>
          </a:p>
          <a:p>
            <a:r>
              <a:rPr lang="it-IT" dirty="0"/>
              <a:t>2) </a:t>
            </a:r>
            <a:r>
              <a:rPr lang="it-IT" b="1" dirty="0"/>
              <a:t>Privacy come impostazione di default</a:t>
            </a:r>
            <a:r>
              <a:rPr lang="it-IT" dirty="0"/>
              <a:t>: La Privacy by Design cerca di realizzare il massimo livello di privacy assicurando che i dati personali sono automaticamente protetti in un qualunque sistema </a:t>
            </a:r>
            <a:r>
              <a:rPr lang="it-IT" dirty="0" smtClean="0"/>
              <a:t>di Information Technology (IT)</a:t>
            </a:r>
            <a:endParaRPr lang="it-IT" dirty="0"/>
          </a:p>
          <a:p>
            <a:r>
              <a:rPr lang="it-IT" dirty="0"/>
              <a:t>3) </a:t>
            </a:r>
            <a:r>
              <a:rPr lang="it-IT" b="1" dirty="0"/>
              <a:t>Privacy incorporata nella progettazione</a:t>
            </a:r>
            <a:r>
              <a:rPr lang="it-IT" dirty="0"/>
              <a:t>: La </a:t>
            </a:r>
            <a:r>
              <a:rPr lang="it-IT" dirty="0" err="1"/>
              <a:t>PbD</a:t>
            </a:r>
            <a:r>
              <a:rPr lang="it-IT" dirty="0"/>
              <a:t> è incorporata nella progettazione e nell’architettura dei sistemi IT e delle pratiche commerciali.</a:t>
            </a:r>
          </a:p>
          <a:p>
            <a:r>
              <a:rPr lang="it-IT" dirty="0"/>
              <a:t>4) </a:t>
            </a:r>
            <a:r>
              <a:rPr lang="it-IT" b="1" dirty="0"/>
              <a:t>Massima funzionalità</a:t>
            </a:r>
            <a:r>
              <a:rPr lang="it-IT" dirty="0"/>
              <a:t>  </a:t>
            </a:r>
            <a:r>
              <a:rPr lang="it-IT" dirty="0" smtClean="0"/>
              <a:t>− </a:t>
            </a:r>
            <a:r>
              <a:rPr lang="it-IT" u="sng" dirty="0" smtClean="0"/>
              <a:t>La </a:t>
            </a:r>
            <a:r>
              <a:rPr lang="it-IT" u="sng" dirty="0" err="1" smtClean="0"/>
              <a:t>PbD</a:t>
            </a:r>
            <a:r>
              <a:rPr lang="it-IT" u="sng" dirty="0" smtClean="0"/>
              <a:t> </a:t>
            </a:r>
            <a:r>
              <a:rPr lang="it-IT" u="sng" dirty="0"/>
              <a:t>mira a conciliare tutti gli interessi legittimi e  gli obiettivi con modalità di valore positivo “vantaggioso per tutti</a:t>
            </a:r>
            <a:r>
              <a:rPr lang="it-IT" dirty="0"/>
              <a:t>”, non attraverso un approccio datato di valore zero, dove sono inutili i compromessi.</a:t>
            </a:r>
          </a:p>
          <a:p>
            <a:r>
              <a:rPr lang="it-IT" b="1" dirty="0"/>
              <a:t>5 Sicurezza fino alla fine </a:t>
            </a:r>
            <a:r>
              <a:rPr lang="it-IT" b="1" dirty="0" smtClean="0"/>
              <a:t>- </a:t>
            </a:r>
            <a:r>
              <a:rPr lang="it-IT" dirty="0" smtClean="0"/>
              <a:t>La </a:t>
            </a:r>
            <a:r>
              <a:rPr lang="it-IT" dirty="0" err="1"/>
              <a:t>PbD</a:t>
            </a:r>
            <a:r>
              <a:rPr lang="it-IT" dirty="0"/>
              <a:t> essendo stata incorporata nel sistema prioritariamente rispetto alla acquisizione del primo elemento di informazione, si estende in modo sicuro attraverso l’intero </a:t>
            </a:r>
            <a:r>
              <a:rPr lang="it-IT" u="sng" dirty="0"/>
              <a:t>Ciclo  vitale dei dati </a:t>
            </a:r>
          </a:p>
          <a:p>
            <a:r>
              <a:rPr lang="it-IT" b="1" dirty="0"/>
              <a:t>6) Visibilità e trasparenza -- Mantenere la trasparenza: </a:t>
            </a:r>
            <a:r>
              <a:rPr lang="it-IT" dirty="0"/>
              <a:t>La Privacy by Design cerca di </a:t>
            </a:r>
            <a:r>
              <a:rPr lang="it-IT" dirty="0" smtClean="0"/>
              <a:t>assicurare, qualunque </a:t>
            </a:r>
            <a:r>
              <a:rPr lang="it-IT" dirty="0"/>
              <a:t>sia la prassi aziendale o la tecnologia utilizzata, </a:t>
            </a:r>
            <a:r>
              <a:rPr lang="it-IT" dirty="0" smtClean="0"/>
              <a:t>l’operatività </a:t>
            </a:r>
            <a:r>
              <a:rPr lang="it-IT" dirty="0"/>
              <a:t>secondo premesse ed obiettivi stabiliti, soggetti a verifica indipendente.</a:t>
            </a:r>
          </a:p>
          <a:p>
            <a:r>
              <a:rPr lang="it-IT" b="1" dirty="0"/>
              <a:t>7) Rispetto per la privacy dell’utente – Centralità dell’utente: </a:t>
            </a:r>
            <a:r>
              <a:rPr lang="it-IT" dirty="0"/>
              <a:t>La centralità dell’utente. </a:t>
            </a:r>
          </a:p>
          <a:p>
            <a:endParaRPr lang="it-IT" dirty="0"/>
          </a:p>
        </p:txBody>
      </p:sp>
    </p:spTree>
    <p:extLst>
      <p:ext uri="{BB962C8B-B14F-4D97-AF65-F5344CB8AC3E}">
        <p14:creationId xmlns:p14="http://schemas.microsoft.com/office/powerpoint/2010/main" val="42535662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Privacy by design  </a:t>
            </a:r>
            <a:r>
              <a:rPr lang="it-IT" sz="2800" b="1" dirty="0" smtClean="0"/>
              <a:t>3/4</a:t>
            </a:r>
            <a:r>
              <a:rPr lang="it-IT" sz="2800" dirty="0"/>
              <a:t/>
            </a:r>
            <a:br>
              <a:rPr lang="it-IT" sz="2800" dirty="0"/>
            </a:br>
            <a:endParaRPr lang="it-IT" sz="2800" dirty="0"/>
          </a:p>
        </p:txBody>
      </p:sp>
      <p:sp>
        <p:nvSpPr>
          <p:cNvPr id="3" name="Segnaposto contenuto 2"/>
          <p:cNvSpPr>
            <a:spLocks noGrp="1"/>
          </p:cNvSpPr>
          <p:nvPr>
            <p:ph idx="1"/>
          </p:nvPr>
        </p:nvSpPr>
        <p:spPr/>
        <p:txBody>
          <a:bodyPr>
            <a:normAutofit fontScale="92500"/>
          </a:bodyPr>
          <a:lstStyle/>
          <a:p>
            <a:pPr marL="45720" indent="0">
              <a:buNone/>
            </a:pPr>
            <a:r>
              <a:rPr lang="it-IT" b="1" u="sng" dirty="0" smtClean="0">
                <a:solidFill>
                  <a:srgbClr val="FF0000"/>
                </a:solidFill>
              </a:rPr>
              <a:t>Per i SATD</a:t>
            </a:r>
          </a:p>
          <a:p>
            <a:pPr marL="0" indent="0">
              <a:buNone/>
            </a:pPr>
            <a:r>
              <a:rPr lang="it-IT" sz="3200" dirty="0" smtClean="0">
                <a:solidFill>
                  <a:srgbClr val="FF0000"/>
                </a:solidFill>
              </a:rPr>
              <a:t>La richiesta di acquisizione di prodotti/servizi/Software/lavori che prevedano una forma di trattamento dei dati personali </a:t>
            </a:r>
            <a:r>
              <a:rPr lang="it-IT" sz="3200" u="sng" dirty="0" smtClean="0">
                <a:solidFill>
                  <a:srgbClr val="FF0000"/>
                </a:solidFill>
              </a:rPr>
              <a:t>deve avvenire </a:t>
            </a:r>
            <a:r>
              <a:rPr lang="it-IT" sz="3200" dirty="0" smtClean="0">
                <a:solidFill>
                  <a:srgbClr val="FF0000"/>
                </a:solidFill>
              </a:rPr>
              <a:t>previo coinvolgimento dell’Ufficio Privacy/Protezione Dati </a:t>
            </a:r>
            <a:r>
              <a:rPr lang="it-IT" sz="3200" dirty="0" smtClean="0"/>
              <a:t>alla luce di quanto regolamentato con la «</a:t>
            </a:r>
            <a:r>
              <a:rPr lang="it-IT" sz="3200" b="1" dirty="0" smtClean="0"/>
              <a:t>Procedura </a:t>
            </a:r>
            <a:r>
              <a:rPr lang="it-IT" sz="3200" b="1" dirty="0"/>
              <a:t>da seguire per l’acquisizione di servizi e sistemi informatici e/o tecnologici che prevedano il trattamento dei dati </a:t>
            </a:r>
            <a:r>
              <a:rPr lang="it-IT" sz="3200" b="1" dirty="0" smtClean="0"/>
              <a:t>personali» (</a:t>
            </a:r>
            <a:r>
              <a:rPr lang="it-IT" sz="3200" b="1" dirty="0" err="1" smtClean="0"/>
              <a:t>link:</a:t>
            </a:r>
            <a:r>
              <a:rPr lang="it-IT" sz="3200" dirty="0" err="1" smtClean="0">
                <a:hlinkClick r:id="rId2"/>
              </a:rPr>
              <a:t>https</a:t>
            </a:r>
            <a:r>
              <a:rPr lang="it-IT" sz="3200" dirty="0">
                <a:hlinkClick r:id="rId2"/>
              </a:rPr>
              <a:t>://</a:t>
            </a:r>
            <a:r>
              <a:rPr lang="it-IT" sz="3200" dirty="0" smtClean="0">
                <a:hlinkClick r:id="rId2"/>
              </a:rPr>
              <a:t>www.ausl.pe.it/allegati/privacy/Procedura%20acquisiti.pdf</a:t>
            </a:r>
            <a:r>
              <a:rPr lang="it-IT" sz="3200" dirty="0" smtClean="0"/>
              <a:t> )</a:t>
            </a:r>
            <a:endParaRPr lang="it-IT" sz="3200" dirty="0"/>
          </a:p>
        </p:txBody>
      </p:sp>
    </p:spTree>
    <p:extLst>
      <p:ext uri="{BB962C8B-B14F-4D97-AF65-F5344CB8AC3E}">
        <p14:creationId xmlns:p14="http://schemas.microsoft.com/office/powerpoint/2010/main" val="32178184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Privacy by design  </a:t>
            </a:r>
            <a:r>
              <a:rPr lang="it-IT" sz="2800" b="1" dirty="0" smtClean="0"/>
              <a:t>4/4</a:t>
            </a:r>
            <a:r>
              <a:rPr lang="it-IT" dirty="0"/>
              <a:t/>
            </a:r>
            <a:br>
              <a:rPr lang="it-IT" dirty="0"/>
            </a:br>
            <a:endParaRPr lang="it-IT" dirty="0"/>
          </a:p>
        </p:txBody>
      </p:sp>
      <p:sp>
        <p:nvSpPr>
          <p:cNvPr id="3" name="Segnaposto contenuto 2"/>
          <p:cNvSpPr>
            <a:spLocks noGrp="1"/>
          </p:cNvSpPr>
          <p:nvPr>
            <p:ph idx="1"/>
          </p:nvPr>
        </p:nvSpPr>
        <p:spPr/>
        <p:txBody>
          <a:bodyPr/>
          <a:lstStyle/>
          <a:p>
            <a:pPr marL="45720" indent="0">
              <a:buNone/>
            </a:pPr>
            <a:r>
              <a:rPr lang="it-IT" dirty="0"/>
              <a:t>SANZIONI:</a:t>
            </a:r>
          </a:p>
          <a:p>
            <a:pPr marL="45720" indent="0">
              <a:buNone/>
            </a:pPr>
            <a:r>
              <a:rPr lang="it-IT" sz="3600" dirty="0">
                <a:solidFill>
                  <a:srgbClr val="FF0000"/>
                </a:solidFill>
              </a:rPr>
              <a:t>La violazione dei principi base del trattamento (art. </a:t>
            </a:r>
            <a:r>
              <a:rPr lang="it-IT" sz="3600" dirty="0" smtClean="0">
                <a:solidFill>
                  <a:srgbClr val="FF0000"/>
                </a:solidFill>
              </a:rPr>
              <a:t>25 </a:t>
            </a:r>
            <a:r>
              <a:rPr lang="it-IT" sz="3600" dirty="0">
                <a:solidFill>
                  <a:srgbClr val="FF0000"/>
                </a:solidFill>
              </a:rPr>
              <a:t>del GDPR) è soggetta a sanzioni amministrative pecuniarie fino a </a:t>
            </a:r>
            <a:r>
              <a:rPr lang="it-IT" sz="3600" dirty="0" smtClean="0">
                <a:solidFill>
                  <a:srgbClr val="FF0000"/>
                </a:solidFill>
              </a:rPr>
              <a:t>10 </a:t>
            </a:r>
            <a:r>
              <a:rPr lang="it-IT" sz="3600" dirty="0">
                <a:solidFill>
                  <a:srgbClr val="FF0000"/>
                </a:solidFill>
              </a:rPr>
              <a:t>milioni di euro.</a:t>
            </a:r>
          </a:p>
          <a:p>
            <a:pPr marL="45720" indent="0">
              <a:buNone/>
            </a:pPr>
            <a:endParaRPr lang="it-IT" dirty="0"/>
          </a:p>
          <a:p>
            <a:endParaRPr lang="it-IT" dirty="0"/>
          </a:p>
        </p:txBody>
      </p:sp>
    </p:spTree>
    <p:extLst>
      <p:ext uri="{BB962C8B-B14F-4D97-AF65-F5344CB8AC3E}">
        <p14:creationId xmlns:p14="http://schemas.microsoft.com/office/powerpoint/2010/main" val="3032215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Privacy by </a:t>
            </a:r>
            <a:r>
              <a:rPr lang="it-IT" b="1" dirty="0" smtClean="0"/>
              <a:t>default  </a:t>
            </a:r>
            <a:r>
              <a:rPr lang="it-IT" sz="2400" b="1" dirty="0" smtClean="0"/>
              <a:t>1/4</a:t>
            </a:r>
            <a:r>
              <a:rPr lang="it-IT" dirty="0"/>
              <a:t/>
            </a:r>
            <a:br>
              <a:rPr lang="it-IT" dirty="0"/>
            </a:br>
            <a:endParaRPr lang="it-IT" dirty="0"/>
          </a:p>
        </p:txBody>
      </p:sp>
      <p:sp>
        <p:nvSpPr>
          <p:cNvPr id="3" name="Segnaposto contenuto 2"/>
          <p:cNvSpPr>
            <a:spLocks noGrp="1"/>
          </p:cNvSpPr>
          <p:nvPr>
            <p:ph idx="1"/>
          </p:nvPr>
        </p:nvSpPr>
        <p:spPr>
          <a:xfrm>
            <a:off x="598516" y="1737360"/>
            <a:ext cx="10557164" cy="4131734"/>
          </a:xfrm>
        </p:spPr>
        <p:txBody>
          <a:bodyPr>
            <a:normAutofit/>
          </a:bodyPr>
          <a:lstStyle/>
          <a:p>
            <a:pPr algn="just"/>
            <a:endParaRPr lang="it-IT" u="sng" dirty="0" smtClean="0"/>
          </a:p>
          <a:p>
            <a:pPr algn="just"/>
            <a:r>
              <a:rPr lang="it-IT" u="sng" dirty="0" smtClean="0"/>
              <a:t>Il </a:t>
            </a:r>
            <a:r>
              <a:rPr lang="it-IT" u="sng" dirty="0">
                <a:solidFill>
                  <a:srgbClr val="FF0000"/>
                </a:solidFill>
              </a:rPr>
              <a:t>principio della privacy by default </a:t>
            </a:r>
            <a:r>
              <a:rPr lang="it-IT" u="sng" dirty="0"/>
              <a:t>si sostanzia in quelle misure tecniche e organizzative – es pseudonimizzazione e minimizzazione – </a:t>
            </a:r>
            <a:r>
              <a:rPr lang="it-IT" u="sng" dirty="0" smtClean="0"/>
              <a:t>funzionali </a:t>
            </a:r>
            <a:r>
              <a:rPr lang="it-IT" u="sng" dirty="0"/>
              <a:t>a garantire che vengano trattati solo i dati personali necessari alle finalità perseguite. Dunque, la </a:t>
            </a:r>
            <a:r>
              <a:rPr lang="it-IT" b="1" u="sng" dirty="0">
                <a:solidFill>
                  <a:srgbClr val="FF0000"/>
                </a:solidFill>
              </a:rPr>
              <a:t>minimizzazione</a:t>
            </a:r>
            <a:r>
              <a:rPr lang="it-IT" u="sng" dirty="0"/>
              <a:t> costituisce una misura di riduzione del trattamento by default finalizzata a impostare a priori la </a:t>
            </a:r>
            <a:r>
              <a:rPr lang="it-IT" b="1" u="sng" dirty="0"/>
              <a:t>massima protezione dei dati attraverso il loro  minimo trattamento</a:t>
            </a:r>
            <a:r>
              <a:rPr lang="it-IT" u="sng" dirty="0"/>
              <a:t>, sia in fase di raccolta sia in fase di trattamento successivo all’acquisizione dei dati personali, secondo i </a:t>
            </a:r>
            <a:r>
              <a:rPr lang="it-IT" b="1" u="sng" dirty="0"/>
              <a:t>principi di necessità, pertinenza, adeguatezza e non eccedenza</a:t>
            </a:r>
            <a:r>
              <a:rPr lang="it-IT" u="sng" dirty="0"/>
              <a:t> rispetto alle </a:t>
            </a:r>
            <a:r>
              <a:rPr lang="it-IT" b="1" u="sng" dirty="0"/>
              <a:t>finalità</a:t>
            </a:r>
            <a:r>
              <a:rPr lang="it-IT" u="sng" dirty="0"/>
              <a:t>.</a:t>
            </a:r>
            <a:endParaRPr lang="it-IT" dirty="0"/>
          </a:p>
          <a:p>
            <a:pPr algn="just"/>
            <a:r>
              <a:rPr lang="it-IT" u="sng" dirty="0"/>
              <a:t>La minimizzazione, inoltre, consente all’interessato di fruire della funzionalità richiesta assicurando “by default” un trattamento legittimo.</a:t>
            </a:r>
            <a:endParaRPr lang="it-IT" dirty="0"/>
          </a:p>
          <a:p>
            <a:pPr algn="just"/>
            <a:r>
              <a:rPr lang="it-IT" dirty="0"/>
              <a:t> </a:t>
            </a:r>
            <a:r>
              <a:rPr lang="it-IT" dirty="0" smtClean="0"/>
              <a:t>L’articolo </a:t>
            </a:r>
            <a:r>
              <a:rPr lang="it-IT" dirty="0"/>
              <a:t>25 impone al Titolare una protezione del dato come impostazione predefinita della propria organizzazione aziendale (privacy by default).</a:t>
            </a:r>
          </a:p>
          <a:p>
            <a:endParaRPr lang="it-IT" dirty="0"/>
          </a:p>
        </p:txBody>
      </p:sp>
    </p:spTree>
    <p:extLst>
      <p:ext uri="{BB962C8B-B14F-4D97-AF65-F5344CB8AC3E}">
        <p14:creationId xmlns:p14="http://schemas.microsoft.com/office/powerpoint/2010/main" val="3585850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b="1" dirty="0" smtClean="0">
                <a:solidFill>
                  <a:srgbClr val="FF0000"/>
                </a:solidFill>
              </a:rPr>
              <a:t>Il ruolo del Soggetto Autorizzato al trattamento con Delega (SATD) nel garantire il rispetto della normativa di settore</a:t>
            </a:r>
            <a:endParaRPr lang="it-IT" sz="2800" b="1" dirty="0">
              <a:solidFill>
                <a:srgbClr val="FF0000"/>
              </a:solidFill>
            </a:endParaRPr>
          </a:p>
        </p:txBody>
      </p:sp>
      <p:sp>
        <p:nvSpPr>
          <p:cNvPr id="3" name="Segnaposto contenuto 2"/>
          <p:cNvSpPr>
            <a:spLocks noGrp="1"/>
          </p:cNvSpPr>
          <p:nvPr>
            <p:ph idx="1"/>
          </p:nvPr>
        </p:nvSpPr>
        <p:spPr/>
        <p:txBody>
          <a:bodyPr/>
          <a:lstStyle/>
          <a:p>
            <a:r>
              <a:rPr lang="it-IT" dirty="0" err="1" smtClean="0"/>
              <a:t>lL</a:t>
            </a:r>
            <a:r>
              <a:rPr lang="it-IT" dirty="0" smtClean="0"/>
              <a:t> GDPR poggia </a:t>
            </a:r>
            <a:r>
              <a:rPr lang="it-IT" dirty="0"/>
              <a:t>interamente sul concetto di </a:t>
            </a:r>
            <a:r>
              <a:rPr lang="it-IT" b="1" dirty="0"/>
              <a:t>prevenzione</a:t>
            </a:r>
            <a:r>
              <a:rPr lang="it-IT" dirty="0"/>
              <a:t>. Se </a:t>
            </a:r>
            <a:r>
              <a:rPr lang="it-IT" b="1" dirty="0"/>
              <a:t>prevenire</a:t>
            </a:r>
            <a:r>
              <a:rPr lang="it-IT" dirty="0"/>
              <a:t> significa agire prima che si sviluppino eventuali problemi, </a:t>
            </a:r>
            <a:r>
              <a:rPr lang="it-IT" b="1" dirty="0"/>
              <a:t>nel caso </a:t>
            </a:r>
            <a:r>
              <a:rPr lang="it-IT" b="1" dirty="0" smtClean="0"/>
              <a:t>del trattamento dei dati </a:t>
            </a:r>
            <a:r>
              <a:rPr lang="it-IT" b="1" dirty="0"/>
              <a:t>vuol dire applicare procedure e sistemi per gestire i dati in modo che il </a:t>
            </a:r>
            <a:r>
              <a:rPr lang="it-IT" b="1" dirty="0" smtClean="0"/>
              <a:t>rischio residuale</a:t>
            </a:r>
            <a:r>
              <a:rPr lang="it-IT" b="1" dirty="0" smtClean="0">
                <a:solidFill>
                  <a:schemeClr val="tx1"/>
                </a:solidFill>
              </a:rPr>
              <a:t> </a:t>
            </a:r>
            <a:r>
              <a:rPr lang="it-IT" b="1" dirty="0"/>
              <a:t>sia basso</a:t>
            </a:r>
            <a:r>
              <a:rPr lang="it-IT" dirty="0"/>
              <a:t>.</a:t>
            </a:r>
            <a:br>
              <a:rPr lang="it-IT" dirty="0"/>
            </a:br>
            <a:r>
              <a:rPr lang="it-IT" dirty="0"/>
              <a:t/>
            </a:r>
            <a:br>
              <a:rPr lang="it-IT" dirty="0"/>
            </a:br>
            <a:r>
              <a:rPr lang="it-IT" dirty="0"/>
              <a:t>È l'</a:t>
            </a:r>
            <a:r>
              <a:rPr lang="it-IT" b="1" dirty="0"/>
              <a:t>articolo 25 del GDPR</a:t>
            </a:r>
            <a:r>
              <a:rPr lang="it-IT" dirty="0"/>
              <a:t> a obbligarci esplicitamente a "integrare nel trattamento le necessarie garanzie al fine di soddisfare i requisiti del regolamento e tutelare i diritti degli interessati". In altre parole a dirci di non essere reattivi ma </a:t>
            </a:r>
            <a:r>
              <a:rPr lang="it-IT" b="1" dirty="0"/>
              <a:t>proattivi</a:t>
            </a:r>
            <a:r>
              <a:rPr lang="it-IT" dirty="0" smtClean="0"/>
              <a:t>.</a:t>
            </a:r>
          </a:p>
          <a:p>
            <a:r>
              <a:rPr lang="it-IT" b="1" u="sng" dirty="0" smtClean="0"/>
              <a:t>Il titolare attraverso la delega conferita ai Direttori/Dirigenti Responsabili UOC/UOSD chiede a queste funzioni di svolgere, appunto,  un ruolo proattivo a garanzia della correttezza dei trattamenti di dati personali svolti all’interno delle proprie Unità Operative.</a:t>
            </a:r>
            <a:endParaRPr lang="it-IT" b="1" u="sng" dirty="0"/>
          </a:p>
          <a:p>
            <a:endParaRPr lang="it-IT" dirty="0"/>
          </a:p>
        </p:txBody>
      </p:sp>
    </p:spTree>
    <p:extLst>
      <p:ext uri="{BB962C8B-B14F-4D97-AF65-F5344CB8AC3E}">
        <p14:creationId xmlns:p14="http://schemas.microsoft.com/office/powerpoint/2010/main" val="24150473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Privacy by default  </a:t>
            </a:r>
            <a:r>
              <a:rPr lang="it-IT" sz="2400" b="1" dirty="0" smtClean="0"/>
              <a:t>2/4</a:t>
            </a:r>
            <a:r>
              <a:rPr lang="it-IT" sz="2400" dirty="0"/>
              <a:t/>
            </a:r>
            <a:br>
              <a:rPr lang="it-IT" sz="2400" dirty="0"/>
            </a:br>
            <a:endParaRPr lang="it-IT" sz="2400" dirty="0"/>
          </a:p>
        </p:txBody>
      </p:sp>
      <p:sp>
        <p:nvSpPr>
          <p:cNvPr id="3" name="Segnaposto contenuto 2"/>
          <p:cNvSpPr>
            <a:spLocks noGrp="1"/>
          </p:cNvSpPr>
          <p:nvPr>
            <p:ph idx="1"/>
          </p:nvPr>
        </p:nvSpPr>
        <p:spPr>
          <a:xfrm>
            <a:off x="881149" y="1188720"/>
            <a:ext cx="10274531" cy="4680374"/>
          </a:xfrm>
        </p:spPr>
        <p:txBody>
          <a:bodyPr>
            <a:normAutofit/>
          </a:bodyPr>
          <a:lstStyle/>
          <a:p>
            <a:endParaRPr lang="it-IT" sz="2400" dirty="0" smtClean="0"/>
          </a:p>
          <a:p>
            <a:r>
              <a:rPr lang="it-IT" sz="2400" dirty="0" smtClean="0"/>
              <a:t>Ciò </a:t>
            </a:r>
            <a:r>
              <a:rPr lang="it-IT" sz="2400" dirty="0"/>
              <a:t>significa che già </a:t>
            </a:r>
            <a:r>
              <a:rPr lang="it-IT" sz="2400" u="sng" dirty="0"/>
              <a:t>nel momento in cui il Titolare valuta la possibilità di effettuare un trattamento, il medesimo dovrà </a:t>
            </a:r>
            <a:r>
              <a:rPr lang="it-IT" sz="2400" u="sng" dirty="0" smtClean="0"/>
              <a:t>decidere se </a:t>
            </a:r>
            <a:r>
              <a:rPr lang="it-IT" sz="2400" u="sng" dirty="0"/>
              <a:t>predisporre una valutazione d’impatto anche in ambito privacy (</a:t>
            </a:r>
            <a:r>
              <a:rPr lang="it-IT" sz="2400" u="sng" dirty="0">
                <a:solidFill>
                  <a:srgbClr val="FF0000"/>
                </a:solidFill>
              </a:rPr>
              <a:t>Privacy Impact </a:t>
            </a:r>
            <a:r>
              <a:rPr lang="it-IT" sz="2400" u="sng" dirty="0" err="1">
                <a:solidFill>
                  <a:srgbClr val="FF0000"/>
                </a:solidFill>
              </a:rPr>
              <a:t>Assessment</a:t>
            </a:r>
            <a:r>
              <a:rPr lang="it-IT" sz="2400" u="sng" dirty="0">
                <a:solidFill>
                  <a:srgbClr val="FF0000"/>
                </a:solidFill>
              </a:rPr>
              <a:t>- </a:t>
            </a:r>
            <a:r>
              <a:rPr lang="it-IT" sz="2400" u="sng" dirty="0"/>
              <a:t>PIA) al fine di individuare i rischi e le conseguenti idonee misure di sicurezza a tutela dei dati che andrà a trattare </a:t>
            </a:r>
            <a:r>
              <a:rPr lang="it-IT" sz="2400" dirty="0"/>
              <a:t>(Privacy by design</a:t>
            </a:r>
            <a:r>
              <a:rPr lang="it-IT" sz="2400" dirty="0" smtClean="0"/>
              <a:t>).</a:t>
            </a:r>
          </a:p>
          <a:p>
            <a:r>
              <a:rPr lang="it-IT" sz="2400" b="1" dirty="0" smtClean="0"/>
              <a:t>La PIA:</a:t>
            </a:r>
          </a:p>
          <a:p>
            <a:r>
              <a:rPr lang="it-IT" sz="2400" dirty="0" smtClean="0"/>
              <a:t>- </a:t>
            </a:r>
            <a:r>
              <a:rPr lang="it-IT" sz="2400" dirty="0" smtClean="0">
                <a:solidFill>
                  <a:srgbClr val="FF0000"/>
                </a:solidFill>
              </a:rPr>
              <a:t>deve essere richiesta dal SATD competente</a:t>
            </a:r>
            <a:r>
              <a:rPr lang="it-IT" sz="2400" dirty="0" smtClean="0"/>
              <a:t>;</a:t>
            </a:r>
          </a:p>
          <a:p>
            <a:r>
              <a:rPr lang="it-IT" sz="2400" dirty="0" smtClean="0"/>
              <a:t>- </a:t>
            </a:r>
            <a:r>
              <a:rPr lang="it-IT" sz="2400" dirty="0" smtClean="0">
                <a:solidFill>
                  <a:srgbClr val="FF0000"/>
                </a:solidFill>
              </a:rPr>
              <a:t>se sussistono i requisiti</a:t>
            </a:r>
            <a:r>
              <a:rPr lang="it-IT" sz="2400" dirty="0" smtClean="0"/>
              <a:t>, </a:t>
            </a:r>
            <a:r>
              <a:rPr lang="it-IT" sz="2400" u="sng" dirty="0" smtClean="0"/>
              <a:t>viene </a:t>
            </a:r>
            <a:r>
              <a:rPr lang="it-IT" sz="2400" u="sng" dirty="0" smtClean="0"/>
              <a:t>condotta dall’Ufficio Privacy/Protezione dati, con la supervisione del D.P.O</a:t>
            </a:r>
            <a:r>
              <a:rPr lang="it-IT" sz="2400" dirty="0" smtClean="0"/>
              <a:t>.;</a:t>
            </a:r>
          </a:p>
          <a:p>
            <a:r>
              <a:rPr lang="it-IT" sz="2400" dirty="0" smtClean="0"/>
              <a:t>- </a:t>
            </a:r>
            <a:r>
              <a:rPr lang="it-IT" sz="2400" u="sng" dirty="0" smtClean="0"/>
              <a:t>l’</a:t>
            </a:r>
            <a:r>
              <a:rPr lang="it-IT" sz="2400" u="sng" dirty="0" smtClean="0">
                <a:solidFill>
                  <a:srgbClr val="FF0000"/>
                </a:solidFill>
              </a:rPr>
              <a:t>esito</a:t>
            </a:r>
            <a:r>
              <a:rPr lang="it-IT" sz="2400" u="sng" dirty="0" smtClean="0"/>
              <a:t> viene comunicato al Titolare</a:t>
            </a:r>
            <a:r>
              <a:rPr lang="it-IT" sz="2400" dirty="0" smtClean="0"/>
              <a:t>.</a:t>
            </a:r>
            <a:endParaRPr lang="it-IT" sz="2400" dirty="0"/>
          </a:p>
          <a:p>
            <a:endParaRPr lang="it-IT" dirty="0"/>
          </a:p>
        </p:txBody>
      </p:sp>
    </p:spTree>
    <p:extLst>
      <p:ext uri="{BB962C8B-B14F-4D97-AF65-F5344CB8AC3E}">
        <p14:creationId xmlns:p14="http://schemas.microsoft.com/office/powerpoint/2010/main" val="26137100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Privacy by default  </a:t>
            </a:r>
            <a:r>
              <a:rPr lang="it-IT" sz="2400" b="1" dirty="0"/>
              <a:t>3</a:t>
            </a:r>
            <a:r>
              <a:rPr lang="it-IT" sz="2400" b="1" dirty="0" smtClean="0"/>
              <a:t>/4</a:t>
            </a:r>
            <a:endParaRPr lang="it-IT" sz="2400" dirty="0"/>
          </a:p>
        </p:txBody>
      </p:sp>
      <p:sp>
        <p:nvSpPr>
          <p:cNvPr id="3" name="Segnaposto contenuto 2"/>
          <p:cNvSpPr>
            <a:spLocks noGrp="1"/>
          </p:cNvSpPr>
          <p:nvPr>
            <p:ph idx="1"/>
          </p:nvPr>
        </p:nvSpPr>
        <p:spPr/>
        <p:txBody>
          <a:bodyPr/>
          <a:lstStyle/>
          <a:p>
            <a:r>
              <a:rPr lang="it-IT" sz="2800" dirty="0">
                <a:solidFill>
                  <a:srgbClr val="FF0000"/>
                </a:solidFill>
              </a:rPr>
              <a:t>Il Titolare sarà anche tenuto a dotarsi di una struttura e mezzi tali da garantire </a:t>
            </a:r>
            <a:r>
              <a:rPr lang="it-IT" sz="2800" dirty="0"/>
              <a:t>– di default – </a:t>
            </a:r>
            <a:r>
              <a:rPr lang="it-IT" sz="2800" dirty="0" smtClean="0"/>
              <a:t>che:</a:t>
            </a:r>
          </a:p>
          <a:p>
            <a:r>
              <a:rPr lang="it-IT" sz="2800" dirty="0" smtClean="0"/>
              <a:t>-  </a:t>
            </a:r>
            <a:r>
              <a:rPr lang="it-IT" sz="2800" dirty="0"/>
              <a:t>vengano </a:t>
            </a:r>
            <a:r>
              <a:rPr lang="it-IT" sz="2800" u="sng" dirty="0"/>
              <a:t>raccolti e trattati solo i dati strettamente necessari al raggiungimento della specifica finalità dal medesimo </a:t>
            </a:r>
            <a:r>
              <a:rPr lang="it-IT" sz="2800" u="sng" dirty="0" smtClean="0"/>
              <a:t>prestabilita</a:t>
            </a:r>
            <a:r>
              <a:rPr lang="it-IT" sz="2800" dirty="0" smtClean="0"/>
              <a:t>;</a:t>
            </a:r>
          </a:p>
          <a:p>
            <a:r>
              <a:rPr lang="it-IT" sz="2800" dirty="0" smtClean="0"/>
              <a:t>- questi </a:t>
            </a:r>
            <a:r>
              <a:rPr lang="it-IT" sz="2800" dirty="0"/>
              <a:t>ultimi </a:t>
            </a:r>
            <a:r>
              <a:rPr lang="it-IT" sz="2800" u="sng" dirty="0"/>
              <a:t>vengano conservati solo per il tempo necessario per perseguire l’indicata </a:t>
            </a:r>
            <a:r>
              <a:rPr lang="it-IT" sz="2800" u="sng" dirty="0" smtClean="0"/>
              <a:t>finalità;</a:t>
            </a:r>
          </a:p>
          <a:p>
            <a:r>
              <a:rPr lang="it-IT" sz="2800" dirty="0" smtClean="0"/>
              <a:t>- siano </a:t>
            </a:r>
            <a:r>
              <a:rPr lang="it-IT" sz="2800" u="sng" dirty="0" smtClean="0"/>
              <a:t>resi </a:t>
            </a:r>
            <a:r>
              <a:rPr lang="it-IT" sz="2800" u="sng" dirty="0"/>
              <a:t>accessibili solo al personale espressamente e preventivamente autorizzato </a:t>
            </a:r>
            <a:r>
              <a:rPr lang="it-IT" sz="2800" dirty="0"/>
              <a:t>(Privacy by default).</a:t>
            </a:r>
          </a:p>
          <a:p>
            <a:endParaRPr lang="it-IT" dirty="0"/>
          </a:p>
        </p:txBody>
      </p:sp>
    </p:spTree>
    <p:extLst>
      <p:ext uri="{BB962C8B-B14F-4D97-AF65-F5344CB8AC3E}">
        <p14:creationId xmlns:p14="http://schemas.microsoft.com/office/powerpoint/2010/main" val="21748516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Privacy by default  </a:t>
            </a:r>
            <a:r>
              <a:rPr lang="it-IT" sz="2400" b="1" dirty="0" smtClean="0"/>
              <a:t>4/4</a:t>
            </a:r>
            <a:endParaRPr lang="it-IT" sz="2400" dirty="0"/>
          </a:p>
        </p:txBody>
      </p:sp>
      <p:sp>
        <p:nvSpPr>
          <p:cNvPr id="3" name="Segnaposto contenuto 2"/>
          <p:cNvSpPr>
            <a:spLocks noGrp="1"/>
          </p:cNvSpPr>
          <p:nvPr>
            <p:ph idx="1"/>
          </p:nvPr>
        </p:nvSpPr>
        <p:spPr/>
        <p:txBody>
          <a:bodyPr/>
          <a:lstStyle/>
          <a:p>
            <a:pPr marL="45720" indent="0">
              <a:buNone/>
            </a:pPr>
            <a:r>
              <a:rPr lang="it-IT" sz="2400" dirty="0"/>
              <a:t>SANZIONI:</a:t>
            </a:r>
          </a:p>
          <a:p>
            <a:pPr marL="45720" indent="0">
              <a:buNone/>
            </a:pPr>
            <a:r>
              <a:rPr lang="it-IT" sz="4000" dirty="0">
                <a:solidFill>
                  <a:srgbClr val="FF0000"/>
                </a:solidFill>
              </a:rPr>
              <a:t>La violazione dei principi base del trattamento (art. 25 del GDPR) è soggetta a sanzioni amministrative pecuniarie fino a 10 milioni di euro.</a:t>
            </a:r>
          </a:p>
          <a:p>
            <a:endParaRPr lang="it-IT" dirty="0"/>
          </a:p>
        </p:txBody>
      </p:sp>
    </p:spTree>
    <p:extLst>
      <p:ext uri="{BB962C8B-B14F-4D97-AF65-F5344CB8AC3E}">
        <p14:creationId xmlns:p14="http://schemas.microsoft.com/office/powerpoint/2010/main" val="5848046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953703"/>
          </a:xfrm>
        </p:spPr>
        <p:txBody>
          <a:bodyPr>
            <a:normAutofit fontScale="90000"/>
          </a:bodyPr>
          <a:lstStyle/>
          <a:p>
            <a:r>
              <a:rPr lang="it-IT" b="1" dirty="0" smtClean="0"/>
              <a:t>Accountability   </a:t>
            </a:r>
            <a:r>
              <a:rPr lang="it-IT" sz="2700" b="1" dirty="0" smtClean="0"/>
              <a:t>1/4</a:t>
            </a:r>
            <a:r>
              <a:rPr lang="it-IT" dirty="0"/>
              <a:t/>
            </a:r>
            <a:br>
              <a:rPr lang="it-IT" dirty="0"/>
            </a:br>
            <a:endParaRPr lang="it-IT" dirty="0"/>
          </a:p>
        </p:txBody>
      </p:sp>
      <p:sp>
        <p:nvSpPr>
          <p:cNvPr id="3" name="Segnaposto contenuto 2"/>
          <p:cNvSpPr>
            <a:spLocks noGrp="1"/>
          </p:cNvSpPr>
          <p:nvPr>
            <p:ph idx="1"/>
          </p:nvPr>
        </p:nvSpPr>
        <p:spPr>
          <a:xfrm>
            <a:off x="748146" y="1404851"/>
            <a:ext cx="10267726" cy="4691149"/>
          </a:xfrm>
        </p:spPr>
        <p:txBody>
          <a:bodyPr>
            <a:normAutofit/>
          </a:bodyPr>
          <a:lstStyle/>
          <a:p>
            <a:endParaRPr lang="it-IT" dirty="0"/>
          </a:p>
          <a:p>
            <a:endParaRPr lang="it-IT" dirty="0"/>
          </a:p>
        </p:txBody>
      </p:sp>
      <p:sp>
        <p:nvSpPr>
          <p:cNvPr id="4" name="Rettangolo 3"/>
          <p:cNvSpPr/>
          <p:nvPr/>
        </p:nvSpPr>
        <p:spPr>
          <a:xfrm>
            <a:off x="598516" y="1859340"/>
            <a:ext cx="10557164" cy="3108543"/>
          </a:xfrm>
          <a:prstGeom prst="rect">
            <a:avLst/>
          </a:prstGeom>
        </p:spPr>
        <p:txBody>
          <a:bodyPr wrap="square">
            <a:spAutoFit/>
          </a:bodyPr>
          <a:lstStyle/>
          <a:p>
            <a:pPr algn="just"/>
            <a:r>
              <a:rPr lang="it-IT" sz="2800" dirty="0"/>
              <a:t>Il Regolamento introduce il concetto di </a:t>
            </a:r>
            <a:r>
              <a:rPr lang="it-IT" sz="2800" b="1" dirty="0" err="1"/>
              <a:t>accountability</a:t>
            </a:r>
            <a:r>
              <a:rPr lang="it-IT" sz="2800" b="1" dirty="0"/>
              <a:t> (Responsabilizzazione)</a:t>
            </a:r>
            <a:r>
              <a:rPr lang="it-IT" sz="2800" dirty="0"/>
              <a:t>, in virtù del quale </a:t>
            </a:r>
            <a:r>
              <a:rPr lang="it-IT" sz="2800" dirty="0">
                <a:solidFill>
                  <a:srgbClr val="FF0000"/>
                </a:solidFill>
              </a:rPr>
              <a:t>il Titolare del trattamento ha l’onere di </a:t>
            </a:r>
            <a:r>
              <a:rPr lang="it-IT" sz="2800" u="sng" dirty="0">
                <a:solidFill>
                  <a:srgbClr val="FF0000"/>
                </a:solidFill>
              </a:rPr>
              <a:t>dimostrare</a:t>
            </a:r>
            <a:r>
              <a:rPr lang="it-IT" sz="2800" dirty="0">
                <a:solidFill>
                  <a:srgbClr val="FF0000"/>
                </a:solidFill>
              </a:rPr>
              <a:t> e di </a:t>
            </a:r>
            <a:r>
              <a:rPr lang="it-IT" sz="2800" u="sng" dirty="0">
                <a:solidFill>
                  <a:srgbClr val="FF0000"/>
                </a:solidFill>
              </a:rPr>
              <a:t>documentare</a:t>
            </a:r>
            <a:r>
              <a:rPr lang="it-IT" sz="2800" dirty="0">
                <a:solidFill>
                  <a:srgbClr val="FF0000"/>
                </a:solidFill>
              </a:rPr>
              <a:t> di avere adottato le misure di sicurezza</a:t>
            </a:r>
            <a:r>
              <a:rPr lang="it-IT" sz="2800" dirty="0"/>
              <a:t>, così come di avere rispettato tutte le prescrizioni contenute </a:t>
            </a:r>
            <a:r>
              <a:rPr lang="it-IT" sz="2800" dirty="0" smtClean="0"/>
              <a:t>nell’art</a:t>
            </a:r>
            <a:r>
              <a:rPr lang="it-IT" sz="2800" dirty="0"/>
              <a:t>. 5.1 del GDPR.</a:t>
            </a:r>
          </a:p>
          <a:p>
            <a:pPr algn="just"/>
            <a:r>
              <a:rPr lang="it-IT" sz="2800" b="1" u="sng" dirty="0" smtClean="0"/>
              <a:t>Questi adempimenti «</a:t>
            </a:r>
            <a:r>
              <a:rPr lang="it-IT" sz="2800" b="1" i="1" u="sng" dirty="0" smtClean="0"/>
              <a:t>a cascata</a:t>
            </a:r>
            <a:r>
              <a:rPr lang="it-IT" sz="2800" b="1" u="sng" dirty="0" smtClean="0"/>
              <a:t>» si riverberano in capo ai SATD che sono tenuti ad assicurarli per i trattamenti di propria competenza</a:t>
            </a:r>
            <a:r>
              <a:rPr lang="it-IT" sz="2800" b="1" dirty="0" smtClean="0"/>
              <a:t>.</a:t>
            </a:r>
            <a:endParaRPr lang="it-IT" sz="2800" dirty="0"/>
          </a:p>
        </p:txBody>
      </p:sp>
    </p:spTree>
    <p:extLst>
      <p:ext uri="{BB962C8B-B14F-4D97-AF65-F5344CB8AC3E}">
        <p14:creationId xmlns:p14="http://schemas.microsoft.com/office/powerpoint/2010/main" val="33916835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t>Accountability</a:t>
            </a:r>
            <a:r>
              <a:rPr lang="it-IT" b="1" dirty="0"/>
              <a:t>   </a:t>
            </a:r>
            <a:r>
              <a:rPr lang="it-IT" sz="2400" b="1" dirty="0" smtClean="0"/>
              <a:t>2/4</a:t>
            </a:r>
            <a:r>
              <a:rPr lang="it-IT" dirty="0"/>
              <a:t/>
            </a:r>
            <a:br>
              <a:rPr lang="it-IT" dirty="0"/>
            </a:br>
            <a:endParaRPr lang="it-IT" dirty="0"/>
          </a:p>
        </p:txBody>
      </p:sp>
      <p:sp>
        <p:nvSpPr>
          <p:cNvPr id="3" name="Segnaposto contenuto 2"/>
          <p:cNvSpPr>
            <a:spLocks noGrp="1"/>
          </p:cNvSpPr>
          <p:nvPr>
            <p:ph idx="1"/>
          </p:nvPr>
        </p:nvSpPr>
        <p:spPr>
          <a:xfrm>
            <a:off x="714895" y="1172095"/>
            <a:ext cx="10440785" cy="4696999"/>
          </a:xfrm>
        </p:spPr>
        <p:txBody>
          <a:bodyPr>
            <a:normAutofit fontScale="85000" lnSpcReduction="20000"/>
          </a:bodyPr>
          <a:lstStyle/>
          <a:p>
            <a:r>
              <a:rPr lang="it-IT" u="sng" dirty="0"/>
              <a:t>Il principio di </a:t>
            </a:r>
            <a:r>
              <a:rPr lang="it-IT" u="sng" dirty="0" err="1"/>
              <a:t>accountability</a:t>
            </a:r>
            <a:r>
              <a:rPr lang="it-IT" u="sng" dirty="0"/>
              <a:t> si sostanzia nel rispetto degli altri principi del trattamento e nella capacità del titolare di dimostrare di averli osservati. L’</a:t>
            </a:r>
            <a:r>
              <a:rPr lang="it-IT" u="sng" dirty="0" err="1"/>
              <a:t>accountability</a:t>
            </a:r>
            <a:r>
              <a:rPr lang="it-IT" u="sng" dirty="0"/>
              <a:t> combina due aspetti: </a:t>
            </a:r>
            <a:endParaRPr lang="it-IT" dirty="0"/>
          </a:p>
          <a:p>
            <a:r>
              <a:rPr lang="it-IT" u="sng" dirty="0"/>
              <a:t>a) l’adozione da parte del titolare di misure adeguate ed efficaci; si tratta di </a:t>
            </a:r>
            <a:r>
              <a:rPr lang="it-IT" u="sng" dirty="0">
                <a:solidFill>
                  <a:srgbClr val="FF0000"/>
                </a:solidFill>
              </a:rPr>
              <a:t>misure tecniche ed organizzative adeguate per garantire, ed essere in grado di dimostrare, che il trattamento dei dati personali è effettuato conformemente al GDPR</a:t>
            </a:r>
            <a:r>
              <a:rPr lang="it-IT" u="sng" dirty="0"/>
              <a:t>; </a:t>
            </a:r>
            <a:endParaRPr lang="it-IT" dirty="0"/>
          </a:p>
          <a:p>
            <a:r>
              <a:rPr lang="it-IT" u="sng" dirty="0"/>
              <a:t>b) </a:t>
            </a:r>
            <a:r>
              <a:rPr lang="it-IT" u="sng" dirty="0">
                <a:solidFill>
                  <a:srgbClr val="FF0000"/>
                </a:solidFill>
              </a:rPr>
              <a:t>dimostrare la conformità della attività di trattamento con le disposizioni del GDPR</a:t>
            </a:r>
            <a:r>
              <a:rPr lang="it-IT" u="sng" dirty="0"/>
              <a:t>, comprendendo anche la dimostrazione dell’efficacia delle misure.</a:t>
            </a:r>
            <a:endParaRPr lang="it-IT" dirty="0"/>
          </a:p>
          <a:p>
            <a:r>
              <a:rPr lang="it-IT" dirty="0"/>
              <a:t>-</a:t>
            </a:r>
            <a:r>
              <a:rPr lang="it-IT" b="1" dirty="0"/>
              <a:t>Responsabilizzazione come adozione di misure di sicurezza adeguate</a:t>
            </a:r>
            <a:r>
              <a:rPr lang="it-IT" dirty="0"/>
              <a:t>, cioè devono tenere conto del contesto e delle specifiche circostanze in cui avviene il trattamento;</a:t>
            </a:r>
          </a:p>
          <a:p>
            <a:r>
              <a:rPr lang="it-IT" dirty="0"/>
              <a:t>-</a:t>
            </a:r>
            <a:r>
              <a:rPr lang="it-IT" b="1" dirty="0"/>
              <a:t>Responsabilizzazione come adozione di misure di sicurezza efficaci</a:t>
            </a:r>
            <a:r>
              <a:rPr lang="it-IT" dirty="0"/>
              <a:t>: occorre che vi sia una verifica ex post delle misure stesse;</a:t>
            </a:r>
          </a:p>
          <a:p>
            <a:r>
              <a:rPr lang="it-IT" b="1" dirty="0"/>
              <a:t>Designazione a responsabile e sub responsabile </a:t>
            </a:r>
            <a:r>
              <a:rPr lang="it-IT" dirty="0"/>
              <a:t>come forma di </a:t>
            </a:r>
            <a:r>
              <a:rPr lang="it-IT" dirty="0" err="1"/>
              <a:t>accountability</a:t>
            </a:r>
            <a:r>
              <a:rPr lang="it-IT" dirty="0"/>
              <a:t>: il meccanismo delle nomine come ripartizione delle responsabilità;</a:t>
            </a:r>
          </a:p>
          <a:p>
            <a:r>
              <a:rPr lang="it-IT" dirty="0"/>
              <a:t>- </a:t>
            </a:r>
            <a:r>
              <a:rPr lang="it-IT" b="1" dirty="0"/>
              <a:t>DPIA </a:t>
            </a:r>
            <a:r>
              <a:rPr lang="it-IT" dirty="0"/>
              <a:t>(</a:t>
            </a:r>
            <a:r>
              <a:rPr lang="it-IT" dirty="0" err="1"/>
              <a:t>rif.</a:t>
            </a:r>
            <a:r>
              <a:rPr lang="it-IT" dirty="0"/>
              <a:t> slide n. 2)</a:t>
            </a:r>
          </a:p>
          <a:p>
            <a:r>
              <a:rPr lang="it-IT" dirty="0"/>
              <a:t>- </a:t>
            </a:r>
            <a:r>
              <a:rPr lang="it-IT" b="1" dirty="0"/>
              <a:t>DPO </a:t>
            </a:r>
            <a:r>
              <a:rPr lang="it-IT" dirty="0"/>
              <a:t>(</a:t>
            </a:r>
            <a:r>
              <a:rPr lang="it-IT" dirty="0" err="1"/>
              <a:t>rif.</a:t>
            </a:r>
            <a:r>
              <a:rPr lang="it-IT" dirty="0"/>
              <a:t> slide n. 2)</a:t>
            </a:r>
          </a:p>
          <a:p>
            <a:r>
              <a:rPr lang="it-IT" dirty="0"/>
              <a:t>- </a:t>
            </a:r>
            <a:r>
              <a:rPr lang="it-IT" b="1" dirty="0"/>
              <a:t>Codici di condotta e meccanismo di certificazione </a:t>
            </a:r>
            <a:r>
              <a:rPr lang="it-IT" dirty="0"/>
              <a:t>(</a:t>
            </a:r>
            <a:r>
              <a:rPr lang="it-IT" dirty="0" err="1"/>
              <a:t>rif.</a:t>
            </a:r>
            <a:r>
              <a:rPr lang="it-IT" dirty="0"/>
              <a:t> slide n. 2)</a:t>
            </a:r>
          </a:p>
          <a:p>
            <a:endParaRPr lang="it-IT" dirty="0"/>
          </a:p>
        </p:txBody>
      </p:sp>
    </p:spTree>
    <p:extLst>
      <p:ext uri="{BB962C8B-B14F-4D97-AF65-F5344CB8AC3E}">
        <p14:creationId xmlns:p14="http://schemas.microsoft.com/office/powerpoint/2010/main" val="24633243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Accountability </a:t>
            </a:r>
            <a:r>
              <a:rPr lang="it-IT" sz="2400" b="1" dirty="0" smtClean="0"/>
              <a:t>3/4</a:t>
            </a:r>
            <a:endParaRPr lang="it-IT" sz="2400" dirty="0"/>
          </a:p>
        </p:txBody>
      </p:sp>
      <p:sp>
        <p:nvSpPr>
          <p:cNvPr id="3" name="Segnaposto contenuto 2"/>
          <p:cNvSpPr>
            <a:spLocks noGrp="1"/>
          </p:cNvSpPr>
          <p:nvPr>
            <p:ph idx="1"/>
          </p:nvPr>
        </p:nvSpPr>
        <p:spPr/>
        <p:txBody>
          <a:bodyPr>
            <a:normAutofit lnSpcReduction="10000"/>
          </a:bodyPr>
          <a:lstStyle/>
          <a:p>
            <a:r>
              <a:rPr lang="it-IT" dirty="0"/>
              <a:t>Es. di </a:t>
            </a:r>
            <a:r>
              <a:rPr lang="it-IT" dirty="0" err="1"/>
              <a:t>accountability</a:t>
            </a:r>
            <a:r>
              <a:rPr lang="it-IT" dirty="0"/>
              <a:t>: </a:t>
            </a:r>
          </a:p>
          <a:p>
            <a:pPr marL="45720" indent="0">
              <a:buNone/>
            </a:pPr>
            <a:r>
              <a:rPr lang="it-IT" dirty="0" smtClean="0">
                <a:solidFill>
                  <a:srgbClr val="FF0000"/>
                </a:solidFill>
              </a:rPr>
              <a:t>Il SATD deve potere dimostrare che </a:t>
            </a:r>
            <a:r>
              <a:rPr lang="it-IT" dirty="0">
                <a:solidFill>
                  <a:srgbClr val="FF0000"/>
                </a:solidFill>
              </a:rPr>
              <a:t>i trattamenti riferiti alla sua U.O. </a:t>
            </a:r>
            <a:r>
              <a:rPr lang="it-IT" dirty="0" smtClean="0">
                <a:solidFill>
                  <a:srgbClr val="FF0000"/>
                </a:solidFill>
              </a:rPr>
              <a:t>:</a:t>
            </a:r>
          </a:p>
          <a:p>
            <a:pPr marL="502920" indent="-457200">
              <a:buAutoNum type="alphaLcPeriod"/>
            </a:pPr>
            <a:r>
              <a:rPr lang="it-IT" dirty="0" smtClean="0">
                <a:solidFill>
                  <a:srgbClr val="FF0000"/>
                </a:solidFill>
              </a:rPr>
              <a:t>siano preceduti da idonea Informativa;</a:t>
            </a:r>
          </a:p>
          <a:p>
            <a:pPr marL="502920" indent="-457200">
              <a:buAutoNum type="alphaLcPeriod"/>
            </a:pPr>
            <a:r>
              <a:rPr lang="it-IT" dirty="0">
                <a:solidFill>
                  <a:srgbClr val="FF0000"/>
                </a:solidFill>
              </a:rPr>
              <a:t>s</a:t>
            </a:r>
            <a:r>
              <a:rPr lang="it-IT" dirty="0" smtClean="0">
                <a:solidFill>
                  <a:srgbClr val="FF0000"/>
                </a:solidFill>
              </a:rPr>
              <a:t>ia acquisito il consenso, ove dovuto;</a:t>
            </a:r>
          </a:p>
          <a:p>
            <a:pPr marL="502920" indent="-457200">
              <a:buAutoNum type="alphaLcPeriod"/>
            </a:pPr>
            <a:r>
              <a:rPr lang="it-IT" dirty="0" smtClean="0">
                <a:solidFill>
                  <a:srgbClr val="FF0000"/>
                </a:solidFill>
              </a:rPr>
              <a:t>abbia designato i Fornitori di Servizi/Prodotti/Software</a:t>
            </a:r>
            <a:r>
              <a:rPr lang="it-IT" dirty="0"/>
              <a:t> </a:t>
            </a:r>
            <a:r>
              <a:rPr lang="it-IT" dirty="0" smtClean="0">
                <a:solidFill>
                  <a:srgbClr val="FF0000"/>
                </a:solidFill>
              </a:rPr>
              <a:t>in qualità di Responsabili del trattamento;</a:t>
            </a:r>
          </a:p>
          <a:p>
            <a:pPr marL="502920" indent="-457200">
              <a:buAutoNum type="alphaLcPeriod"/>
            </a:pPr>
            <a:r>
              <a:rPr lang="it-IT" dirty="0" smtClean="0">
                <a:solidFill>
                  <a:srgbClr val="FF0000"/>
                </a:solidFill>
              </a:rPr>
              <a:t>abbia nominato i propri collaboratori in qualità di SAT</a:t>
            </a:r>
          </a:p>
          <a:p>
            <a:pPr marL="502920" indent="-457200">
              <a:buAutoNum type="alphaLcPeriod"/>
            </a:pPr>
            <a:r>
              <a:rPr lang="it-IT" dirty="0">
                <a:solidFill>
                  <a:srgbClr val="FF0000"/>
                </a:solidFill>
              </a:rPr>
              <a:t>l</a:t>
            </a:r>
            <a:r>
              <a:rPr lang="it-IT" dirty="0" smtClean="0">
                <a:solidFill>
                  <a:srgbClr val="FF0000"/>
                </a:solidFill>
              </a:rPr>
              <a:t>e postazioni di lavoro (pc) sono conformi alle misure di </a:t>
            </a:r>
            <a:r>
              <a:rPr lang="it-IT" dirty="0" smtClean="0">
                <a:solidFill>
                  <a:srgbClr val="FF0000"/>
                </a:solidFill>
              </a:rPr>
              <a:t>sicurezza.</a:t>
            </a:r>
          </a:p>
          <a:p>
            <a:pPr marL="45720" indent="0">
              <a:buNone/>
            </a:pPr>
            <a:r>
              <a:rPr lang="it-IT" dirty="0" smtClean="0">
                <a:solidFill>
                  <a:srgbClr val="FF0000"/>
                </a:solidFill>
              </a:rPr>
              <a:t>Per gli adempimenti di cui ai punti da a. a d. avvalersi del supporto dell’Uff. Privacy/protezione Dati; per </a:t>
            </a:r>
            <a:r>
              <a:rPr lang="it-IT" dirty="0">
                <a:solidFill>
                  <a:srgbClr val="FF0000"/>
                </a:solidFill>
              </a:rPr>
              <a:t>gli adempimenti di cui </a:t>
            </a:r>
            <a:r>
              <a:rPr lang="it-IT" dirty="0" smtClean="0">
                <a:solidFill>
                  <a:srgbClr val="FF0000"/>
                </a:solidFill>
              </a:rPr>
              <a:t>al punto e. avvalersi del supporto della UOC S.I. </a:t>
            </a:r>
          </a:p>
          <a:p>
            <a:pPr marL="45720" indent="0">
              <a:buNone/>
            </a:pPr>
            <a:endParaRPr lang="it-IT" dirty="0">
              <a:solidFill>
                <a:srgbClr val="FF0000"/>
              </a:solidFill>
            </a:endParaRPr>
          </a:p>
          <a:p>
            <a:pPr marL="45720" indent="0">
              <a:buNone/>
            </a:pPr>
            <a:endParaRPr lang="it-IT" dirty="0"/>
          </a:p>
        </p:txBody>
      </p:sp>
    </p:spTree>
    <p:extLst>
      <p:ext uri="{BB962C8B-B14F-4D97-AF65-F5344CB8AC3E}">
        <p14:creationId xmlns:p14="http://schemas.microsoft.com/office/powerpoint/2010/main" val="22336963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Accountability   </a:t>
            </a:r>
            <a:r>
              <a:rPr lang="it-IT" sz="2400" dirty="0" smtClean="0"/>
              <a:t>4/4</a:t>
            </a:r>
            <a:endParaRPr lang="it-IT" sz="2400" dirty="0"/>
          </a:p>
        </p:txBody>
      </p:sp>
      <p:sp>
        <p:nvSpPr>
          <p:cNvPr id="3" name="Segnaposto contenuto 2"/>
          <p:cNvSpPr>
            <a:spLocks noGrp="1"/>
          </p:cNvSpPr>
          <p:nvPr>
            <p:ph idx="1"/>
          </p:nvPr>
        </p:nvSpPr>
        <p:spPr/>
        <p:txBody>
          <a:bodyPr>
            <a:normAutofit/>
          </a:bodyPr>
          <a:lstStyle/>
          <a:p>
            <a:pPr marL="45720" indent="0">
              <a:buNone/>
            </a:pPr>
            <a:r>
              <a:rPr lang="it-IT" dirty="0"/>
              <a:t>SANZIONI:</a:t>
            </a:r>
          </a:p>
          <a:p>
            <a:pPr marL="45720" indent="0">
              <a:buNone/>
            </a:pPr>
            <a:r>
              <a:rPr lang="it-IT" sz="3600" dirty="0" smtClean="0">
                <a:solidFill>
                  <a:srgbClr val="FF0000"/>
                </a:solidFill>
              </a:rPr>
              <a:t>Il principio di </a:t>
            </a:r>
            <a:r>
              <a:rPr lang="it-IT" sz="3600" dirty="0" err="1" smtClean="0">
                <a:solidFill>
                  <a:srgbClr val="FF0000"/>
                </a:solidFill>
              </a:rPr>
              <a:t>accountability</a:t>
            </a:r>
            <a:r>
              <a:rPr lang="it-IT" sz="3600" dirty="0" smtClean="0">
                <a:solidFill>
                  <a:srgbClr val="FF0000"/>
                </a:solidFill>
              </a:rPr>
              <a:t> (responsabilizzazione)  richiede il rispetto dei principi generali del trattamento, di cui all’art. 5 del GDPR.</a:t>
            </a:r>
          </a:p>
          <a:p>
            <a:pPr marL="45720" indent="0">
              <a:buNone/>
            </a:pPr>
            <a:r>
              <a:rPr lang="it-IT" sz="3600" dirty="0" smtClean="0">
                <a:solidFill>
                  <a:srgbClr val="FF0000"/>
                </a:solidFill>
              </a:rPr>
              <a:t>La </a:t>
            </a:r>
            <a:r>
              <a:rPr lang="it-IT" sz="3600" dirty="0">
                <a:solidFill>
                  <a:srgbClr val="FF0000"/>
                </a:solidFill>
              </a:rPr>
              <a:t>violazione </a:t>
            </a:r>
            <a:r>
              <a:rPr lang="it-IT" sz="3600" dirty="0" smtClean="0">
                <a:solidFill>
                  <a:srgbClr val="FF0000"/>
                </a:solidFill>
              </a:rPr>
              <a:t>del  principio di </a:t>
            </a:r>
            <a:r>
              <a:rPr lang="it-IT" sz="3600" dirty="0" err="1" smtClean="0">
                <a:solidFill>
                  <a:srgbClr val="FF0000"/>
                </a:solidFill>
              </a:rPr>
              <a:t>accountability</a:t>
            </a:r>
            <a:r>
              <a:rPr lang="it-IT" sz="3600" dirty="0" smtClean="0">
                <a:solidFill>
                  <a:srgbClr val="FF0000"/>
                </a:solidFill>
              </a:rPr>
              <a:t> è </a:t>
            </a:r>
            <a:r>
              <a:rPr lang="it-IT" sz="3600" dirty="0">
                <a:solidFill>
                  <a:srgbClr val="FF0000"/>
                </a:solidFill>
              </a:rPr>
              <a:t>soggetta a sanzioni amministrative pecuniarie fino a </a:t>
            </a:r>
            <a:r>
              <a:rPr lang="it-IT" sz="3600" dirty="0" smtClean="0">
                <a:solidFill>
                  <a:srgbClr val="FF0000"/>
                </a:solidFill>
              </a:rPr>
              <a:t>20 </a:t>
            </a:r>
            <a:r>
              <a:rPr lang="it-IT" sz="3600" dirty="0">
                <a:solidFill>
                  <a:srgbClr val="FF0000"/>
                </a:solidFill>
              </a:rPr>
              <a:t>milioni di euro.</a:t>
            </a:r>
          </a:p>
          <a:p>
            <a:endParaRPr lang="it-IT" dirty="0"/>
          </a:p>
        </p:txBody>
      </p:sp>
    </p:spTree>
    <p:extLst>
      <p:ext uri="{BB962C8B-B14F-4D97-AF65-F5344CB8AC3E}">
        <p14:creationId xmlns:p14="http://schemas.microsoft.com/office/powerpoint/2010/main" val="9546461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5"/>
            <a:ext cx="10058400" cy="561294"/>
          </a:xfrm>
        </p:spPr>
        <p:txBody>
          <a:bodyPr>
            <a:normAutofit fontScale="90000"/>
          </a:bodyPr>
          <a:lstStyle/>
          <a:p>
            <a:r>
              <a:rPr lang="it-IT" dirty="0" smtClean="0"/>
              <a:t>Definizioni  </a:t>
            </a:r>
            <a:r>
              <a:rPr lang="it-IT" sz="2400" dirty="0" smtClean="0"/>
              <a:t>1/3</a:t>
            </a:r>
            <a:endParaRPr lang="it-IT" sz="2400" dirty="0"/>
          </a:p>
        </p:txBody>
      </p:sp>
      <p:sp>
        <p:nvSpPr>
          <p:cNvPr id="3" name="Segnaposto contenuto 2"/>
          <p:cNvSpPr>
            <a:spLocks noGrp="1"/>
          </p:cNvSpPr>
          <p:nvPr>
            <p:ph idx="1"/>
          </p:nvPr>
        </p:nvSpPr>
        <p:spPr>
          <a:xfrm>
            <a:off x="623455" y="964277"/>
            <a:ext cx="10532225" cy="4904818"/>
          </a:xfrm>
        </p:spPr>
        <p:txBody>
          <a:bodyPr>
            <a:normAutofit fontScale="92500" lnSpcReduction="20000"/>
          </a:bodyPr>
          <a:lstStyle/>
          <a:p>
            <a:r>
              <a:rPr lang="it-IT" b="1" dirty="0" smtClean="0"/>
              <a:t>«</a:t>
            </a:r>
            <a:r>
              <a:rPr lang="it-IT" b="1" dirty="0"/>
              <a:t>dato personale»</a:t>
            </a:r>
            <a:r>
              <a:rPr lang="it-IT" dirty="0"/>
              <a:t>: qualsiasi informazione riguardante una persona fisica identificata o identificabile («interessato»); si considera </a:t>
            </a:r>
            <a:r>
              <a:rPr lang="it-IT" u="sng" dirty="0"/>
              <a:t>identificabile</a:t>
            </a:r>
            <a:r>
              <a:rPr lang="it-IT" dirty="0"/>
              <a:t> la persona fisica che può essere identificata, direttamente o indirettamente, con particolare riferimento a un identificativo come il nome, un numero di identificazione, dati relativi all'ubicazione, un identificativo online o a uno o più elementi caratteristici della sua identità fisica, fisiologica, genetica, psichica, economica, culturale o sociale</a:t>
            </a:r>
            <a:r>
              <a:rPr lang="it-IT" dirty="0" smtClean="0"/>
              <a:t>;</a:t>
            </a:r>
          </a:p>
          <a:p>
            <a:r>
              <a:rPr lang="it-IT" b="1" dirty="0"/>
              <a:t>«pseudonimizzazione»</a:t>
            </a:r>
            <a:r>
              <a:rPr lang="it-IT" dirty="0"/>
              <a:t>: il trattamento dei dati personali in modo tale che i dati personali non possano più essere attribuiti a un interessato specifico senza l'utilizzo di informazioni aggiuntive, a condizione che tali informazioni aggiuntive siano conservate separatamente e soggette a misure tecniche e organizzative intese a garantire che tali dati personali non siano attribuiti a una persona fisica identificata o identificabile</a:t>
            </a:r>
            <a:r>
              <a:rPr lang="it-IT" dirty="0" smtClean="0"/>
              <a:t>;</a:t>
            </a:r>
          </a:p>
          <a:p>
            <a:r>
              <a:rPr lang="it-IT" b="1" dirty="0" smtClean="0"/>
              <a:t>«titolare»: </a:t>
            </a:r>
            <a:r>
              <a:rPr lang="it-IT" dirty="0"/>
              <a:t>la persona fisica o giuridica, l'autorità pubblica, il servizio o altro organismo che, singolarmente o insieme ad altri, determina le finalità e i mezzi del trattamento di dati personali; quando le finalità e i mezzi di tale trattamento sono determinati dal diritto dell'Unione o degli Stati membri, il titolare del trattamento o i criteri specifici applicabili alla sua designazione possono essere stabiliti dal diritto dell'Unione o degli Stati membri;</a:t>
            </a:r>
            <a:endParaRPr lang="it-IT" b="1" dirty="0" smtClean="0"/>
          </a:p>
          <a:p>
            <a:r>
              <a:rPr lang="it-IT" dirty="0" smtClean="0"/>
              <a:t>«</a:t>
            </a:r>
            <a:r>
              <a:rPr lang="it-IT" b="1" dirty="0" smtClean="0"/>
              <a:t>responsabile </a:t>
            </a:r>
            <a:r>
              <a:rPr lang="it-IT" b="1" dirty="0"/>
              <a:t>del trattamento</a:t>
            </a:r>
            <a:r>
              <a:rPr lang="it-IT" dirty="0" smtClean="0"/>
              <a:t>»: </a:t>
            </a:r>
            <a:r>
              <a:rPr lang="it-IT" dirty="0"/>
              <a:t>la persona fisica o giuridica, l'autorità pubblica, il servizio o altro organismo che tratta dati personali per conto del titolare del trattamento</a:t>
            </a:r>
            <a:endParaRPr lang="it-IT" dirty="0" smtClean="0"/>
          </a:p>
          <a:p>
            <a:r>
              <a:rPr lang="it-IT" b="1" dirty="0"/>
              <a:t>«SATD»</a:t>
            </a:r>
            <a:r>
              <a:rPr lang="it-IT" dirty="0"/>
              <a:t>: Soggetto Autorizzato al Trattamento dei dati personali con </a:t>
            </a:r>
            <a:r>
              <a:rPr lang="it-IT" dirty="0" smtClean="0"/>
              <a:t>Delega (i.e.: Direttori/Dirigenti Responsabili di UOC/UOSD)</a:t>
            </a:r>
            <a:endParaRPr lang="it-IT" dirty="0"/>
          </a:p>
          <a:p>
            <a:endParaRPr lang="it-IT" dirty="0"/>
          </a:p>
          <a:p>
            <a:endParaRPr lang="it-IT" dirty="0"/>
          </a:p>
        </p:txBody>
      </p:sp>
    </p:spTree>
    <p:extLst>
      <p:ext uri="{BB962C8B-B14F-4D97-AF65-F5344CB8AC3E}">
        <p14:creationId xmlns:p14="http://schemas.microsoft.com/office/powerpoint/2010/main" val="329093996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976932"/>
          </a:xfrm>
        </p:spPr>
        <p:txBody>
          <a:bodyPr/>
          <a:lstStyle/>
          <a:p>
            <a:r>
              <a:rPr lang="it-IT" dirty="0"/>
              <a:t>Definizioni  </a:t>
            </a:r>
            <a:r>
              <a:rPr lang="it-IT" sz="1800" dirty="0" smtClean="0"/>
              <a:t>2/3</a:t>
            </a:r>
            <a:endParaRPr lang="it-IT" sz="1800" dirty="0"/>
          </a:p>
        </p:txBody>
      </p:sp>
      <p:sp>
        <p:nvSpPr>
          <p:cNvPr id="3" name="Segnaposto contenuto 2"/>
          <p:cNvSpPr>
            <a:spLocks noGrp="1"/>
          </p:cNvSpPr>
          <p:nvPr>
            <p:ph idx="1"/>
          </p:nvPr>
        </p:nvSpPr>
        <p:spPr>
          <a:xfrm>
            <a:off x="1097280" y="1363287"/>
            <a:ext cx="10058400" cy="4505807"/>
          </a:xfrm>
        </p:spPr>
        <p:txBody>
          <a:bodyPr>
            <a:normAutofit/>
          </a:bodyPr>
          <a:lstStyle/>
          <a:p>
            <a:endParaRPr lang="it-IT" dirty="0" smtClean="0"/>
          </a:p>
          <a:p>
            <a:r>
              <a:rPr lang="it-IT" dirty="0"/>
              <a:t>«</a:t>
            </a:r>
            <a:r>
              <a:rPr lang="it-IT" b="1" dirty="0"/>
              <a:t>autorizzato del trattamento - SAT</a:t>
            </a:r>
            <a:r>
              <a:rPr lang="it-IT" dirty="0"/>
              <a:t>»: (i.e.: tutto il personale dipendente della Asl di Pescara) soggetto autorizzato (con atto di nomina) dal titolare, dal responsabile o dal SATD a trattare dati personali.</a:t>
            </a:r>
          </a:p>
          <a:p>
            <a:r>
              <a:rPr lang="it-IT" dirty="0" smtClean="0"/>
              <a:t>«</a:t>
            </a:r>
            <a:r>
              <a:rPr lang="it-IT" b="1" dirty="0" smtClean="0"/>
              <a:t>misure di sicurezza</a:t>
            </a:r>
            <a:r>
              <a:rPr lang="it-IT" dirty="0" smtClean="0"/>
              <a:t>»: il titolare deve operare in maniera da garantire un’adeguata sicurezza dei dati personali, compresa la protezione, </a:t>
            </a:r>
            <a:r>
              <a:rPr lang="it-IT" smtClean="0"/>
              <a:t>mediante misure </a:t>
            </a:r>
            <a:r>
              <a:rPr lang="it-IT" dirty="0" smtClean="0"/>
              <a:t>tecniche e organizzative adeguate, da trattamenti non autorizzati o illeciti e dalla perdita, dalla distruzione o dal danno accidentali.</a:t>
            </a:r>
          </a:p>
          <a:p>
            <a:r>
              <a:rPr lang="it-IT" dirty="0" smtClean="0"/>
              <a:t>«</a:t>
            </a:r>
            <a:r>
              <a:rPr lang="it-IT" b="1" dirty="0" smtClean="0"/>
              <a:t>certificazioni</a:t>
            </a:r>
            <a:r>
              <a:rPr lang="it-IT" dirty="0" smtClean="0"/>
              <a:t>»: si tratta di uno strumento di verifica e di governo delle problematiche che afferiscono al trattamento dei dati personali nel rispetto della normativa vigente. La certificazione, ottenuta dalla organizzazione del titolare, ai sensi dell’art. 42 del GDPR, attesta pubblicamente la conformità al GDPR.</a:t>
            </a:r>
          </a:p>
          <a:p>
            <a:r>
              <a:rPr lang="it-IT" dirty="0" smtClean="0"/>
              <a:t>«</a:t>
            </a:r>
            <a:r>
              <a:rPr lang="it-IT" b="1" dirty="0" smtClean="0"/>
              <a:t>resilienza</a:t>
            </a:r>
            <a:r>
              <a:rPr lang="it-IT" dirty="0"/>
              <a:t>»: </a:t>
            </a:r>
            <a:r>
              <a:rPr lang="it-IT" dirty="0" smtClean="0"/>
              <a:t>la </a:t>
            </a:r>
            <a:r>
              <a:rPr lang="it-IT" dirty="0"/>
              <a:t>capacità di reagire di fronte ad un evento avverso. </a:t>
            </a:r>
            <a:r>
              <a:rPr lang="it-IT" dirty="0" smtClean="0"/>
              <a:t>Nel caso della </a:t>
            </a:r>
            <a:r>
              <a:rPr lang="it-IT" dirty="0"/>
              <a:t>A</a:t>
            </a:r>
            <a:r>
              <a:rPr lang="it-IT" dirty="0" smtClean="0"/>
              <a:t>sl di Pescara si può descrivere come la </a:t>
            </a:r>
            <a:r>
              <a:rPr lang="it-IT" dirty="0"/>
              <a:t>capacità </a:t>
            </a:r>
            <a:r>
              <a:rPr lang="it-IT" dirty="0" smtClean="0"/>
              <a:t>di </a:t>
            </a:r>
            <a:r>
              <a:rPr lang="it-IT" dirty="0"/>
              <a:t>sopravvivere a un attacco </a:t>
            </a:r>
            <a:r>
              <a:rPr lang="it-IT" dirty="0" smtClean="0"/>
              <a:t>informatico.</a:t>
            </a:r>
          </a:p>
          <a:p>
            <a:endParaRPr lang="it-IT" dirty="0"/>
          </a:p>
        </p:txBody>
      </p:sp>
    </p:spTree>
    <p:extLst>
      <p:ext uri="{BB962C8B-B14F-4D97-AF65-F5344CB8AC3E}">
        <p14:creationId xmlns:p14="http://schemas.microsoft.com/office/powerpoint/2010/main" val="2864091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Definizioni  </a:t>
            </a:r>
            <a:r>
              <a:rPr lang="it-IT" sz="1800" dirty="0"/>
              <a:t>3</a:t>
            </a:r>
            <a:r>
              <a:rPr lang="it-IT" sz="1800" dirty="0" smtClean="0"/>
              <a:t>/3</a:t>
            </a:r>
            <a:endParaRPr lang="it-IT" sz="1800" dirty="0"/>
          </a:p>
        </p:txBody>
      </p:sp>
      <p:sp>
        <p:nvSpPr>
          <p:cNvPr id="3" name="Segnaposto contenuto 2"/>
          <p:cNvSpPr>
            <a:spLocks noGrp="1"/>
          </p:cNvSpPr>
          <p:nvPr>
            <p:ph idx="1"/>
          </p:nvPr>
        </p:nvSpPr>
        <p:spPr/>
        <p:txBody>
          <a:bodyPr/>
          <a:lstStyle/>
          <a:p>
            <a:r>
              <a:rPr lang="it-IT" dirty="0" smtClean="0"/>
              <a:t>«</a:t>
            </a:r>
            <a:r>
              <a:rPr lang="it-IT" b="1" dirty="0" smtClean="0"/>
              <a:t>Sistema informativo</a:t>
            </a:r>
            <a:r>
              <a:rPr lang="it-IT" dirty="0" smtClean="0"/>
              <a:t>»:  </a:t>
            </a:r>
            <a:r>
              <a:rPr lang="it-IT" dirty="0"/>
              <a:t>è l’insieme di persone, apparecchiature, applicazioni e procedure che permettono all’azienda di disporre delle informazioni necessarie al posto giusto al momento </a:t>
            </a:r>
            <a:r>
              <a:rPr lang="it-IT" dirty="0" smtClean="0"/>
              <a:t>giusto.</a:t>
            </a:r>
          </a:p>
          <a:p>
            <a:r>
              <a:rPr lang="it-IT" dirty="0" smtClean="0"/>
              <a:t>«S</a:t>
            </a:r>
            <a:r>
              <a:rPr lang="it-IT" b="1" dirty="0" smtClean="0"/>
              <a:t>istema informatico»</a:t>
            </a:r>
            <a:r>
              <a:rPr lang="it-IT" dirty="0" smtClean="0"/>
              <a:t> </a:t>
            </a:r>
            <a:r>
              <a:rPr lang="it-IT" dirty="0"/>
              <a:t>(o </a:t>
            </a:r>
            <a:r>
              <a:rPr lang="it-IT" b="1" dirty="0"/>
              <a:t>sistema di elaborazione dati</a:t>
            </a:r>
            <a:r>
              <a:rPr lang="it-IT" dirty="0" smtClean="0"/>
              <a:t>): </a:t>
            </a:r>
            <a:r>
              <a:rPr lang="it-IT" dirty="0"/>
              <a:t>è un </a:t>
            </a:r>
            <a:r>
              <a:rPr lang="it-IT" dirty="0">
                <a:hlinkClick r:id="rId2" tooltip="Sistema meccanografico"/>
              </a:rPr>
              <a:t>sistema </a:t>
            </a:r>
            <a:r>
              <a:rPr lang="it-IT" dirty="0" smtClean="0">
                <a:hlinkClick r:id="rId2" tooltip="Sistema meccanografico"/>
              </a:rPr>
              <a:t>meccanografico</a:t>
            </a:r>
            <a:r>
              <a:rPr lang="it-IT" dirty="0" smtClean="0"/>
              <a:t>, </a:t>
            </a:r>
            <a:r>
              <a:rPr lang="it-IT" dirty="0"/>
              <a:t>un </a:t>
            </a:r>
            <a:r>
              <a:rPr lang="it-IT" dirty="0">
                <a:hlinkClick r:id="rId3" tooltip="Computer"/>
              </a:rPr>
              <a:t>computer</a:t>
            </a:r>
            <a:r>
              <a:rPr lang="it-IT" dirty="0"/>
              <a:t> o un insieme di più computer, apparati o sottosistemi </a:t>
            </a:r>
            <a:r>
              <a:rPr lang="it-IT" dirty="0" smtClean="0"/>
              <a:t>elettronici, </a:t>
            </a:r>
            <a:r>
              <a:rPr lang="it-IT" dirty="0"/>
              <a:t>tra loro interconnessi in </a:t>
            </a:r>
            <a:r>
              <a:rPr lang="it-IT" dirty="0">
                <a:hlinkClick r:id="rId4" tooltip="Rete informatica"/>
              </a:rPr>
              <a:t>rete</a:t>
            </a:r>
            <a:r>
              <a:rPr lang="it-IT" dirty="0"/>
              <a:t>, in un'</a:t>
            </a:r>
            <a:r>
              <a:rPr lang="it-IT" dirty="0">
                <a:hlinkClick r:id="rId5" tooltip="Architettura informatica"/>
              </a:rPr>
              <a:t>architettura</a:t>
            </a:r>
            <a:r>
              <a:rPr lang="it-IT" dirty="0"/>
              <a:t> di base di tipo </a:t>
            </a:r>
            <a:r>
              <a:rPr lang="it-IT" dirty="0" err="1">
                <a:hlinkClick r:id="rId6" tooltip="Client-server"/>
              </a:rPr>
              <a:t>client-server</a:t>
            </a:r>
            <a:r>
              <a:rPr lang="it-IT" dirty="0"/>
              <a:t>, e preposti a una o più funzionalità o a servizi di </a:t>
            </a:r>
            <a:r>
              <a:rPr lang="it-IT" dirty="0">
                <a:hlinkClick r:id="rId7" tooltip="Elaborazione dati"/>
              </a:rPr>
              <a:t>elaborazione</a:t>
            </a:r>
            <a:r>
              <a:rPr lang="it-IT" dirty="0"/>
              <a:t> a favore degli utenti; a volte più genericamente è detta infrastruttura </a:t>
            </a:r>
            <a:r>
              <a:rPr lang="it-IT" dirty="0">
                <a:hlinkClick r:id="rId8" tooltip="Information Technology"/>
              </a:rPr>
              <a:t>IT</a:t>
            </a:r>
            <a:r>
              <a:rPr lang="it-IT" dirty="0"/>
              <a:t> di un'</a:t>
            </a:r>
            <a:r>
              <a:rPr lang="it-IT" dirty="0">
                <a:hlinkClick r:id="rId9" tooltip="Azienda"/>
              </a:rPr>
              <a:t>azienda</a:t>
            </a:r>
            <a:r>
              <a:rPr lang="it-IT" dirty="0"/>
              <a:t> ovvero il complesso delle </a:t>
            </a:r>
            <a:r>
              <a:rPr lang="it-IT" dirty="0">
                <a:hlinkClick r:id="rId10" tooltip="Risorsa informatica"/>
              </a:rPr>
              <a:t>risorse</a:t>
            </a:r>
            <a:r>
              <a:rPr lang="it-IT" dirty="0"/>
              <a:t> informatiche a livello </a:t>
            </a:r>
            <a:r>
              <a:rPr lang="it-IT" dirty="0">
                <a:hlinkClick r:id="rId11" tooltip="Hardware"/>
              </a:rPr>
              <a:t>hardware</a:t>
            </a:r>
            <a:r>
              <a:rPr lang="it-IT" dirty="0"/>
              <a:t> e </a:t>
            </a:r>
            <a:r>
              <a:rPr lang="it-IT" dirty="0">
                <a:hlinkClick r:id="rId12" tooltip="Software"/>
              </a:rPr>
              <a:t>software</a:t>
            </a:r>
            <a:r>
              <a:rPr lang="it-IT" dirty="0"/>
              <a:t> di un'azienda.</a:t>
            </a:r>
          </a:p>
        </p:txBody>
      </p:sp>
    </p:spTree>
    <p:extLst>
      <p:ext uri="{BB962C8B-B14F-4D97-AF65-F5344CB8AC3E}">
        <p14:creationId xmlns:p14="http://schemas.microsoft.com/office/powerpoint/2010/main" val="3433202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818990"/>
          </a:xfrm>
        </p:spPr>
        <p:txBody>
          <a:bodyPr/>
          <a:lstStyle/>
          <a:p>
            <a:pPr algn="ctr"/>
            <a:r>
              <a:rPr lang="it-IT" dirty="0" smtClean="0"/>
              <a:t>I principi</a:t>
            </a:r>
            <a:endParaRPr lang="it-IT" dirty="0"/>
          </a:p>
        </p:txBody>
      </p:sp>
      <p:sp>
        <p:nvSpPr>
          <p:cNvPr id="3" name="Segnaposto contenuto 2"/>
          <p:cNvSpPr>
            <a:spLocks noGrp="1"/>
          </p:cNvSpPr>
          <p:nvPr>
            <p:ph idx="1"/>
          </p:nvPr>
        </p:nvSpPr>
        <p:spPr>
          <a:xfrm>
            <a:off x="731520" y="1221971"/>
            <a:ext cx="10424160" cy="4647123"/>
          </a:xfrm>
        </p:spPr>
        <p:txBody>
          <a:bodyPr>
            <a:normAutofit/>
          </a:bodyPr>
          <a:lstStyle/>
          <a:p>
            <a:r>
              <a:rPr lang="it-IT" sz="2400" dirty="0" smtClean="0">
                <a:solidFill>
                  <a:srgbClr val="FF0000"/>
                </a:solidFill>
              </a:rPr>
              <a:t>Il trattamento dei dati personali deve avvenire in maniera lecita e corretta</a:t>
            </a:r>
            <a:r>
              <a:rPr lang="it-IT" sz="2400" dirty="0" smtClean="0"/>
              <a:t>, informando i soggetti interessati circa la </a:t>
            </a:r>
            <a:r>
              <a:rPr lang="it-IT" sz="2400" u="sng" dirty="0" smtClean="0"/>
              <a:t>raccolta</a:t>
            </a:r>
            <a:r>
              <a:rPr lang="it-IT" sz="2400" dirty="0" smtClean="0"/>
              <a:t>, l’</a:t>
            </a:r>
            <a:r>
              <a:rPr lang="it-IT" sz="2400" u="sng" dirty="0" smtClean="0"/>
              <a:t>utilizzo</a:t>
            </a:r>
            <a:r>
              <a:rPr lang="it-IT" sz="2400" dirty="0" smtClean="0"/>
              <a:t> e la </a:t>
            </a:r>
            <a:r>
              <a:rPr lang="it-IT" sz="2400" u="sng" dirty="0" smtClean="0"/>
              <a:t>consultazione</a:t>
            </a:r>
            <a:r>
              <a:rPr lang="it-IT" sz="2400" dirty="0" smtClean="0"/>
              <a:t> dei </a:t>
            </a:r>
            <a:r>
              <a:rPr lang="it-IT" sz="2400" u="sng" dirty="0" smtClean="0"/>
              <a:t>loro dati </a:t>
            </a:r>
            <a:r>
              <a:rPr lang="it-IT" sz="2400" dirty="0" smtClean="0"/>
              <a:t>o </a:t>
            </a:r>
            <a:r>
              <a:rPr lang="it-IT" sz="2400" u="sng" dirty="0" smtClean="0"/>
              <a:t>ulteriori tipologie di trattamenti effettuate</a:t>
            </a:r>
            <a:r>
              <a:rPr lang="it-IT" sz="2400" dirty="0" smtClean="0"/>
              <a:t>, precisando </a:t>
            </a:r>
            <a:r>
              <a:rPr lang="it-IT" sz="2400" u="sng" dirty="0" smtClean="0"/>
              <a:t>in che misura essi sono o saranno trattati</a:t>
            </a:r>
            <a:r>
              <a:rPr lang="it-IT" sz="2400" dirty="0" smtClean="0"/>
              <a:t> al fine di garantire la trasparenza.</a:t>
            </a:r>
          </a:p>
          <a:p>
            <a:r>
              <a:rPr lang="it-IT" sz="2400" b="1" dirty="0" smtClean="0"/>
              <a:t>La </a:t>
            </a:r>
            <a:r>
              <a:rPr lang="it-IT" sz="2400" b="1" dirty="0" smtClean="0">
                <a:solidFill>
                  <a:srgbClr val="FF0000"/>
                </a:solidFill>
              </a:rPr>
              <a:t>trasparenza</a:t>
            </a:r>
            <a:r>
              <a:rPr lang="it-IT" sz="2400" b="1" dirty="0" smtClean="0"/>
              <a:t> deve essere attuata rispetto</a:t>
            </a:r>
            <a:r>
              <a:rPr lang="it-IT" sz="2400" dirty="0" smtClean="0"/>
              <a:t>:</a:t>
            </a:r>
          </a:p>
          <a:p>
            <a:pPr>
              <a:buFontTx/>
              <a:buChar char="-"/>
            </a:pPr>
            <a:r>
              <a:rPr lang="it-IT" sz="2400" dirty="0" smtClean="0"/>
              <a:t>alle </a:t>
            </a:r>
            <a:r>
              <a:rPr lang="it-IT" sz="2400" dirty="0" smtClean="0">
                <a:solidFill>
                  <a:srgbClr val="FF0000"/>
                </a:solidFill>
              </a:rPr>
              <a:t>informazioni e alle comunicazioni relative al trattamento dei dati</a:t>
            </a:r>
            <a:r>
              <a:rPr lang="it-IT" sz="2400" dirty="0" smtClean="0"/>
              <a:t>; ciò significa che </a:t>
            </a:r>
            <a:r>
              <a:rPr lang="it-IT" sz="2400" u="sng" dirty="0" smtClean="0"/>
              <a:t>esse devono essere facilmente accessibili e comprensibili</a:t>
            </a:r>
            <a:r>
              <a:rPr lang="it-IT" sz="2400" dirty="0" smtClean="0"/>
              <a:t>, utilizzando un </a:t>
            </a:r>
            <a:r>
              <a:rPr lang="it-IT" sz="2400" u="sng" dirty="0" smtClean="0"/>
              <a:t>linguaggio semplice e chiaro</a:t>
            </a:r>
            <a:r>
              <a:rPr lang="it-IT" sz="2400" dirty="0" smtClean="0"/>
              <a:t>;</a:t>
            </a:r>
          </a:p>
          <a:p>
            <a:pPr>
              <a:buFontTx/>
              <a:buChar char="-"/>
            </a:pPr>
            <a:r>
              <a:rPr lang="it-IT" sz="2400" dirty="0" smtClean="0"/>
              <a:t>alle </a:t>
            </a:r>
            <a:r>
              <a:rPr lang="it-IT" sz="2400" dirty="0" smtClean="0">
                <a:solidFill>
                  <a:srgbClr val="FF0000"/>
                </a:solidFill>
              </a:rPr>
              <a:t>modalità con cui il contenuto delle informazioni è formulato e veicolato </a:t>
            </a:r>
            <a:r>
              <a:rPr lang="it-IT" sz="2400" dirty="0" smtClean="0"/>
              <a:t>(</a:t>
            </a:r>
            <a:r>
              <a:rPr lang="it-IT" sz="2400" u="sng" dirty="0" smtClean="0"/>
              <a:t>chiarezza</a:t>
            </a:r>
            <a:r>
              <a:rPr lang="it-IT" sz="2400" dirty="0" smtClean="0"/>
              <a:t>, </a:t>
            </a:r>
            <a:r>
              <a:rPr lang="it-IT" sz="2400" u="sng" dirty="0" smtClean="0"/>
              <a:t>semplicità</a:t>
            </a:r>
            <a:r>
              <a:rPr lang="it-IT" sz="2400" dirty="0" smtClean="0"/>
              <a:t>, </a:t>
            </a:r>
            <a:r>
              <a:rPr lang="it-IT" sz="2400" u="sng" dirty="0" smtClean="0"/>
              <a:t>uso di formati intellegibili</a:t>
            </a:r>
            <a:r>
              <a:rPr lang="it-IT" sz="2400" dirty="0" smtClean="0"/>
              <a:t>, ecc.);</a:t>
            </a:r>
          </a:p>
          <a:p>
            <a:pPr>
              <a:buFontTx/>
              <a:buChar char="-"/>
            </a:pPr>
            <a:r>
              <a:rPr lang="it-IT" sz="2400" dirty="0" smtClean="0"/>
              <a:t>ai </a:t>
            </a:r>
            <a:r>
              <a:rPr lang="it-IT" sz="2400" dirty="0" smtClean="0">
                <a:solidFill>
                  <a:srgbClr val="FF0000"/>
                </a:solidFill>
              </a:rPr>
              <a:t>successivi rapporti tra interessato e titolare.</a:t>
            </a:r>
            <a:endParaRPr lang="it-IT" sz="2400" dirty="0">
              <a:solidFill>
                <a:srgbClr val="FF0000"/>
              </a:solidFill>
            </a:endParaRPr>
          </a:p>
        </p:txBody>
      </p:sp>
    </p:spTree>
    <p:extLst>
      <p:ext uri="{BB962C8B-B14F-4D97-AF65-F5344CB8AC3E}">
        <p14:creationId xmlns:p14="http://schemas.microsoft.com/office/powerpoint/2010/main" val="172355759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Riepilogando…..</a:t>
            </a:r>
            <a:endParaRPr lang="it-IT" dirty="0"/>
          </a:p>
        </p:txBody>
      </p:sp>
      <p:sp>
        <p:nvSpPr>
          <p:cNvPr id="3" name="Segnaposto contenuto 2"/>
          <p:cNvSpPr>
            <a:spLocks noGrp="1"/>
          </p:cNvSpPr>
          <p:nvPr>
            <p:ph idx="1"/>
          </p:nvPr>
        </p:nvSpPr>
        <p:spPr/>
        <p:txBody>
          <a:bodyPr>
            <a:normAutofit/>
          </a:bodyPr>
          <a:lstStyle/>
          <a:p>
            <a:r>
              <a:rPr lang="it-IT" dirty="0" smtClean="0"/>
              <a:t>I SATD, in riferimento al trattamento dei dati personali di loro competenza, dovranno garantire il rispetto (loro e dei SAT che avranno nominato tali) dei principi di cui all’art. 5 del GDPR, precisamente:</a:t>
            </a:r>
          </a:p>
          <a:p>
            <a:r>
              <a:rPr lang="it-IT" dirty="0" smtClean="0"/>
              <a:t>- </a:t>
            </a:r>
            <a:r>
              <a:rPr lang="it-IT" u="sng" dirty="0" smtClean="0"/>
              <a:t>liceità, correttezza e trasparenza</a:t>
            </a:r>
            <a:r>
              <a:rPr lang="it-IT" dirty="0" smtClean="0"/>
              <a:t>;</a:t>
            </a:r>
          </a:p>
          <a:p>
            <a:r>
              <a:rPr lang="it-IT" dirty="0" smtClean="0"/>
              <a:t>- </a:t>
            </a:r>
            <a:r>
              <a:rPr lang="it-IT" u="sng" dirty="0" smtClean="0"/>
              <a:t>limitazione delle finalità</a:t>
            </a:r>
            <a:r>
              <a:rPr lang="it-IT" dirty="0" smtClean="0"/>
              <a:t>;</a:t>
            </a:r>
          </a:p>
          <a:p>
            <a:r>
              <a:rPr lang="it-IT" dirty="0" smtClean="0"/>
              <a:t>- </a:t>
            </a:r>
            <a:r>
              <a:rPr lang="it-IT" u="sng" dirty="0" smtClean="0"/>
              <a:t>minimizzazione dei dati</a:t>
            </a:r>
            <a:r>
              <a:rPr lang="it-IT" dirty="0" smtClean="0"/>
              <a:t>;</a:t>
            </a:r>
          </a:p>
          <a:p>
            <a:r>
              <a:rPr lang="it-IT" dirty="0" smtClean="0"/>
              <a:t>- </a:t>
            </a:r>
            <a:r>
              <a:rPr lang="it-IT" u="sng" dirty="0" smtClean="0"/>
              <a:t>esattezza</a:t>
            </a:r>
            <a:r>
              <a:rPr lang="it-IT" dirty="0" smtClean="0"/>
              <a:t>;</a:t>
            </a:r>
          </a:p>
          <a:p>
            <a:r>
              <a:rPr lang="it-IT" dirty="0" smtClean="0"/>
              <a:t>- </a:t>
            </a:r>
            <a:r>
              <a:rPr lang="it-IT" u="sng" dirty="0" smtClean="0"/>
              <a:t>limitazione della conservazione</a:t>
            </a:r>
            <a:r>
              <a:rPr lang="it-IT" dirty="0" smtClean="0"/>
              <a:t>;</a:t>
            </a:r>
          </a:p>
          <a:p>
            <a:r>
              <a:rPr lang="it-IT" dirty="0" smtClean="0"/>
              <a:t>- </a:t>
            </a:r>
            <a:r>
              <a:rPr lang="it-IT" u="sng" dirty="0" smtClean="0"/>
              <a:t>integrità e riservatezza</a:t>
            </a:r>
            <a:r>
              <a:rPr lang="it-IT" dirty="0" smtClean="0"/>
              <a:t>.</a:t>
            </a:r>
          </a:p>
          <a:p>
            <a:endParaRPr lang="it-IT" dirty="0"/>
          </a:p>
          <a:p>
            <a:endParaRPr lang="it-IT" dirty="0" smtClean="0"/>
          </a:p>
          <a:p>
            <a:endParaRPr lang="it-IT" dirty="0"/>
          </a:p>
          <a:p>
            <a:endParaRPr lang="it-IT" dirty="0"/>
          </a:p>
        </p:txBody>
      </p:sp>
    </p:spTree>
    <p:extLst>
      <p:ext uri="{BB962C8B-B14F-4D97-AF65-F5344CB8AC3E}">
        <p14:creationId xmlns:p14="http://schemas.microsoft.com/office/powerpoint/2010/main" val="232402155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riferimenti</a:t>
            </a:r>
            <a:endParaRPr lang="it-IT" dirty="0"/>
          </a:p>
        </p:txBody>
      </p:sp>
      <p:sp>
        <p:nvSpPr>
          <p:cNvPr id="3" name="Segnaposto contenuto 2"/>
          <p:cNvSpPr>
            <a:spLocks noGrp="1"/>
          </p:cNvSpPr>
          <p:nvPr>
            <p:ph idx="1"/>
          </p:nvPr>
        </p:nvSpPr>
        <p:spPr/>
        <p:txBody>
          <a:bodyPr>
            <a:normAutofit/>
          </a:bodyPr>
          <a:lstStyle/>
          <a:p>
            <a:pPr marL="0" indent="0" algn="just">
              <a:buNone/>
            </a:pPr>
            <a:r>
              <a:rPr lang="it-IT" b="1" dirty="0" smtClean="0"/>
              <a:t>La tematica oggetto di questa lezione, n. 02, è trattata per esteso nella documentazione prodotta e pubblicata, di cui può prendersi visione:</a:t>
            </a:r>
          </a:p>
          <a:p>
            <a:pPr algn="just">
              <a:buFontTx/>
              <a:buChar char="-"/>
            </a:pPr>
            <a:r>
              <a:rPr lang="it-IT" b="1" dirty="0" smtClean="0"/>
              <a:t>sul sito aziendale, nella Area Interna alla voce Privacy - link</a:t>
            </a:r>
            <a:r>
              <a:rPr lang="it-IT" b="1" dirty="0"/>
              <a:t>: </a:t>
            </a:r>
            <a:r>
              <a:rPr lang="it-IT" b="1" dirty="0">
                <a:hlinkClick r:id="rId2"/>
              </a:rPr>
              <a:t>https://</a:t>
            </a:r>
            <a:r>
              <a:rPr lang="it-IT" b="1" dirty="0" smtClean="0">
                <a:hlinkClick r:id="rId2"/>
              </a:rPr>
              <a:t>www.ausl.pe.it/Sezione.jsp?idSezione=338</a:t>
            </a:r>
            <a:r>
              <a:rPr lang="it-IT" b="1" dirty="0" smtClean="0"/>
              <a:t> </a:t>
            </a:r>
          </a:p>
          <a:p>
            <a:pPr algn="just">
              <a:buFontTx/>
              <a:buChar char="-"/>
            </a:pPr>
            <a:r>
              <a:rPr lang="it-IT" b="1" dirty="0" smtClean="0"/>
              <a:t>- sul sito del Garante per la Protezione dei Dati Personali – link: </a:t>
            </a:r>
            <a:r>
              <a:rPr lang="it-IT" dirty="0" smtClean="0">
                <a:hlinkClick r:id="rId3"/>
              </a:rPr>
              <a:t>https</a:t>
            </a:r>
            <a:r>
              <a:rPr lang="it-IT" dirty="0">
                <a:hlinkClick r:id="rId3"/>
              </a:rPr>
              <a:t>://www.garanteprivacy.it</a:t>
            </a:r>
            <a:r>
              <a:rPr lang="it-IT" dirty="0" smtClean="0">
                <a:hlinkClick r:id="rId3"/>
              </a:rPr>
              <a:t>/</a:t>
            </a:r>
            <a:r>
              <a:rPr lang="it-IT" dirty="0" smtClean="0"/>
              <a:t> </a:t>
            </a:r>
            <a:endParaRPr lang="it-IT" dirty="0"/>
          </a:p>
        </p:txBody>
      </p:sp>
    </p:spTree>
    <p:extLst>
      <p:ext uri="{BB962C8B-B14F-4D97-AF65-F5344CB8AC3E}">
        <p14:creationId xmlns:p14="http://schemas.microsoft.com/office/powerpoint/2010/main" val="9372446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1159812"/>
          </a:xfrm>
        </p:spPr>
        <p:txBody>
          <a:bodyPr/>
          <a:lstStyle/>
          <a:p>
            <a:r>
              <a:rPr lang="it-IT" dirty="0" smtClean="0"/>
              <a:t>Basi giuridiche del trattamento</a:t>
            </a:r>
            <a:endParaRPr lang="it-IT" dirty="0"/>
          </a:p>
        </p:txBody>
      </p:sp>
      <p:sp>
        <p:nvSpPr>
          <p:cNvPr id="3" name="Segnaposto contenuto 2"/>
          <p:cNvSpPr>
            <a:spLocks noGrp="1"/>
          </p:cNvSpPr>
          <p:nvPr>
            <p:ph idx="1"/>
          </p:nvPr>
        </p:nvSpPr>
        <p:spPr>
          <a:xfrm>
            <a:off x="631767" y="1637607"/>
            <a:ext cx="10523913" cy="4231487"/>
          </a:xfrm>
        </p:spPr>
        <p:txBody>
          <a:bodyPr>
            <a:normAutofit lnSpcReduction="10000"/>
          </a:bodyPr>
          <a:lstStyle/>
          <a:p>
            <a:r>
              <a:rPr lang="it-IT" dirty="0" smtClean="0">
                <a:solidFill>
                  <a:srgbClr val="FF0000"/>
                </a:solidFill>
              </a:rPr>
              <a:t>Il trattamento dei dati personali è considerato lecito </a:t>
            </a:r>
            <a:r>
              <a:rPr lang="it-IT" dirty="0" smtClean="0"/>
              <a:t>se avviene con:</a:t>
            </a:r>
          </a:p>
          <a:p>
            <a:pPr>
              <a:buFontTx/>
              <a:buChar char="-"/>
            </a:pPr>
            <a:r>
              <a:rPr lang="it-IT" dirty="0" smtClean="0"/>
              <a:t>il </a:t>
            </a:r>
            <a:r>
              <a:rPr lang="it-IT" dirty="0" smtClean="0">
                <a:solidFill>
                  <a:srgbClr val="FF0000"/>
                </a:solidFill>
              </a:rPr>
              <a:t>consenso dell’interessato </a:t>
            </a:r>
            <a:r>
              <a:rPr lang="it-IT" dirty="0" smtClean="0"/>
              <a:t>o, in alternativa, </a:t>
            </a:r>
          </a:p>
          <a:p>
            <a:pPr>
              <a:buFontTx/>
              <a:buChar char="-"/>
            </a:pPr>
            <a:r>
              <a:rPr lang="it-IT" dirty="0" smtClean="0"/>
              <a:t>in </a:t>
            </a:r>
            <a:r>
              <a:rPr lang="it-IT" dirty="0" smtClean="0">
                <a:solidFill>
                  <a:srgbClr val="FF0000"/>
                </a:solidFill>
              </a:rPr>
              <a:t>ottemperanza ad un obbligo normativo</a:t>
            </a:r>
            <a:r>
              <a:rPr lang="it-IT" dirty="0" smtClean="0"/>
              <a:t>, presente nel GDPR, o in altra fonte del diritto comunitario o degli Stati Membri.</a:t>
            </a:r>
          </a:p>
          <a:p>
            <a:pPr marL="0" indent="0">
              <a:buNone/>
            </a:pPr>
            <a:endParaRPr lang="it-IT" dirty="0" smtClean="0"/>
          </a:p>
          <a:p>
            <a:pPr marL="0" indent="0">
              <a:buNone/>
            </a:pPr>
            <a:r>
              <a:rPr lang="it-IT" dirty="0" smtClean="0"/>
              <a:t>Come </a:t>
            </a:r>
            <a:r>
              <a:rPr lang="it-IT" dirty="0" smtClean="0">
                <a:solidFill>
                  <a:srgbClr val="FF0000"/>
                </a:solidFill>
              </a:rPr>
              <a:t>fondamento di legittimità in capo alla Asl di Pescara (titolare) </a:t>
            </a:r>
            <a:r>
              <a:rPr lang="it-IT" dirty="0" smtClean="0"/>
              <a:t>si riportano i seguenti esempi:</a:t>
            </a:r>
          </a:p>
          <a:p>
            <a:pPr>
              <a:buFont typeface="Wingdings" panose="05000000000000000000" pitchFamily="2" charset="2"/>
              <a:buChar char="v"/>
            </a:pPr>
            <a:r>
              <a:rPr lang="it-IT" u="sng" dirty="0" smtClean="0"/>
              <a:t>Il trattamento dei dati del Fornitore per dare esecuzione ad una obbligazione </a:t>
            </a:r>
            <a:r>
              <a:rPr lang="it-IT" u="sng" dirty="0" smtClean="0"/>
              <a:t>contrattuale o </a:t>
            </a:r>
            <a:r>
              <a:rPr lang="it-IT" u="sng" dirty="0" err="1" smtClean="0"/>
              <a:t>pre</a:t>
            </a:r>
            <a:r>
              <a:rPr lang="it-IT" u="sng" dirty="0" smtClean="0"/>
              <a:t>- </a:t>
            </a:r>
          </a:p>
          <a:p>
            <a:pPr marL="0" indent="0">
              <a:buNone/>
            </a:pPr>
            <a:r>
              <a:rPr lang="it-IT" dirty="0" smtClean="0"/>
              <a:t>    </a:t>
            </a:r>
            <a:r>
              <a:rPr lang="it-IT" u="sng" dirty="0" smtClean="0"/>
              <a:t>contrattuale </a:t>
            </a:r>
            <a:endParaRPr lang="it-IT" u="sng" dirty="0" smtClean="0"/>
          </a:p>
          <a:p>
            <a:pPr>
              <a:buFont typeface="Wingdings" panose="05000000000000000000" pitchFamily="2" charset="2"/>
              <a:buChar char="v"/>
            </a:pPr>
            <a:r>
              <a:rPr lang="it-IT" u="sng" dirty="0" smtClean="0"/>
              <a:t>Il trattamento dei dati del dipendente per assolvere gli obblighi in materia di diritto del lavoro</a:t>
            </a:r>
          </a:p>
          <a:p>
            <a:pPr>
              <a:buFont typeface="Wingdings" panose="05000000000000000000" pitchFamily="2" charset="2"/>
              <a:buChar char="v"/>
            </a:pPr>
            <a:r>
              <a:rPr lang="it-IT" u="sng" dirty="0" smtClean="0"/>
              <a:t>Il trattamento dei dati dell’assistito per finalità di </a:t>
            </a:r>
            <a:r>
              <a:rPr lang="it-IT" u="sng" dirty="0" smtClean="0"/>
              <a:t>cura; ecc.</a:t>
            </a:r>
            <a:r>
              <a:rPr lang="it-IT" dirty="0" smtClean="0"/>
              <a:t>.</a:t>
            </a:r>
            <a:endParaRPr lang="it-IT" dirty="0" smtClean="0"/>
          </a:p>
        </p:txBody>
      </p:sp>
    </p:spTree>
    <p:extLst>
      <p:ext uri="{BB962C8B-B14F-4D97-AF65-F5344CB8AC3E}">
        <p14:creationId xmlns:p14="http://schemas.microsoft.com/office/powerpoint/2010/main" val="35895721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Basi giuridiche del </a:t>
            </a:r>
            <a:r>
              <a:rPr lang="it-IT" dirty="0" smtClean="0"/>
              <a:t>trattamento   2/2</a:t>
            </a:r>
            <a:endParaRPr lang="it-IT" dirty="0"/>
          </a:p>
        </p:txBody>
      </p:sp>
      <p:sp>
        <p:nvSpPr>
          <p:cNvPr id="3" name="Segnaposto contenuto 2"/>
          <p:cNvSpPr>
            <a:spLocks noGrp="1"/>
          </p:cNvSpPr>
          <p:nvPr>
            <p:ph idx="1"/>
          </p:nvPr>
        </p:nvSpPr>
        <p:spPr/>
        <p:txBody>
          <a:bodyPr/>
          <a:lstStyle/>
          <a:p>
            <a:r>
              <a:rPr lang="it-IT" sz="2400" b="1" u="sng" dirty="0" smtClean="0"/>
              <a:t>Adempimenti a carico dei SATD</a:t>
            </a:r>
          </a:p>
          <a:p>
            <a:endParaRPr lang="it-IT" b="1" u="sng" dirty="0" smtClean="0"/>
          </a:p>
          <a:p>
            <a:r>
              <a:rPr lang="it-IT" dirty="0" smtClean="0">
                <a:solidFill>
                  <a:srgbClr val="FF0000"/>
                </a:solidFill>
              </a:rPr>
              <a:t>Prima di dare inizio ad un trattamento dei dati personali </a:t>
            </a:r>
            <a:r>
              <a:rPr lang="it-IT" dirty="0" smtClean="0"/>
              <a:t>(per finalità di: cura, ricerca scientifica, gestione delle risorse umane, esecuzione di contratti, ecc.) occorre accertare l’esistenza di una base giuridica tale da giustificare </a:t>
            </a:r>
            <a:r>
              <a:rPr lang="it-IT" dirty="0" smtClean="0"/>
              <a:t>(i.e., rendere </a:t>
            </a:r>
            <a:r>
              <a:rPr lang="it-IT" dirty="0" smtClean="0"/>
              <a:t>lecito) il trattamento. (vedi slide n. 7)</a:t>
            </a:r>
          </a:p>
          <a:p>
            <a:r>
              <a:rPr lang="it-IT" dirty="0" smtClean="0">
                <a:solidFill>
                  <a:srgbClr val="FF0000"/>
                </a:solidFill>
              </a:rPr>
              <a:t>Per i trattamenti in corso di esecuzione</a:t>
            </a:r>
            <a:r>
              <a:rPr lang="it-IT" dirty="0" smtClean="0"/>
              <a:t>: compiere una verifica circa l’esistenza di una base giuridica che legittimi il trattamento.</a:t>
            </a:r>
          </a:p>
          <a:p>
            <a:r>
              <a:rPr lang="it-IT" dirty="0" smtClean="0"/>
              <a:t>In caso di dubbi contattare l’Ufficio Privacy/Protezione Dati.</a:t>
            </a:r>
            <a:endParaRPr lang="it-IT" dirty="0"/>
          </a:p>
        </p:txBody>
      </p:sp>
    </p:spTree>
    <p:extLst>
      <p:ext uri="{BB962C8B-B14F-4D97-AF65-F5344CB8AC3E}">
        <p14:creationId xmlns:p14="http://schemas.microsoft.com/office/powerpoint/2010/main" val="4008335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Principio di </a:t>
            </a:r>
            <a:r>
              <a:rPr lang="it-IT" b="1" dirty="0" smtClean="0"/>
              <a:t>liceità (art. 5.1.a. del GDPR)  1/2</a:t>
            </a:r>
            <a:r>
              <a:rPr lang="it-IT" dirty="0"/>
              <a:t/>
            </a:r>
            <a:br>
              <a:rPr lang="it-IT" dirty="0"/>
            </a:br>
            <a:endParaRPr lang="it-IT" dirty="0"/>
          </a:p>
        </p:txBody>
      </p:sp>
      <p:sp>
        <p:nvSpPr>
          <p:cNvPr id="3" name="Segnaposto contenuto 2"/>
          <p:cNvSpPr>
            <a:spLocks noGrp="1"/>
          </p:cNvSpPr>
          <p:nvPr>
            <p:ph idx="1"/>
          </p:nvPr>
        </p:nvSpPr>
        <p:spPr>
          <a:xfrm>
            <a:off x="847898" y="1454727"/>
            <a:ext cx="10167973" cy="4641273"/>
          </a:xfrm>
        </p:spPr>
        <p:txBody>
          <a:bodyPr>
            <a:normAutofit fontScale="92500" lnSpcReduction="20000"/>
          </a:bodyPr>
          <a:lstStyle/>
          <a:p>
            <a:r>
              <a:rPr lang="it-IT" dirty="0">
                <a:solidFill>
                  <a:srgbClr val="FF0000"/>
                </a:solidFill>
              </a:rPr>
              <a:t>Il trattamento è lecito se sono soddisfatte una delle seguenti condizioni</a:t>
            </a:r>
            <a:r>
              <a:rPr lang="it-IT" dirty="0"/>
              <a:t>:</a:t>
            </a:r>
          </a:p>
          <a:p>
            <a:pPr marL="45720" indent="0">
              <a:buNone/>
            </a:pPr>
            <a:r>
              <a:rPr lang="it-IT" i="1" dirty="0"/>
              <a:t>a) l'interessato ha espresso il </a:t>
            </a:r>
            <a:r>
              <a:rPr lang="it-IT" b="1" i="1" dirty="0"/>
              <a:t>consenso</a:t>
            </a:r>
            <a:r>
              <a:rPr lang="it-IT" i="1" dirty="0"/>
              <a:t> al trattamento dei propri dati personali per una o più specifiche finalità; </a:t>
            </a:r>
            <a:endParaRPr lang="it-IT" dirty="0"/>
          </a:p>
          <a:p>
            <a:pPr marL="45720" indent="0">
              <a:buNone/>
            </a:pPr>
            <a:r>
              <a:rPr lang="it-IT" i="1" dirty="0"/>
              <a:t>b) il trattamento è necessario all'esecuzione di un </a:t>
            </a:r>
            <a:r>
              <a:rPr lang="it-IT" b="1" i="1" dirty="0"/>
              <a:t>contratto</a:t>
            </a:r>
            <a:r>
              <a:rPr lang="it-IT" i="1" dirty="0"/>
              <a:t> di cui l'interessato è parte o all'esecuzione di </a:t>
            </a:r>
            <a:r>
              <a:rPr lang="it-IT" b="1" i="1" dirty="0"/>
              <a:t>misure precontrattuali </a:t>
            </a:r>
            <a:r>
              <a:rPr lang="it-IT" i="1" dirty="0"/>
              <a:t>adottate su richiesta dello stesso; </a:t>
            </a:r>
            <a:endParaRPr lang="it-IT" dirty="0"/>
          </a:p>
          <a:p>
            <a:pPr marL="45720" indent="0">
              <a:buNone/>
            </a:pPr>
            <a:r>
              <a:rPr lang="it-IT" i="1" dirty="0"/>
              <a:t>c) il trattamento è necessario per adempiere un </a:t>
            </a:r>
            <a:r>
              <a:rPr lang="it-IT" b="1" i="1" dirty="0"/>
              <a:t>obbligo legale</a:t>
            </a:r>
            <a:r>
              <a:rPr lang="it-IT" i="1" dirty="0"/>
              <a:t> </a:t>
            </a:r>
            <a:r>
              <a:rPr lang="it-IT" i="1" dirty="0" smtClean="0"/>
              <a:t>al </a:t>
            </a:r>
            <a:r>
              <a:rPr lang="it-IT" i="1" dirty="0"/>
              <a:t>quale è soggetto il Titolare del trattamento; </a:t>
            </a:r>
            <a:r>
              <a:rPr lang="it-IT" i="1" dirty="0"/>
              <a:t>(ad es. il titolare, in qualità di datore di lavoro, deve segnalare all’INPS i dati relativi agli stipendi dei dipendenti) </a:t>
            </a:r>
            <a:endParaRPr lang="it-IT" dirty="0"/>
          </a:p>
          <a:p>
            <a:pPr marL="45720" indent="0">
              <a:buNone/>
            </a:pPr>
            <a:r>
              <a:rPr lang="it-IT" i="1" dirty="0"/>
              <a:t>d) il trattamento è necessario per la </a:t>
            </a:r>
            <a:r>
              <a:rPr lang="it-IT" b="1" i="1" dirty="0"/>
              <a:t>salvaguardia degli interessi vitali</a:t>
            </a:r>
            <a:r>
              <a:rPr lang="it-IT" i="1" dirty="0"/>
              <a:t> dell'interessato o di un'altra persona </a:t>
            </a:r>
            <a:r>
              <a:rPr lang="it-IT" i="1" dirty="0" smtClean="0"/>
              <a:t>fisica (la fattispecie da considerare deve essere circoscritta ai soli casi di vita o di morte o almeno di una minaccia grave alla salute dell’interessato o di un terzo); </a:t>
            </a:r>
            <a:endParaRPr lang="it-IT" dirty="0"/>
          </a:p>
          <a:p>
            <a:pPr marL="45720" indent="0">
              <a:buNone/>
            </a:pPr>
            <a:r>
              <a:rPr lang="it-IT" i="1" dirty="0" smtClean="0"/>
              <a:t>f</a:t>
            </a:r>
            <a:r>
              <a:rPr lang="it-IT" i="1" dirty="0"/>
              <a:t>) il trattamento è necessario per il perseguimento del </a:t>
            </a:r>
            <a:r>
              <a:rPr lang="it-IT" b="1" i="1" dirty="0"/>
              <a:t>legittimo interesse del Titolare del trattamento o di terzi</a:t>
            </a:r>
            <a:r>
              <a:rPr lang="it-IT" i="1" dirty="0"/>
              <a:t>, a condizione che non prevalgano gli interessi o i diritti e le libertà fondamentali dell'interessato che richiedono la protezione dei dati personali, in particolare se l'interessato è un </a:t>
            </a:r>
            <a:r>
              <a:rPr lang="it-IT" b="1" i="1" dirty="0"/>
              <a:t>minore</a:t>
            </a:r>
            <a:r>
              <a:rPr lang="it-IT" i="1" dirty="0" smtClean="0"/>
              <a:t>. </a:t>
            </a:r>
            <a:r>
              <a:rPr lang="it-IT" b="1" i="1" u="sng" dirty="0" smtClean="0">
                <a:solidFill>
                  <a:srgbClr val="FF0000"/>
                </a:solidFill>
              </a:rPr>
              <a:t>Il fondamento del legittimo interesse non si applica al trattamento dei dati da parte di una Asl (titolare).</a:t>
            </a:r>
            <a:endParaRPr lang="it-IT" b="1" u="sng" dirty="0">
              <a:solidFill>
                <a:srgbClr val="FF0000"/>
              </a:solidFill>
            </a:endParaRPr>
          </a:p>
          <a:p>
            <a:endParaRPr lang="it-IT" dirty="0"/>
          </a:p>
        </p:txBody>
      </p:sp>
    </p:spTree>
    <p:extLst>
      <p:ext uri="{BB962C8B-B14F-4D97-AF65-F5344CB8AC3E}">
        <p14:creationId xmlns:p14="http://schemas.microsoft.com/office/powerpoint/2010/main" val="37195016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i="1" dirty="0"/>
              <a:t>esecuzione di un </a:t>
            </a:r>
            <a:r>
              <a:rPr lang="it-IT" sz="3200" b="1" i="1" dirty="0"/>
              <a:t>compito di interesse pubblico</a:t>
            </a:r>
            <a:endParaRPr lang="it-IT" sz="3200" dirty="0"/>
          </a:p>
        </p:txBody>
      </p:sp>
      <p:sp>
        <p:nvSpPr>
          <p:cNvPr id="3" name="Segnaposto contenuto 2"/>
          <p:cNvSpPr>
            <a:spLocks noGrp="1"/>
          </p:cNvSpPr>
          <p:nvPr>
            <p:ph idx="1"/>
          </p:nvPr>
        </p:nvSpPr>
        <p:spPr/>
        <p:txBody>
          <a:bodyPr>
            <a:normAutofit fontScale="85000" lnSpcReduction="20000"/>
          </a:bodyPr>
          <a:lstStyle/>
          <a:p>
            <a:r>
              <a:rPr lang="it-IT" i="1" dirty="0"/>
              <a:t>e) il trattamento è necessario per l'esecuzione di un </a:t>
            </a:r>
            <a:r>
              <a:rPr lang="it-IT" b="1" i="1" dirty="0"/>
              <a:t>compito di interesse pubblico</a:t>
            </a:r>
            <a:r>
              <a:rPr lang="it-IT" i="1" dirty="0"/>
              <a:t> (es. se il trattamento è necessario a fini umanitari, come il tenere sotto controllo l’evoluzione di una epidemia, ecc.) o connesso all'esercizio di pubblici poteri di cui è investito il Titolare del trattamento; </a:t>
            </a:r>
            <a:endParaRPr lang="it-IT" dirty="0"/>
          </a:p>
          <a:p>
            <a:r>
              <a:rPr lang="it-IT" dirty="0" smtClean="0"/>
              <a:t>il </a:t>
            </a:r>
            <a:r>
              <a:rPr lang="it-IT" dirty="0"/>
              <a:t>Codice Privacy ci supporta attraverso l’individuazione di ambiti qualificandoli implicitamente portatori di un interesse pubblico rilevante ai fini del trattamento dei dati personali. In particolare si tratta di:</a:t>
            </a:r>
          </a:p>
          <a:p>
            <a:pPr>
              <a:buFont typeface="Wingdings" panose="05000000000000000000" pitchFamily="2" charset="2"/>
              <a:buChar char="v"/>
            </a:pPr>
            <a:r>
              <a:rPr lang="it-IT" b="1" dirty="0"/>
              <a:t>attività amministrative e certificatorie </a:t>
            </a:r>
            <a:r>
              <a:rPr lang="it-IT" dirty="0"/>
              <a:t>correlate a quelle di diagnosi, assistenza o terapia sanitaria o sociale, ivi incluse quelle correlate ai trapianti d’organo e di tessuti nonché alle trasfusioni di sangue umano;</a:t>
            </a:r>
          </a:p>
          <a:p>
            <a:pPr>
              <a:buFont typeface="Wingdings" panose="05000000000000000000" pitchFamily="2" charset="2"/>
              <a:buChar char="v"/>
            </a:pPr>
            <a:r>
              <a:rPr lang="it-IT" b="1" dirty="0"/>
              <a:t>compiti del Servizio Sanitario Nazionale e dei soggetti operanti in ambito sanitario</a:t>
            </a:r>
            <a:r>
              <a:rPr lang="it-IT" dirty="0"/>
              <a:t>, nonché compiti di igiene e sicurezza sui luoghi di lavoro e sicurezza e salute della popolazione, protezione civile, salvaguardia della vita e incolumità fisica;</a:t>
            </a:r>
          </a:p>
          <a:p>
            <a:pPr>
              <a:buFont typeface="Wingdings" panose="05000000000000000000" pitchFamily="2" charset="2"/>
              <a:buChar char="v"/>
            </a:pPr>
            <a:r>
              <a:rPr lang="it-IT" b="1" dirty="0"/>
              <a:t>programmazione, gestione, controllo e valutazione dell’assistenza sanitaria</a:t>
            </a:r>
            <a:r>
              <a:rPr lang="it-IT" dirty="0"/>
              <a:t>, ivi incluse l’instaurazione, la gestione, la pianificazione e il controllo dei rapporti tra l’amministrazione ed i soggetti accreditati o convenzionati con il servizio sanitario nazionale;</a:t>
            </a:r>
          </a:p>
          <a:p>
            <a:pPr>
              <a:buFont typeface="Wingdings" panose="05000000000000000000" pitchFamily="2" charset="2"/>
              <a:buChar char="v"/>
            </a:pPr>
            <a:r>
              <a:rPr lang="it-IT" b="1" dirty="0"/>
              <a:t>vigilanza sulle sperimentazioni, farmacovigilanza, autorizzazione all’immissione in commercio e all’importazione di medicinali e di altri prodotti di rilevanza sanitaria</a:t>
            </a:r>
            <a:r>
              <a:rPr lang="it-IT" dirty="0"/>
              <a:t>.</a:t>
            </a:r>
          </a:p>
          <a:p>
            <a:endParaRPr lang="it-IT" dirty="0"/>
          </a:p>
        </p:txBody>
      </p:sp>
    </p:spTree>
    <p:extLst>
      <p:ext uri="{BB962C8B-B14F-4D97-AF65-F5344CB8AC3E}">
        <p14:creationId xmlns:p14="http://schemas.microsoft.com/office/powerpoint/2010/main" val="274027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Principio di </a:t>
            </a:r>
            <a:r>
              <a:rPr lang="it-IT" b="1" dirty="0" smtClean="0"/>
              <a:t>liceità  2/2</a:t>
            </a:r>
            <a:endParaRPr lang="it-IT" dirty="0"/>
          </a:p>
        </p:txBody>
      </p:sp>
      <p:sp>
        <p:nvSpPr>
          <p:cNvPr id="3" name="Segnaposto contenuto 2"/>
          <p:cNvSpPr>
            <a:spLocks noGrp="1"/>
          </p:cNvSpPr>
          <p:nvPr>
            <p:ph idx="1"/>
          </p:nvPr>
        </p:nvSpPr>
        <p:spPr/>
        <p:txBody>
          <a:bodyPr/>
          <a:lstStyle/>
          <a:p>
            <a:pPr marL="45720" indent="0">
              <a:buNone/>
            </a:pPr>
            <a:endParaRPr lang="it-IT" dirty="0" smtClean="0"/>
          </a:p>
          <a:p>
            <a:pPr marL="45720" indent="0">
              <a:buNone/>
            </a:pPr>
            <a:r>
              <a:rPr lang="it-IT" dirty="0" smtClean="0"/>
              <a:t>SANZIONI:</a:t>
            </a:r>
          </a:p>
          <a:p>
            <a:pPr marL="45720" indent="0">
              <a:buNone/>
            </a:pPr>
            <a:r>
              <a:rPr lang="it-IT" sz="3600" dirty="0" smtClean="0">
                <a:solidFill>
                  <a:srgbClr val="FF0000"/>
                </a:solidFill>
              </a:rPr>
              <a:t>La violazione dei principi base del trattamento (art. 5.1.a del GDPR) è soggetta a sanzioni amministrative pecuniarie fino a 20 milioni di euro.</a:t>
            </a:r>
            <a:endParaRPr lang="it-IT" sz="3600" dirty="0">
              <a:solidFill>
                <a:srgbClr val="FF0000"/>
              </a:solidFill>
            </a:endParaRPr>
          </a:p>
        </p:txBody>
      </p:sp>
    </p:spTree>
    <p:extLst>
      <p:ext uri="{BB962C8B-B14F-4D97-AF65-F5344CB8AC3E}">
        <p14:creationId xmlns:p14="http://schemas.microsoft.com/office/powerpoint/2010/main" val="3621112517"/>
      </p:ext>
    </p:extLst>
  </p:cSld>
  <p:clrMapOvr>
    <a:masterClrMapping/>
  </p:clrMapOvr>
</p:sld>
</file>

<file path=ppt/theme/theme1.xml><?xml version="1.0" encoding="utf-8"?>
<a:theme xmlns:a="http://schemas.openxmlformats.org/drawingml/2006/main" name="Retrospettivo">
  <a:themeElements>
    <a:clrScheme name="Retrospettiv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ttiv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ttiv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2840</TotalTime>
  <Words>4738</Words>
  <Application>Microsoft Office PowerPoint</Application>
  <PresentationFormat>Widescreen</PresentationFormat>
  <Paragraphs>219</Paragraphs>
  <Slides>41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41</vt:i4>
      </vt:variant>
    </vt:vector>
  </HeadingPairs>
  <TitlesOfParts>
    <vt:vector size="45" baseType="lpstr">
      <vt:lpstr>Calibri</vt:lpstr>
      <vt:lpstr>Calibri Light</vt:lpstr>
      <vt:lpstr>Wingdings</vt:lpstr>
      <vt:lpstr>Retrospettivo</vt:lpstr>
      <vt:lpstr>Corso di Formazione in materia di trattamento dei dati personali  per i  S.A.T.D.   I principi generali in  materia di protezione dei dati personali  Lezione n. 02</vt:lpstr>
      <vt:lpstr>abbreviazioni</vt:lpstr>
      <vt:lpstr>Il ruolo del Soggetto Autorizzato al trattamento con Delega (SATD) nel garantire il rispetto della normativa di settore</vt:lpstr>
      <vt:lpstr>I principi</vt:lpstr>
      <vt:lpstr>Basi giuridiche del trattamento</vt:lpstr>
      <vt:lpstr>Basi giuridiche del trattamento   2/2</vt:lpstr>
      <vt:lpstr>Principio di liceità (art. 5.1.a. del GDPR)  1/2 </vt:lpstr>
      <vt:lpstr>esecuzione di un compito di interesse pubblico</vt:lpstr>
      <vt:lpstr>Principio di liceità  2/2</vt:lpstr>
      <vt:lpstr>    Principio di finalità («limitazione della finalità» - art. 5.1.b del GDPR)  1/2  </vt:lpstr>
      <vt:lpstr>Principio di finalità («limitazione della finalità») 2/2</vt:lpstr>
      <vt:lpstr>Principio di minimizzazione (art. 5.1.c del GDPR)  1/5</vt:lpstr>
      <vt:lpstr>Principio di minimizzazione 2/5 </vt:lpstr>
      <vt:lpstr>Principio di minimizzazione 3/5</vt:lpstr>
      <vt:lpstr>Principio di minimizzazione 4/5</vt:lpstr>
      <vt:lpstr>Principio di minimizzazione 5/5</vt:lpstr>
      <vt:lpstr>Principio di esattezza dei dati (art. 5.1.d del GDPR)   1/2</vt:lpstr>
      <vt:lpstr>Principio di esattezza dei dati 1/3</vt:lpstr>
      <vt:lpstr>Principio di esattezza dei dati 2/2</vt:lpstr>
      <vt:lpstr>Principio di limitazione della conservazione (art. 5.1.e del GDPR)   1/2</vt:lpstr>
      <vt:lpstr>Principio di limitazione della conservazione (art. 5.1.e del GDPR)   2/2</vt:lpstr>
      <vt:lpstr>Principio di garanzia di sicurezza adeguata (art. 5.1.f del GDPR) 1/3</vt:lpstr>
      <vt:lpstr>Principio di garanzia di sicurezza adeguata 2/3</vt:lpstr>
      <vt:lpstr>Principio di garanzia di sicurezza adeguata    3/3</vt:lpstr>
      <vt:lpstr>            Privacy by design  1/4 </vt:lpstr>
      <vt:lpstr>Privacy by design  2/4 </vt:lpstr>
      <vt:lpstr>Privacy by design  3/4 </vt:lpstr>
      <vt:lpstr>Privacy by design  4/4 </vt:lpstr>
      <vt:lpstr>Privacy by default  1/4 </vt:lpstr>
      <vt:lpstr>Privacy by default  2/4 </vt:lpstr>
      <vt:lpstr>Privacy by default  3/4</vt:lpstr>
      <vt:lpstr>Privacy by default  4/4</vt:lpstr>
      <vt:lpstr>Accountability   1/4 </vt:lpstr>
      <vt:lpstr>Accountability   2/4 </vt:lpstr>
      <vt:lpstr>Accountability 3/4</vt:lpstr>
      <vt:lpstr>Accountability   4/4</vt:lpstr>
      <vt:lpstr>Definizioni  1/3</vt:lpstr>
      <vt:lpstr>Definizioni  2/3</vt:lpstr>
      <vt:lpstr>Definizioni  3/3</vt:lpstr>
      <vt:lpstr>Riepilogando…..</vt:lpstr>
      <vt:lpstr>riferimenti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Corso di formazione sul trattamento dei dati personali 1° lezione</dc:title>
  <dc:creator>Giovanni Modesti</dc:creator>
  <cp:lastModifiedBy>Giovanni Modesti</cp:lastModifiedBy>
  <cp:revision>236</cp:revision>
  <dcterms:created xsi:type="dcterms:W3CDTF">2021-02-25T15:55:11Z</dcterms:created>
  <dcterms:modified xsi:type="dcterms:W3CDTF">2021-03-22T17:09:05Z</dcterms:modified>
</cp:coreProperties>
</file>