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1" r:id="rId2"/>
    <p:sldId id="341" r:id="rId3"/>
    <p:sldId id="342" r:id="rId4"/>
    <p:sldId id="343" r:id="rId5"/>
    <p:sldId id="349" r:id="rId6"/>
    <p:sldId id="353" r:id="rId7"/>
    <p:sldId id="354" r:id="rId8"/>
    <p:sldId id="355" r:id="rId9"/>
    <p:sldId id="356" r:id="rId10"/>
    <p:sldId id="357" r:id="rId11"/>
    <p:sldId id="358" r:id="rId12"/>
    <p:sldId id="359" r:id="rId13"/>
    <p:sldId id="352" r:id="rId14"/>
    <p:sldId id="346" r:id="rId15"/>
    <p:sldId id="324" r:id="rId16"/>
    <p:sldId id="325" r:id="rId17"/>
    <p:sldId id="327" r:id="rId18"/>
    <p:sldId id="328" r:id="rId19"/>
    <p:sldId id="329" r:id="rId20"/>
    <p:sldId id="331" r:id="rId21"/>
    <p:sldId id="332" r:id="rId22"/>
    <p:sldId id="338" r:id="rId23"/>
    <p:sldId id="362" r:id="rId24"/>
    <p:sldId id="363" r:id="rId25"/>
    <p:sldId id="364" r:id="rId26"/>
    <p:sldId id="365" r:id="rId27"/>
    <p:sldId id="333" r:id="rId28"/>
    <p:sldId id="335" r:id="rId29"/>
    <p:sldId id="336" r:id="rId30"/>
    <p:sldId id="337" r:id="rId31"/>
    <p:sldId id="373" r:id="rId32"/>
    <p:sldId id="366" r:id="rId33"/>
    <p:sldId id="323" r:id="rId34"/>
    <p:sldId id="367" r:id="rId35"/>
    <p:sldId id="368" r:id="rId36"/>
    <p:sldId id="369" r:id="rId37"/>
    <p:sldId id="370" r:id="rId38"/>
    <p:sldId id="371" r:id="rId39"/>
    <p:sldId id="372" r:id="rId40"/>
    <p:sldId id="375" r:id="rId41"/>
    <p:sldId id="376" r:id="rId42"/>
    <p:sldId id="28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13/04/2021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56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13/04/2021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362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13/04/2021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47740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13/04/2021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41199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809F2C2-521F-4EBB-A217-F1B2D3423DDC}" type="datetimeFigureOut">
              <a:rPr lang="it-IT" smtClean="0"/>
              <a:t>13/04/2021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45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809F2C2-521F-4EBB-A217-F1B2D3423DDC}" type="datetimeFigureOut">
              <a:rPr lang="it-IT" smtClean="0"/>
              <a:t>13/04/2021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5557490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809F2C2-521F-4EBB-A217-F1B2D3423DDC}" type="datetimeFigureOut">
              <a:rPr lang="it-IT" smtClean="0"/>
              <a:t>13/04/2021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1737559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809F2C2-521F-4EBB-A217-F1B2D3423DDC}" type="datetimeFigureOut">
              <a:rPr lang="it-IT" smtClean="0"/>
              <a:t>13/04/2021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92747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09F2C2-521F-4EBB-A217-F1B2D3423DDC}" type="datetimeFigureOut">
              <a:rPr lang="it-IT" smtClean="0"/>
              <a:t>13/04/2021</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7667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09F2C2-521F-4EBB-A217-F1B2D3423DDC}" type="datetimeFigureOut">
              <a:rPr lang="it-IT" smtClean="0"/>
              <a:t>13/04/2021</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36EC92-457B-4976-8CA6-F566DD07AE41}" type="slidenum">
              <a:rPr lang="it-IT" smtClean="0"/>
              <a:t>‹N›</a:t>
            </a:fld>
            <a:endParaRPr lang="it-IT"/>
          </a:p>
        </p:txBody>
      </p:sp>
    </p:spTree>
    <p:extLst>
      <p:ext uri="{BB962C8B-B14F-4D97-AF65-F5344CB8AC3E}">
        <p14:creationId xmlns:p14="http://schemas.microsoft.com/office/powerpoint/2010/main" val="139092709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13/04/2021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20129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09F2C2-521F-4EBB-A217-F1B2D3423DDC}" type="datetimeFigureOut">
              <a:rPr lang="it-IT" smtClean="0"/>
              <a:t>13/04/2021</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36EC92-457B-4976-8CA6-F566DD07AE41}"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06811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ausl.pe.i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ausl.pe.it/Sezione.jsp?idSezione=33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7527" y="457201"/>
            <a:ext cx="9670473" cy="5029200"/>
          </a:xfrm>
        </p:spPr>
        <p:txBody>
          <a:bodyPr>
            <a:normAutofit fontScale="90000"/>
          </a:bodyPr>
          <a:lstStyle/>
          <a:p>
            <a:r>
              <a:rPr lang="it-IT" sz="3100" dirty="0"/>
              <a:t>Corso di Formazione in materia di trattamento dei dati personali.</a:t>
            </a:r>
            <a:br>
              <a:rPr lang="it-IT" sz="3100" dirty="0"/>
            </a:br>
            <a:r>
              <a:rPr lang="it-IT" sz="3100" dirty="0"/>
              <a:t/>
            </a:r>
            <a:br>
              <a:rPr lang="it-IT" sz="3100" dirty="0"/>
            </a:br>
            <a:r>
              <a:rPr lang="it-IT" sz="3100" dirty="0" smtClean="0"/>
              <a:t/>
            </a:r>
            <a:br>
              <a:rPr lang="it-IT" sz="3100" dirty="0" smtClean="0"/>
            </a:br>
            <a:r>
              <a:rPr lang="it-IT" dirty="0"/>
              <a:t/>
            </a:r>
            <a:br>
              <a:rPr lang="it-IT" dirty="0"/>
            </a:br>
            <a:r>
              <a:rPr lang="it-IT" b="1" dirty="0"/>
              <a:t>La gestione delle Informative e dei Consensi</a:t>
            </a:r>
            <a:r>
              <a:rPr lang="it-IT" dirty="0"/>
              <a:t/>
            </a:r>
            <a:br>
              <a:rPr lang="it-IT" dirty="0"/>
            </a:br>
            <a:r>
              <a:rPr lang="it-IT" sz="4000" b="1" dirty="0" smtClean="0"/>
              <a:t>.</a:t>
            </a:r>
            <a:r>
              <a:rPr lang="it-IT" sz="4000" dirty="0"/>
              <a:t/>
            </a:r>
            <a:br>
              <a:rPr lang="it-IT" sz="4000" dirty="0"/>
            </a:br>
            <a:r>
              <a:rPr lang="it-IT" b="1" dirty="0" smtClean="0"/>
              <a:t/>
            </a:r>
            <a:br>
              <a:rPr lang="it-IT" b="1" dirty="0" smtClean="0"/>
            </a:br>
            <a:r>
              <a:rPr lang="it-IT" dirty="0" smtClean="0"/>
              <a:t/>
            </a:r>
            <a:br>
              <a:rPr lang="it-IT" dirty="0" smtClean="0"/>
            </a:br>
            <a:r>
              <a:rPr lang="it-IT" sz="4000" dirty="0" smtClean="0"/>
              <a:t>Lezione n. 03</a:t>
            </a:r>
            <a:endParaRPr lang="it-IT" sz="4000" dirty="0"/>
          </a:p>
        </p:txBody>
      </p:sp>
      <p:sp>
        <p:nvSpPr>
          <p:cNvPr id="3" name="Sottotitolo 2"/>
          <p:cNvSpPr>
            <a:spLocks noGrp="1"/>
          </p:cNvSpPr>
          <p:nvPr>
            <p:ph type="subTitle" idx="1"/>
          </p:nvPr>
        </p:nvSpPr>
        <p:spPr>
          <a:xfrm>
            <a:off x="1524000" y="5710844"/>
            <a:ext cx="9144000" cy="714894"/>
          </a:xfrm>
        </p:spPr>
        <p:txBody>
          <a:bodyPr>
            <a:normAutofit fontScale="85000" lnSpcReduction="20000"/>
          </a:bodyPr>
          <a:lstStyle/>
          <a:p>
            <a:r>
              <a:rPr lang="it-IT" dirty="0" smtClean="0"/>
              <a:t>D.P.O. ASL Pescara</a:t>
            </a:r>
          </a:p>
          <a:p>
            <a:r>
              <a:rPr lang="it-IT" dirty="0" smtClean="0"/>
              <a:t>Dott. Giovanni Modesti</a:t>
            </a:r>
            <a:endParaRPr lang="it-IT" dirty="0"/>
          </a:p>
        </p:txBody>
      </p:sp>
    </p:spTree>
    <p:extLst>
      <p:ext uri="{BB962C8B-B14F-4D97-AF65-F5344CB8AC3E}">
        <p14:creationId xmlns:p14="http://schemas.microsoft.com/office/powerpoint/2010/main" val="266178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u="sng" dirty="0"/>
              <a:t>Articolo 14 Informazioni da fornire qualora i dati personali non siano stati ottenuti presso l'interessato</a:t>
            </a:r>
            <a:r>
              <a:rPr lang="it-IT" sz="3100" b="1" dirty="0"/>
              <a:t>         </a:t>
            </a:r>
            <a:r>
              <a:rPr lang="it-IT" sz="2200" b="1" dirty="0" smtClean="0"/>
              <a:t>2/4</a:t>
            </a:r>
            <a:r>
              <a:rPr lang="it-IT" b="1" u="sng" dirty="0"/>
              <a:t/>
            </a:r>
            <a:br>
              <a:rPr lang="it-IT" b="1" u="sng" dirty="0"/>
            </a:br>
            <a:endParaRPr lang="it-IT" dirty="0"/>
          </a:p>
        </p:txBody>
      </p:sp>
      <p:sp>
        <p:nvSpPr>
          <p:cNvPr id="3" name="Segnaposto contenuto 2"/>
          <p:cNvSpPr>
            <a:spLocks noGrp="1"/>
          </p:cNvSpPr>
          <p:nvPr>
            <p:ph idx="1"/>
          </p:nvPr>
        </p:nvSpPr>
        <p:spPr>
          <a:xfrm>
            <a:off x="1097280" y="1504604"/>
            <a:ext cx="10058400" cy="4364490"/>
          </a:xfrm>
        </p:spPr>
        <p:txBody>
          <a:bodyPr>
            <a:normAutofit fontScale="77500" lnSpcReduction="20000"/>
          </a:bodyPr>
          <a:lstStyle/>
          <a:p>
            <a:r>
              <a:rPr lang="it-IT" i="1" dirty="0"/>
              <a:t>2.  Oltre alle informazioni di cui al paragrafo 1, il titolare del trattamento fornisce all'interessato le seguenti informazioni necessarie per garantire un trattamento corretto e trasparente nei confronti dell'interessato:</a:t>
            </a:r>
            <a:endParaRPr lang="it-IT" dirty="0"/>
          </a:p>
          <a:p>
            <a:pPr lvl="0"/>
            <a:r>
              <a:rPr lang="it-IT" i="1" dirty="0"/>
              <a:t>il periodo di conservazione dei dati personali oppure, se non è possibile, i criteri utilizzati per determinare tale periodo;</a:t>
            </a:r>
            <a:endParaRPr lang="it-IT" dirty="0"/>
          </a:p>
          <a:p>
            <a:pPr lvl="0"/>
            <a:r>
              <a:rPr lang="it-IT" i="1" dirty="0"/>
              <a:t>qualora il trattamento si basi sull'articolo 6, paragrafo 1, lettera f), i legittimi interessi perseguiti dal titolare del trattamento o da terzi;</a:t>
            </a:r>
            <a:endParaRPr lang="it-IT" dirty="0"/>
          </a:p>
          <a:p>
            <a:pPr lvl="0"/>
            <a:r>
              <a:rPr lang="it-IT" i="1" dirty="0"/>
              <a:t>l'esistenza del diritto dell'interessato di chiedere al titolare del trattamento l'accesso ai dati personali e la rettifica o la cancellazione degli stessi o la limitazione del trattamento dei dati personali che lo riguardano e di opporsi al loro trattamento, oltre al diritto alla portabilità dei dati;</a:t>
            </a:r>
            <a:endParaRPr lang="it-IT" dirty="0"/>
          </a:p>
          <a:p>
            <a:pPr lvl="0"/>
            <a:r>
              <a:rPr lang="it-IT" i="1" dirty="0"/>
              <a:t>qualora il trattamento sia basato sull'articolo 6, paragrafo 1, lettera a), oppure sull'articolo 9, paragrafo 2, lettera a), l'esistenza del diritto di revocare il consenso in qualsiasi momento senza pregiudicare la liceità del trattamento basata sul consenso prima della revoca;</a:t>
            </a:r>
            <a:endParaRPr lang="it-IT" dirty="0"/>
          </a:p>
          <a:p>
            <a:pPr lvl="0"/>
            <a:r>
              <a:rPr lang="it-IT" i="1" dirty="0"/>
              <a:t>il diritto di proporre reclamo a un'autorità di controllo;</a:t>
            </a:r>
            <a:endParaRPr lang="it-IT" dirty="0"/>
          </a:p>
          <a:p>
            <a:pPr lvl="0"/>
            <a:r>
              <a:rPr lang="it-IT" i="1" dirty="0"/>
              <a:t>la fonte da cui hanno origine i dati personali e, se del caso, l'eventualità che i dati provengano da fonti accessibili al pubblico;</a:t>
            </a:r>
            <a:endParaRPr lang="it-IT" dirty="0"/>
          </a:p>
          <a:p>
            <a:pPr lvl="0"/>
            <a:r>
              <a:rPr lang="it-IT" i="1" dirty="0"/>
              <a:t>l'esistenza di un processo decisionale automatizzato, compresa la profilazione di cui all'articolo 22, paragrafi 1 e 4, e, almeno in tali casi, informazioni significative sulla logica utilizzata, nonché l'importanza e le conseguenze previste di tale trattamento per l'interessato.</a:t>
            </a:r>
            <a:endParaRPr lang="it-IT" dirty="0"/>
          </a:p>
          <a:p>
            <a:endParaRPr lang="it-IT" dirty="0"/>
          </a:p>
        </p:txBody>
      </p:sp>
    </p:spTree>
    <p:extLst>
      <p:ext uri="{BB962C8B-B14F-4D97-AF65-F5344CB8AC3E}">
        <p14:creationId xmlns:p14="http://schemas.microsoft.com/office/powerpoint/2010/main" val="39286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100" b="1" u="sng" dirty="0"/>
              <a:t>Articolo 14 Informazioni da fornire qualora i dati personali non siano stati ottenuti presso l'interessato</a:t>
            </a:r>
            <a:r>
              <a:rPr lang="it-IT" sz="3100" b="1" dirty="0"/>
              <a:t>         </a:t>
            </a:r>
            <a:r>
              <a:rPr lang="it-IT" sz="2000" b="1" dirty="0" smtClean="0"/>
              <a:t>3/4</a:t>
            </a:r>
            <a:endParaRPr lang="it-IT" sz="2000" dirty="0"/>
          </a:p>
        </p:txBody>
      </p:sp>
      <p:sp>
        <p:nvSpPr>
          <p:cNvPr id="3" name="Segnaposto contenuto 2"/>
          <p:cNvSpPr>
            <a:spLocks noGrp="1"/>
          </p:cNvSpPr>
          <p:nvPr>
            <p:ph idx="1"/>
          </p:nvPr>
        </p:nvSpPr>
        <p:spPr/>
        <p:txBody>
          <a:bodyPr/>
          <a:lstStyle/>
          <a:p>
            <a:r>
              <a:rPr lang="it-IT" i="1" dirty="0"/>
              <a:t>3.  Il titolare del trattamento fornisce le informazioni di cui ai paragrafi 1 e 2:</a:t>
            </a:r>
            <a:endParaRPr lang="it-IT" dirty="0"/>
          </a:p>
          <a:p>
            <a:pPr lvl="0"/>
            <a:r>
              <a:rPr lang="it-IT" i="1" dirty="0"/>
              <a:t>entro un termine ragionevole dall'ottenimento dei dati personali, ma al più tardi entro un mese, in considerazione delle specifiche circostanze in cui i dati personali sono trattati;</a:t>
            </a:r>
            <a:endParaRPr lang="it-IT" dirty="0"/>
          </a:p>
          <a:p>
            <a:pPr lvl="0"/>
            <a:r>
              <a:rPr lang="it-IT" i="1" dirty="0"/>
              <a:t>nel caso in cui i dati personali siano destinati alla comunicazione con l'interessato, al più tardi al momento della prima comunicazione all'interessato; oppure</a:t>
            </a:r>
            <a:endParaRPr lang="it-IT" dirty="0"/>
          </a:p>
          <a:p>
            <a:pPr lvl="0"/>
            <a:r>
              <a:rPr lang="it-IT" i="1" dirty="0"/>
              <a:t>nel caso sia prevista la comunicazione ad altro destinatario, non oltre la prima comunicazione dei dati personali.</a:t>
            </a:r>
            <a:endParaRPr lang="it-IT" dirty="0"/>
          </a:p>
          <a:p>
            <a:r>
              <a:rPr lang="it-IT" i="1" dirty="0"/>
              <a:t>4.  Qualora il titolare del trattamento intenda trattare ulteriormente i dati personali per una finalità diversa da quella per cui essi sono stati ottenuti, prima di tale ulteriore trattamento fornisce all'interessato informazioni in merito a tale diversa finalità e ogni informazione pertinente di cui al paragrafo 2.</a:t>
            </a:r>
            <a:endParaRPr lang="it-IT" dirty="0"/>
          </a:p>
          <a:p>
            <a:endParaRPr lang="it-IT" dirty="0"/>
          </a:p>
        </p:txBody>
      </p:sp>
    </p:spTree>
    <p:extLst>
      <p:ext uri="{BB962C8B-B14F-4D97-AF65-F5344CB8AC3E}">
        <p14:creationId xmlns:p14="http://schemas.microsoft.com/office/powerpoint/2010/main" val="3166167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100" b="1" u="sng" dirty="0"/>
              <a:t>Articolo 14 Informazioni da fornire qualora i dati personali non siano stati ottenuti presso l'interessato</a:t>
            </a:r>
            <a:r>
              <a:rPr lang="it-IT" sz="3100" b="1" dirty="0"/>
              <a:t>         </a:t>
            </a:r>
            <a:r>
              <a:rPr lang="it-IT" sz="2000" b="1" dirty="0" smtClean="0"/>
              <a:t>4/4</a:t>
            </a:r>
            <a:endParaRPr lang="it-IT" sz="2000" dirty="0"/>
          </a:p>
        </p:txBody>
      </p:sp>
      <p:sp>
        <p:nvSpPr>
          <p:cNvPr id="3" name="Segnaposto contenuto 2"/>
          <p:cNvSpPr>
            <a:spLocks noGrp="1"/>
          </p:cNvSpPr>
          <p:nvPr>
            <p:ph idx="1"/>
          </p:nvPr>
        </p:nvSpPr>
        <p:spPr/>
        <p:txBody>
          <a:bodyPr>
            <a:normAutofit fontScale="92500" lnSpcReduction="20000"/>
          </a:bodyPr>
          <a:lstStyle/>
          <a:p>
            <a:r>
              <a:rPr lang="it-IT" i="1" dirty="0"/>
              <a:t>5.  I paragrafi da 1 a 4 non si applicano se e nella misura in cui:</a:t>
            </a:r>
            <a:endParaRPr lang="it-IT" dirty="0"/>
          </a:p>
          <a:p>
            <a:pPr lvl="0"/>
            <a:r>
              <a:rPr lang="it-IT" i="1" dirty="0"/>
              <a:t>l'interessato dispone già delle informazioni;</a:t>
            </a:r>
            <a:endParaRPr lang="it-IT" dirty="0"/>
          </a:p>
          <a:p>
            <a:pPr lvl="0"/>
            <a:r>
              <a:rPr lang="it-IT" i="1" dirty="0"/>
              <a:t>comunicare tali informazioni risulta impossibile o implicherebbe uno sforzo sproporzionato; in particolare per il trattamento a fini di archiviazione nel pubblico interesse, di ricerca scientifica o storica o a fini statistici, fatte salve le condizioni e le garanzie di cui all'articolo 89, paragrafo 1, o nella misura in cui l'obbligo di cui al paragrafo 1 del presente articolo rischi di rendere impossibile o di pregiudicare gravemente il conseguimento delle finalità di tale trattamento. In tali casi, il titolare del trattamento adotta misure appropriate per tutelare i diritti, le libertà e i legittimi interessi dell'interessato, anche rendendo pubbliche le informazioni;</a:t>
            </a:r>
            <a:endParaRPr lang="it-IT" dirty="0"/>
          </a:p>
          <a:p>
            <a:pPr lvl="0"/>
            <a:r>
              <a:rPr lang="it-IT" i="1" dirty="0"/>
              <a:t>l'ottenimento o la comunicazione sono espressamente previsti dal diritto dell'Unione o dello Stato membro cui è soggetto il titolare del trattamento e che prevede misure appropriate per tutelare gli interessi legittimi dell'interessato; oppure</a:t>
            </a:r>
            <a:endParaRPr lang="it-IT" dirty="0"/>
          </a:p>
          <a:p>
            <a:pPr lvl="0"/>
            <a:r>
              <a:rPr lang="it-IT" i="1" dirty="0"/>
              <a:t>qualora i dati personali debbano rimanere riservati conformemente a un obbligo di segreto professionale disciplinato dal diritto dell'Unione o degli Stati membri, compreso un obbligo di segretezza previsto per legge.</a:t>
            </a:r>
            <a:endParaRPr lang="it-IT" dirty="0"/>
          </a:p>
          <a:p>
            <a:endParaRPr lang="it-IT" dirty="0"/>
          </a:p>
        </p:txBody>
      </p:sp>
    </p:spTree>
    <p:extLst>
      <p:ext uri="{BB962C8B-B14F-4D97-AF65-F5344CB8AC3E}">
        <p14:creationId xmlns:p14="http://schemas.microsoft.com/office/powerpoint/2010/main" val="86435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93557"/>
          </a:xfrm>
        </p:spPr>
        <p:txBody>
          <a:bodyPr>
            <a:normAutofit/>
          </a:bodyPr>
          <a:lstStyle/>
          <a:p>
            <a:r>
              <a:rPr lang="it-IT" sz="3600" dirty="0" smtClean="0"/>
              <a:t>Le eccezioni all’obbligo di rilascio della informativa</a:t>
            </a:r>
            <a:endParaRPr lang="it-IT" sz="2200" dirty="0"/>
          </a:p>
        </p:txBody>
      </p:sp>
      <p:sp>
        <p:nvSpPr>
          <p:cNvPr id="3" name="Segnaposto contenuto 2"/>
          <p:cNvSpPr>
            <a:spLocks noGrp="1"/>
          </p:cNvSpPr>
          <p:nvPr>
            <p:ph idx="1"/>
          </p:nvPr>
        </p:nvSpPr>
        <p:spPr>
          <a:xfrm>
            <a:off x="1097280" y="1562793"/>
            <a:ext cx="10058400" cy="4306301"/>
          </a:xfrm>
        </p:spPr>
        <p:txBody>
          <a:bodyPr>
            <a:normAutofit fontScale="92500" lnSpcReduction="20000"/>
          </a:bodyPr>
          <a:lstStyle/>
          <a:p>
            <a:endParaRPr lang="it-IT" dirty="0" smtClean="0"/>
          </a:p>
          <a:p>
            <a:r>
              <a:rPr lang="it-IT" dirty="0" smtClean="0"/>
              <a:t>L’informativa </a:t>
            </a:r>
            <a:r>
              <a:rPr lang="it-IT" dirty="0" smtClean="0"/>
              <a:t>rappresenta il principale strumento di </a:t>
            </a:r>
            <a:r>
              <a:rPr lang="it-IT" b="1" dirty="0" smtClean="0"/>
              <a:t>trasparenza</a:t>
            </a:r>
            <a:r>
              <a:rPr lang="it-IT" dirty="0" smtClean="0"/>
              <a:t> (che a sua volta è uno dei principi cardini del GDPR – ART. 5).</a:t>
            </a:r>
          </a:p>
          <a:p>
            <a:r>
              <a:rPr lang="it-IT" dirty="0" smtClean="0"/>
              <a:t>L’informativa è dovuta per qualsiasi trattamento qualunque sia la base giuridica dello stesso, salvo le seguenti </a:t>
            </a:r>
            <a:r>
              <a:rPr lang="it-IT" b="1" dirty="0" smtClean="0"/>
              <a:t>eccezioni, </a:t>
            </a:r>
            <a:r>
              <a:rPr lang="it-IT" b="1" u="sng" dirty="0" smtClean="0"/>
              <a:t>che però non trovano applicazione ai dati trattati dalla Asl</a:t>
            </a:r>
            <a:r>
              <a:rPr lang="it-IT" dirty="0" smtClean="0"/>
              <a:t>:</a:t>
            </a:r>
          </a:p>
          <a:p>
            <a:r>
              <a:rPr lang="it-IT" dirty="0" smtClean="0"/>
              <a:t>1- </a:t>
            </a:r>
            <a:r>
              <a:rPr lang="it-IT" b="1" dirty="0" smtClean="0"/>
              <a:t>il titolare non è obbligato a dare l’informativa «se e nella misura in cui l’interessato dispone già delle informazioni» </a:t>
            </a:r>
            <a:r>
              <a:rPr lang="it-IT" dirty="0" smtClean="0"/>
              <a:t>(art. 13, par. 4 del GDPR.)</a:t>
            </a:r>
          </a:p>
          <a:p>
            <a:r>
              <a:rPr lang="it-IT" dirty="0" smtClean="0"/>
              <a:t>2- </a:t>
            </a:r>
            <a:r>
              <a:rPr lang="it-IT" b="1" dirty="0"/>
              <a:t>comunicare tali informazioni risulta impossibile o implicherebbe uno sforzo sproporzionato; in particolare per il trattamento a fini di archiviazione nel pubblico interesse, di ricerca scientifica o storica o a fini </a:t>
            </a:r>
            <a:r>
              <a:rPr lang="it-IT" b="1" dirty="0" smtClean="0"/>
              <a:t>statistici;</a:t>
            </a:r>
          </a:p>
          <a:p>
            <a:r>
              <a:rPr lang="it-IT" b="1" dirty="0" smtClean="0"/>
              <a:t>3- </a:t>
            </a:r>
            <a:r>
              <a:rPr lang="it-IT" b="1" dirty="0"/>
              <a:t>l'ottenimento o la comunicazione sono espressamente previsti dal diritto dell'Unione o dello Stato membro cui è soggetto il titolare del </a:t>
            </a:r>
            <a:r>
              <a:rPr lang="it-IT" b="1" dirty="0" smtClean="0"/>
              <a:t>trattamento;</a:t>
            </a:r>
          </a:p>
          <a:p>
            <a:r>
              <a:rPr lang="it-IT" b="1" dirty="0" smtClean="0"/>
              <a:t>4- </a:t>
            </a:r>
            <a:r>
              <a:rPr lang="it-IT" b="1" dirty="0"/>
              <a:t>qualora i dati personali debbano rimanere riservati conformemente a un obbligo di segreto professionale disciplinato dal diritto dell'Unione o degli Stati membri</a:t>
            </a:r>
            <a:endParaRPr lang="it-IT" dirty="0"/>
          </a:p>
        </p:txBody>
      </p:sp>
    </p:spTree>
    <p:extLst>
      <p:ext uri="{BB962C8B-B14F-4D97-AF65-F5344CB8AC3E}">
        <p14:creationId xmlns:p14="http://schemas.microsoft.com/office/powerpoint/2010/main" val="2427567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dirty="0"/>
              <a:t>Articolo 12 </a:t>
            </a:r>
            <a:r>
              <a:rPr lang="it-IT" sz="3100" b="1" dirty="0" smtClean="0"/>
              <a:t>GDPR - </a:t>
            </a:r>
            <a:r>
              <a:rPr lang="it-IT" sz="3100" b="1" dirty="0" smtClean="0">
                <a:solidFill>
                  <a:srgbClr val="00B050"/>
                </a:solidFill>
              </a:rPr>
              <a:t>Informazioni</a:t>
            </a:r>
            <a:r>
              <a:rPr lang="it-IT" sz="3100" b="1" dirty="0"/>
              <a:t>, comunicazioni e modalità trasparenti per l'esercizio dei diritti dell'interessato</a:t>
            </a:r>
            <a:r>
              <a:rPr lang="it-IT" dirty="0"/>
              <a:t/>
            </a:r>
            <a:br>
              <a:rPr lang="it-IT" dirty="0"/>
            </a:br>
            <a:endParaRPr lang="it-IT" dirty="0"/>
          </a:p>
        </p:txBody>
      </p:sp>
      <p:sp>
        <p:nvSpPr>
          <p:cNvPr id="3" name="Segnaposto contenuto 2"/>
          <p:cNvSpPr>
            <a:spLocks noGrp="1"/>
          </p:cNvSpPr>
          <p:nvPr>
            <p:ph idx="1"/>
          </p:nvPr>
        </p:nvSpPr>
        <p:spPr/>
        <p:txBody>
          <a:bodyPr>
            <a:normAutofit lnSpcReduction="10000"/>
          </a:bodyPr>
          <a:lstStyle/>
          <a:p>
            <a:r>
              <a:rPr lang="it-IT" b="1" dirty="0" smtClean="0"/>
              <a:t>1</a:t>
            </a:r>
            <a:r>
              <a:rPr lang="it-IT" b="1" dirty="0"/>
              <a:t>.   </a:t>
            </a:r>
            <a:r>
              <a:rPr lang="it-IT" b="1" dirty="0">
                <a:solidFill>
                  <a:srgbClr val="00B0F0"/>
                </a:solidFill>
              </a:rPr>
              <a:t>Il titolare del trattamento adotta misure appropriate per fornire all'interessato tutte le informazioni di cui agli articoli 13 e 14 </a:t>
            </a:r>
            <a:r>
              <a:rPr lang="it-IT" b="1" dirty="0" smtClean="0">
                <a:solidFill>
                  <a:srgbClr val="00B0F0"/>
                </a:solidFill>
              </a:rPr>
              <a:t>(omissis)</a:t>
            </a:r>
            <a:r>
              <a:rPr lang="it-IT" b="1" dirty="0" smtClean="0"/>
              <a:t> </a:t>
            </a:r>
            <a:r>
              <a:rPr lang="it-IT" b="1" dirty="0" smtClean="0">
                <a:solidFill>
                  <a:srgbClr val="00B0F0"/>
                </a:solidFill>
              </a:rPr>
              <a:t>relative </a:t>
            </a:r>
            <a:r>
              <a:rPr lang="it-IT" b="1" dirty="0">
                <a:solidFill>
                  <a:srgbClr val="00B0F0"/>
                </a:solidFill>
              </a:rPr>
              <a:t>al trattamento in forma concisa, trasparente, intelligibile e facilmente accessibile, con un linguaggio semplice e chiaro</a:t>
            </a:r>
            <a:r>
              <a:rPr lang="it-IT" b="1" dirty="0"/>
              <a:t>, in particolare nel caso di informazioni destinate specificamente ai minori. </a:t>
            </a:r>
            <a:endParaRPr lang="it-IT" b="1" dirty="0" smtClean="0"/>
          </a:p>
          <a:p>
            <a:r>
              <a:rPr lang="it-IT" b="1" dirty="0" smtClean="0">
                <a:solidFill>
                  <a:srgbClr val="00B0F0"/>
                </a:solidFill>
              </a:rPr>
              <a:t>Le </a:t>
            </a:r>
            <a:r>
              <a:rPr lang="it-IT" b="1" dirty="0">
                <a:solidFill>
                  <a:srgbClr val="00B0F0"/>
                </a:solidFill>
              </a:rPr>
              <a:t>informazioni sono fornite per iscritto o con altri mezzi, anche, se del caso, con mezzi elettronici</a:t>
            </a:r>
            <a:r>
              <a:rPr lang="it-IT" b="1" dirty="0"/>
              <a:t>. </a:t>
            </a:r>
            <a:endParaRPr lang="it-IT" b="1" dirty="0" smtClean="0"/>
          </a:p>
          <a:p>
            <a:r>
              <a:rPr lang="it-IT" b="1" dirty="0" smtClean="0">
                <a:solidFill>
                  <a:srgbClr val="00B0F0"/>
                </a:solidFill>
              </a:rPr>
              <a:t>Se </a:t>
            </a:r>
            <a:r>
              <a:rPr lang="it-IT" b="1" dirty="0">
                <a:solidFill>
                  <a:srgbClr val="00B0F0"/>
                </a:solidFill>
              </a:rPr>
              <a:t>richiesto dall'interessato, le informazioni possono essere fornite oralmente, purché sia comprovata con altri mezzi l'identità dell'interessato</a:t>
            </a:r>
            <a:r>
              <a:rPr lang="it-IT" b="1" dirty="0" smtClean="0">
                <a:solidFill>
                  <a:srgbClr val="00B0F0"/>
                </a:solidFill>
              </a:rPr>
              <a:t>.</a:t>
            </a:r>
          </a:p>
          <a:p>
            <a:r>
              <a:rPr lang="it-IT" b="1" dirty="0"/>
              <a:t>5.   Le informazioni fornite ai sensi degli articoli 13 e 14 (omissis) sono </a:t>
            </a:r>
            <a:r>
              <a:rPr lang="it-IT" b="1" dirty="0">
                <a:solidFill>
                  <a:srgbClr val="00B050"/>
                </a:solidFill>
              </a:rPr>
              <a:t>gratuite</a:t>
            </a:r>
            <a:r>
              <a:rPr lang="it-IT" b="1" dirty="0"/>
              <a:t>. (omissis)</a:t>
            </a:r>
          </a:p>
          <a:p>
            <a:r>
              <a:rPr lang="it-IT" b="1" dirty="0"/>
              <a:t>7.   Le informazioni da fornire agli interessati a norma degli articoli 13 e 14 possono essere fornite in combinazione con </a:t>
            </a:r>
            <a:r>
              <a:rPr lang="it-IT" b="1" dirty="0">
                <a:solidFill>
                  <a:srgbClr val="00B050"/>
                </a:solidFill>
              </a:rPr>
              <a:t>icone</a:t>
            </a:r>
            <a:r>
              <a:rPr lang="it-IT" b="1" dirty="0"/>
              <a:t> standardizzate per dare, in modo facilmente visibile, intelligibile e chiaramente leggibile, un quadro d'insieme del trattamento previsto. Se presentate elettronicamente, le icone sono leggibili da dispositivo automatico.</a:t>
            </a:r>
            <a:endParaRPr lang="it-IT" dirty="0"/>
          </a:p>
          <a:p>
            <a:endParaRPr lang="it-IT" dirty="0">
              <a:solidFill>
                <a:srgbClr val="00B0F0"/>
              </a:solidFill>
            </a:endParaRPr>
          </a:p>
          <a:p>
            <a:endParaRPr lang="it-IT" dirty="0"/>
          </a:p>
        </p:txBody>
      </p:sp>
    </p:spTree>
    <p:extLst>
      <p:ext uri="{BB962C8B-B14F-4D97-AF65-F5344CB8AC3E}">
        <p14:creationId xmlns:p14="http://schemas.microsoft.com/office/powerpoint/2010/main" val="3588321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L’informativa al trattamento dei dati personali</a:t>
            </a:r>
            <a:endParaRPr lang="it-IT" dirty="0"/>
          </a:p>
        </p:txBody>
      </p:sp>
      <p:sp>
        <p:nvSpPr>
          <p:cNvPr id="3" name="Segnaposto contenuto 2"/>
          <p:cNvSpPr>
            <a:spLocks noGrp="1"/>
          </p:cNvSpPr>
          <p:nvPr>
            <p:ph idx="1"/>
          </p:nvPr>
        </p:nvSpPr>
        <p:spPr/>
        <p:txBody>
          <a:bodyPr>
            <a:normAutofit fontScale="77500" lnSpcReduction="20000"/>
          </a:bodyPr>
          <a:lstStyle/>
          <a:p>
            <a:r>
              <a:rPr lang="it-IT" u="sng" dirty="0"/>
              <a:t>Il diritto all’informativa riflette la pretesa riconosciuta alla persona di comprendere e prevedere l’</a:t>
            </a:r>
            <a:r>
              <a:rPr lang="it-IT" u="sng" dirty="0">
                <a:solidFill>
                  <a:srgbClr val="92D050"/>
                </a:solidFill>
              </a:rPr>
              <a:t>ambito di circolazione dei propri dati</a:t>
            </a:r>
            <a:r>
              <a:rPr lang="it-IT" u="sng" dirty="0"/>
              <a:t>, le </a:t>
            </a:r>
            <a:r>
              <a:rPr lang="it-IT" u="sng" dirty="0">
                <a:solidFill>
                  <a:srgbClr val="92D050"/>
                </a:solidFill>
              </a:rPr>
              <a:t>finalità</a:t>
            </a:r>
            <a:r>
              <a:rPr lang="it-IT" u="sng" dirty="0"/>
              <a:t>, il </a:t>
            </a:r>
            <a:r>
              <a:rPr lang="it-IT" u="sng" dirty="0">
                <a:solidFill>
                  <a:srgbClr val="92D050"/>
                </a:solidFill>
              </a:rPr>
              <a:t>soggetto o i soggetti decidenti </a:t>
            </a:r>
            <a:r>
              <a:rPr lang="it-IT" u="sng" dirty="0"/>
              <a:t>e di procedere su tale base a un consapevole </a:t>
            </a:r>
            <a:r>
              <a:rPr lang="it-IT" u="sng" dirty="0">
                <a:solidFill>
                  <a:srgbClr val="92D050"/>
                </a:solidFill>
              </a:rPr>
              <a:t>esercizio dei poteri di controllo </a:t>
            </a:r>
            <a:r>
              <a:rPr lang="it-IT" u="sng" dirty="0"/>
              <a:t>(</a:t>
            </a:r>
            <a:r>
              <a:rPr lang="it-IT" dirty="0"/>
              <a:t>ad es. l’espressione o il diniego del consenso, o il diritto di opposizione, ecc.).</a:t>
            </a:r>
          </a:p>
          <a:p>
            <a:r>
              <a:rPr lang="it-IT" u="sng" dirty="0" smtClean="0"/>
              <a:t>Il Titolare deve attivarsi per fornire l’informativa all’indirizzato o indirizzarlo verso il punto in cui ottenere le informazioni.</a:t>
            </a:r>
          </a:p>
          <a:p>
            <a:r>
              <a:rPr lang="it-IT" u="sng" dirty="0" smtClean="0"/>
              <a:t>Circa le modalità con cui fornire l’informativa, spetta al titolare scegliere le modalità più appropriate.</a:t>
            </a:r>
          </a:p>
          <a:p>
            <a:r>
              <a:rPr lang="it-IT" u="sng" dirty="0" smtClean="0"/>
              <a:t>Esistono </a:t>
            </a:r>
            <a:r>
              <a:rPr lang="it-IT" b="1" u="sng" dirty="0"/>
              <a:t>tre tipologie di informativa</a:t>
            </a:r>
            <a:r>
              <a:rPr lang="it-IT" u="sng" dirty="0"/>
              <a:t>: </a:t>
            </a:r>
            <a:endParaRPr lang="it-IT" dirty="0"/>
          </a:p>
          <a:p>
            <a:r>
              <a:rPr lang="it-IT" dirty="0"/>
              <a:t>a) </a:t>
            </a:r>
            <a:r>
              <a:rPr lang="it-IT" dirty="0">
                <a:solidFill>
                  <a:srgbClr val="00B050"/>
                </a:solidFill>
              </a:rPr>
              <a:t>in occasione della raccolta diretta dei dati personali presso l’interessato</a:t>
            </a:r>
            <a:r>
              <a:rPr lang="it-IT" u="sng" dirty="0"/>
              <a:t>; </a:t>
            </a:r>
            <a:r>
              <a:rPr lang="it-IT" u="sng" dirty="0" smtClean="0"/>
              <a:t>es. accesso: allo sportello CUP, al Pronto Soccorso, in ambulatorio, ecc</a:t>
            </a:r>
            <a:r>
              <a:rPr lang="it-IT" u="sng" dirty="0" smtClean="0"/>
              <a:t>.;  c.d. </a:t>
            </a:r>
            <a:r>
              <a:rPr lang="it-IT" u="sng" dirty="0" smtClean="0">
                <a:solidFill>
                  <a:srgbClr val="FF0000"/>
                </a:solidFill>
              </a:rPr>
              <a:t>INFORMATIVA DIRETTA</a:t>
            </a:r>
            <a:endParaRPr lang="it-IT" dirty="0">
              <a:solidFill>
                <a:srgbClr val="FF0000"/>
              </a:solidFill>
            </a:endParaRPr>
          </a:p>
          <a:p>
            <a:r>
              <a:rPr lang="it-IT" dirty="0"/>
              <a:t>b) </a:t>
            </a:r>
            <a:r>
              <a:rPr lang="it-IT" dirty="0">
                <a:solidFill>
                  <a:srgbClr val="00B050"/>
                </a:solidFill>
              </a:rPr>
              <a:t>in occasione di raccolta indiretta, vale a dire da altro titolare del trattamento</a:t>
            </a:r>
            <a:r>
              <a:rPr lang="it-IT" u="sng" dirty="0"/>
              <a:t>; </a:t>
            </a:r>
            <a:r>
              <a:rPr lang="it-IT" u="sng" dirty="0" smtClean="0"/>
              <a:t>es. la Asl di Pescara svolge un’attività di «</a:t>
            </a:r>
            <a:r>
              <a:rPr lang="it-IT" u="sng" dirty="0" err="1" smtClean="0"/>
              <a:t>second</a:t>
            </a:r>
            <a:r>
              <a:rPr lang="it-IT" u="sng" dirty="0" smtClean="0"/>
              <a:t> opinion» nei confronti di un pz in trattamento presso altra Asl</a:t>
            </a:r>
            <a:r>
              <a:rPr lang="it-IT" u="sng" dirty="0" smtClean="0"/>
              <a:t>. c.d. </a:t>
            </a:r>
            <a:r>
              <a:rPr lang="it-IT" u="sng" dirty="0" smtClean="0">
                <a:solidFill>
                  <a:srgbClr val="FF0000"/>
                </a:solidFill>
              </a:rPr>
              <a:t>INFORMATIVA SUCCESSIVA</a:t>
            </a:r>
            <a:endParaRPr lang="it-IT" dirty="0">
              <a:solidFill>
                <a:srgbClr val="FF0000"/>
              </a:solidFill>
            </a:endParaRPr>
          </a:p>
          <a:p>
            <a:r>
              <a:rPr lang="it-IT" dirty="0"/>
              <a:t>c) </a:t>
            </a:r>
            <a:r>
              <a:rPr lang="it-IT" dirty="0">
                <a:solidFill>
                  <a:srgbClr val="00B050"/>
                </a:solidFill>
              </a:rPr>
              <a:t>in occasione di un mutamento delle finalità rispetto a dati già raccolti in uno dei casi precedenti</a:t>
            </a:r>
            <a:r>
              <a:rPr lang="it-IT" u="sng" dirty="0" smtClean="0">
                <a:solidFill>
                  <a:srgbClr val="00B050"/>
                </a:solidFill>
              </a:rPr>
              <a:t>. (c</a:t>
            </a:r>
            <a:r>
              <a:rPr lang="it-IT" u="sng" dirty="0" smtClean="0">
                <a:solidFill>
                  <a:srgbClr val="00B050"/>
                </a:solidFill>
              </a:rPr>
              <a:t>.d. informativa ulteriore).</a:t>
            </a:r>
            <a:r>
              <a:rPr lang="it-IT" u="sng" dirty="0" smtClean="0"/>
              <a:t> </a:t>
            </a:r>
            <a:r>
              <a:rPr lang="it-IT" u="sng" dirty="0" smtClean="0"/>
              <a:t>es. il dato </a:t>
            </a:r>
            <a:r>
              <a:rPr lang="it-IT" u="sng" dirty="0" smtClean="0"/>
              <a:t>inizialmente </a:t>
            </a:r>
            <a:r>
              <a:rPr lang="it-IT" u="sng" dirty="0" smtClean="0"/>
              <a:t>viene raccolto per finalità di cura e successivamente per finalità di ricerca </a:t>
            </a:r>
            <a:r>
              <a:rPr lang="it-IT" u="sng" dirty="0" smtClean="0"/>
              <a:t>medica. c.d.  </a:t>
            </a:r>
          </a:p>
          <a:p>
            <a:r>
              <a:rPr lang="it-IT" u="sng" dirty="0" smtClean="0">
                <a:solidFill>
                  <a:srgbClr val="FF0000"/>
                </a:solidFill>
              </a:rPr>
              <a:t>INFORMATIVA ULTERIORE</a:t>
            </a:r>
            <a:endParaRPr lang="it-IT" dirty="0">
              <a:solidFill>
                <a:srgbClr val="FF0000"/>
              </a:solidFill>
            </a:endParaRPr>
          </a:p>
          <a:p>
            <a:endParaRPr lang="it-IT" dirty="0"/>
          </a:p>
        </p:txBody>
      </p:sp>
    </p:spTree>
    <p:extLst>
      <p:ext uri="{BB962C8B-B14F-4D97-AF65-F5344CB8AC3E}">
        <p14:creationId xmlns:p14="http://schemas.microsoft.com/office/powerpoint/2010/main" val="2301381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Informativa - adempimenti</a:t>
            </a:r>
            <a:endParaRPr lang="it-IT" dirty="0"/>
          </a:p>
        </p:txBody>
      </p:sp>
      <p:sp>
        <p:nvSpPr>
          <p:cNvPr id="3" name="Segnaposto contenuto 2"/>
          <p:cNvSpPr>
            <a:spLocks noGrp="1"/>
          </p:cNvSpPr>
          <p:nvPr>
            <p:ph idx="1"/>
          </p:nvPr>
        </p:nvSpPr>
        <p:spPr/>
        <p:txBody>
          <a:bodyPr/>
          <a:lstStyle/>
          <a:p>
            <a:r>
              <a:rPr lang="it-IT" u="sng" dirty="0"/>
              <a:t>L’</a:t>
            </a:r>
            <a:r>
              <a:rPr lang="it-IT" b="1" u="sng" dirty="0"/>
              <a:t>obbligo di rilascio</a:t>
            </a:r>
            <a:r>
              <a:rPr lang="it-IT" u="sng" dirty="0"/>
              <a:t> della informativa incombe al titolare che può delegare il responsabile e il personale dipendente. </a:t>
            </a:r>
            <a:endParaRPr lang="it-IT" u="sng" dirty="0" smtClean="0"/>
          </a:p>
          <a:p>
            <a:r>
              <a:rPr lang="it-IT" u="sng" dirty="0" smtClean="0"/>
              <a:t>Sul </a:t>
            </a:r>
            <a:r>
              <a:rPr lang="it-IT" u="sng" dirty="0"/>
              <a:t>titolare incombe l’</a:t>
            </a:r>
            <a:r>
              <a:rPr lang="it-IT" u="sng" dirty="0">
                <a:solidFill>
                  <a:srgbClr val="00B0F0"/>
                </a:solidFill>
              </a:rPr>
              <a:t>onere </a:t>
            </a:r>
            <a:r>
              <a:rPr lang="it-IT" u="sng" dirty="0" smtClean="0">
                <a:solidFill>
                  <a:srgbClr val="00B0F0"/>
                </a:solidFill>
              </a:rPr>
              <a:t>probatorio</a:t>
            </a:r>
            <a:r>
              <a:rPr lang="it-IT" u="sng" dirty="0" smtClean="0"/>
              <a:t> </a:t>
            </a:r>
            <a:r>
              <a:rPr lang="it-IT" u="sng" dirty="0"/>
              <a:t>di avere fornito la </a:t>
            </a:r>
            <a:r>
              <a:rPr lang="it-IT" u="sng" dirty="0" smtClean="0"/>
              <a:t>informativa.</a:t>
            </a:r>
            <a:endParaRPr lang="it-IT" dirty="0"/>
          </a:p>
        </p:txBody>
      </p:sp>
    </p:spTree>
    <p:extLst>
      <p:ext uri="{BB962C8B-B14F-4D97-AF65-F5344CB8AC3E}">
        <p14:creationId xmlns:p14="http://schemas.microsoft.com/office/powerpoint/2010/main" val="2795086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Contenuto dell’informativa </a:t>
            </a:r>
            <a:r>
              <a:rPr lang="it-IT" b="1" dirty="0" smtClean="0"/>
              <a:t>diretta</a:t>
            </a:r>
            <a:endParaRPr lang="it-IT" dirty="0"/>
          </a:p>
        </p:txBody>
      </p:sp>
      <p:sp>
        <p:nvSpPr>
          <p:cNvPr id="3" name="Segnaposto contenuto 2"/>
          <p:cNvSpPr>
            <a:spLocks noGrp="1"/>
          </p:cNvSpPr>
          <p:nvPr>
            <p:ph idx="1"/>
          </p:nvPr>
        </p:nvSpPr>
        <p:spPr/>
        <p:txBody>
          <a:bodyPr>
            <a:normAutofit/>
          </a:bodyPr>
          <a:lstStyle/>
          <a:p>
            <a:r>
              <a:rPr lang="it-IT" u="sng" dirty="0" smtClean="0"/>
              <a:t>a</a:t>
            </a:r>
            <a:r>
              <a:rPr lang="it-IT" u="sng" dirty="0"/>
              <a:t>) identità del titolare e dell’eventuale rappresentante, loro contatti e del dpo; </a:t>
            </a:r>
            <a:endParaRPr lang="it-IT" dirty="0"/>
          </a:p>
          <a:p>
            <a:r>
              <a:rPr lang="it-IT" u="sng" dirty="0"/>
              <a:t>b) finalità del trattamento; </a:t>
            </a:r>
            <a:endParaRPr lang="it-IT" dirty="0"/>
          </a:p>
          <a:p>
            <a:r>
              <a:rPr lang="it-IT" u="sng" dirty="0"/>
              <a:t>c) base giuridica, </a:t>
            </a:r>
            <a:endParaRPr lang="it-IT" dirty="0"/>
          </a:p>
          <a:p>
            <a:r>
              <a:rPr lang="it-IT" u="sng" dirty="0"/>
              <a:t>d) eventuali obblighi di legge o di contratto e conseguenze del rifiuto; </a:t>
            </a:r>
            <a:endParaRPr lang="it-IT" dirty="0"/>
          </a:p>
          <a:p>
            <a:r>
              <a:rPr lang="it-IT" u="sng" dirty="0"/>
              <a:t>e) ambito di circolazione dei dati; </a:t>
            </a:r>
            <a:endParaRPr lang="it-IT" dirty="0"/>
          </a:p>
          <a:p>
            <a:r>
              <a:rPr lang="it-IT" u="sng" dirty="0"/>
              <a:t>f) durata del trattamento, </a:t>
            </a:r>
            <a:endParaRPr lang="it-IT" dirty="0"/>
          </a:p>
          <a:p>
            <a:r>
              <a:rPr lang="it-IT" u="sng" dirty="0"/>
              <a:t>g) eventuale processo decisionale basato unicamente su trattamento automatizzato, logica utilizzata, conseguenze per l’interessato;</a:t>
            </a:r>
            <a:endParaRPr lang="it-IT" dirty="0"/>
          </a:p>
          <a:p>
            <a:r>
              <a:rPr lang="it-IT" u="sng" dirty="0"/>
              <a:t> h) diritti dell’interessato.</a:t>
            </a:r>
            <a:endParaRPr lang="it-IT" dirty="0"/>
          </a:p>
          <a:p>
            <a:endParaRPr lang="it-IT" dirty="0"/>
          </a:p>
        </p:txBody>
      </p:sp>
    </p:spTree>
    <p:extLst>
      <p:ext uri="{BB962C8B-B14F-4D97-AF65-F5344CB8AC3E}">
        <p14:creationId xmlns:p14="http://schemas.microsoft.com/office/powerpoint/2010/main" val="1903261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Contenuto dell’informativa successiva</a:t>
            </a:r>
            <a:endParaRPr lang="it-IT" dirty="0"/>
          </a:p>
        </p:txBody>
      </p:sp>
      <p:sp>
        <p:nvSpPr>
          <p:cNvPr id="3" name="Segnaposto contenuto 2"/>
          <p:cNvSpPr>
            <a:spLocks noGrp="1"/>
          </p:cNvSpPr>
          <p:nvPr>
            <p:ph idx="1"/>
          </p:nvPr>
        </p:nvSpPr>
        <p:spPr/>
        <p:txBody>
          <a:bodyPr/>
          <a:lstStyle/>
          <a:p>
            <a:r>
              <a:rPr lang="it-IT" b="1" u="sng" dirty="0" smtClean="0"/>
              <a:t>L</a:t>
            </a:r>
            <a:r>
              <a:rPr lang="it-IT" u="sng" dirty="0" smtClean="0"/>
              <a:t>o </a:t>
            </a:r>
            <a:r>
              <a:rPr lang="it-IT" u="sng" dirty="0"/>
              <a:t>stesso dell’informativa diretta oltre a. </a:t>
            </a:r>
            <a:endParaRPr lang="it-IT" dirty="0"/>
          </a:p>
          <a:p>
            <a:r>
              <a:rPr lang="it-IT" u="sng" dirty="0"/>
              <a:t>a) origine dei dati personali e se provengono da fonte accessibile al pubblico; </a:t>
            </a:r>
            <a:endParaRPr lang="it-IT" dirty="0"/>
          </a:p>
          <a:p>
            <a:r>
              <a:rPr lang="it-IT" u="sng" dirty="0"/>
              <a:t>b) categorie di dati personali trattati.</a:t>
            </a:r>
            <a:endParaRPr lang="it-IT" dirty="0"/>
          </a:p>
          <a:p>
            <a:endParaRPr lang="it-IT" dirty="0"/>
          </a:p>
        </p:txBody>
      </p:sp>
    </p:spTree>
    <p:extLst>
      <p:ext uri="{BB962C8B-B14F-4D97-AF65-F5344CB8AC3E}">
        <p14:creationId xmlns:p14="http://schemas.microsoft.com/office/powerpoint/2010/main" val="299851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Contenuto dell’informativa </a:t>
            </a:r>
            <a:r>
              <a:rPr lang="it-IT" b="1" dirty="0" smtClean="0"/>
              <a:t>ulteriore</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r>
              <a:rPr lang="it-IT" u="sng" dirty="0" smtClean="0"/>
              <a:t>a</a:t>
            </a:r>
            <a:r>
              <a:rPr lang="it-IT" u="sng" dirty="0"/>
              <a:t>) indicazione della nuova finalità, </a:t>
            </a:r>
            <a:endParaRPr lang="it-IT" dirty="0"/>
          </a:p>
          <a:p>
            <a:r>
              <a:rPr lang="it-IT" u="sng" dirty="0"/>
              <a:t>b) durata di conservazione,</a:t>
            </a:r>
            <a:endParaRPr lang="it-IT" dirty="0"/>
          </a:p>
          <a:p>
            <a:r>
              <a:rPr lang="it-IT" u="sng" dirty="0"/>
              <a:t> c) obblighi di legge o di contratto per la fornitura dei dati e conseguenze del rifiuto, </a:t>
            </a:r>
            <a:endParaRPr lang="it-IT" dirty="0"/>
          </a:p>
          <a:p>
            <a:r>
              <a:rPr lang="it-IT" u="sng" dirty="0"/>
              <a:t>d) eventuale processo decisionale basato unicamente su trattamento automatizzato, logica utilizzata, conseguenze per l’interessato, </a:t>
            </a:r>
            <a:endParaRPr lang="it-IT" dirty="0"/>
          </a:p>
          <a:p>
            <a:r>
              <a:rPr lang="it-IT" u="sng" dirty="0"/>
              <a:t>e) diritti dell’interessato</a:t>
            </a:r>
            <a:r>
              <a:rPr lang="it-IT" u="sng" dirty="0" smtClean="0"/>
              <a:t>.</a:t>
            </a:r>
          </a:p>
          <a:p>
            <a:r>
              <a:rPr lang="it-IT" u="sng" dirty="0"/>
              <a:t>Se il titolare ha ottenuto i dati personali da altro titolare e non direttamente dall’interessato (ha già fornito una informativa successiva) l’informativa ulteriore reca le informazioni immediatamente sopra elencate e inoltre: </a:t>
            </a:r>
            <a:endParaRPr lang="it-IT" dirty="0"/>
          </a:p>
          <a:p>
            <a:r>
              <a:rPr lang="it-IT" u="sng" dirty="0"/>
              <a:t>a) origine dei dati personali, </a:t>
            </a:r>
            <a:endParaRPr lang="it-IT" dirty="0"/>
          </a:p>
          <a:p>
            <a:r>
              <a:rPr lang="it-IT" u="sng" dirty="0"/>
              <a:t>b) interesse legittimo del titolare o del terzo.</a:t>
            </a:r>
            <a:endParaRPr lang="it-IT" dirty="0"/>
          </a:p>
          <a:p>
            <a:endParaRPr lang="it-IT" dirty="0"/>
          </a:p>
          <a:p>
            <a:endParaRPr lang="it-IT" dirty="0"/>
          </a:p>
        </p:txBody>
      </p:sp>
    </p:spTree>
    <p:extLst>
      <p:ext uri="{BB962C8B-B14F-4D97-AF65-F5344CB8AC3E}">
        <p14:creationId xmlns:p14="http://schemas.microsoft.com/office/powerpoint/2010/main" val="4665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4 GDPR - Definizioni  </a:t>
            </a:r>
            <a:r>
              <a:rPr lang="it-IT" sz="2000" dirty="0" smtClean="0"/>
              <a:t>1/3</a:t>
            </a:r>
            <a:endParaRPr lang="it-IT" sz="2000" dirty="0"/>
          </a:p>
        </p:txBody>
      </p:sp>
      <p:sp>
        <p:nvSpPr>
          <p:cNvPr id="3" name="Segnaposto contenuto 2"/>
          <p:cNvSpPr>
            <a:spLocks noGrp="1"/>
          </p:cNvSpPr>
          <p:nvPr>
            <p:ph idx="1"/>
          </p:nvPr>
        </p:nvSpPr>
        <p:spPr/>
        <p:txBody>
          <a:bodyPr/>
          <a:lstStyle/>
          <a:p>
            <a:r>
              <a:rPr lang="it-IT" b="1" dirty="0" smtClean="0"/>
              <a:t>«</a:t>
            </a:r>
            <a:r>
              <a:rPr lang="it-IT" b="1" dirty="0">
                <a:solidFill>
                  <a:srgbClr val="00B050"/>
                </a:solidFill>
              </a:rPr>
              <a:t>dato personale</a:t>
            </a:r>
            <a:r>
              <a:rPr lang="it-IT" b="1" dirty="0"/>
              <a:t>»: qualsiasi informazione riguardante una persona fisica identificata o identificabile («interessato»); si considera identificabile la persona fisica che può essere identificata, direttamente o indirettamente, con particolare riferimento a un identificativo come il nome, un numero di identificazione, dati relativi all'ubicazione, un identificativo online o a uno o più elementi caratteristici della sua identità fisica, fisiologica, genetica, psichica, economica, culturale o sociale;</a:t>
            </a:r>
            <a:br>
              <a:rPr lang="it-IT" b="1" dirty="0"/>
            </a:br>
            <a:r>
              <a:rPr lang="it-IT" b="1" dirty="0" smtClean="0"/>
              <a:t>«</a:t>
            </a:r>
            <a:r>
              <a:rPr lang="it-IT" b="1" dirty="0">
                <a:solidFill>
                  <a:srgbClr val="00B050"/>
                </a:solidFill>
              </a:rPr>
              <a:t>trattamento</a:t>
            </a:r>
            <a:r>
              <a:rPr lang="it-IT" b="1" dirty="0"/>
              <a:t>»: qualsiasi operazione o insieme di operazioni, compiute con o senza l'ausilio di processi automatizzati e applicate a dati personali o insiemi di dati personali, come la raccolta, la registrazione, l'organizzazione, la strutturazione, la conservazione, l'adattamento o la modifica, l'estrazione, la consultazione, l'uso, la comunicazione mediante trasmissione, diffusione o qualsiasi altra forma di messa a disposizione, il raffronto o l'interconnessione, la limitazione, la cancellazione o la distruzione;</a:t>
            </a:r>
            <a:br>
              <a:rPr lang="it-IT" b="1" dirty="0"/>
            </a:br>
            <a:endParaRPr lang="it-IT" dirty="0"/>
          </a:p>
        </p:txBody>
      </p:sp>
    </p:spTree>
    <p:extLst>
      <p:ext uri="{BB962C8B-B14F-4D97-AF65-F5344CB8AC3E}">
        <p14:creationId xmlns:p14="http://schemas.microsoft.com/office/powerpoint/2010/main" val="844936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Termini per il rilascio dell’informativa </a:t>
            </a:r>
            <a:r>
              <a:rPr lang="it-IT" dirty="0"/>
              <a:t/>
            </a:r>
            <a:br>
              <a:rPr lang="it-IT" dirty="0"/>
            </a:br>
            <a:endParaRPr lang="it-IT" dirty="0"/>
          </a:p>
        </p:txBody>
      </p:sp>
      <p:sp>
        <p:nvSpPr>
          <p:cNvPr id="3" name="Segnaposto contenuto 2"/>
          <p:cNvSpPr>
            <a:spLocks noGrp="1"/>
          </p:cNvSpPr>
          <p:nvPr>
            <p:ph idx="1"/>
          </p:nvPr>
        </p:nvSpPr>
        <p:spPr/>
        <p:txBody>
          <a:bodyPr/>
          <a:lstStyle/>
          <a:p>
            <a:r>
              <a:rPr lang="it-IT" b="1" u="sng" dirty="0" smtClean="0"/>
              <a:t>a</a:t>
            </a:r>
            <a:r>
              <a:rPr lang="it-IT" b="1" u="sng" dirty="0"/>
              <a:t>) </a:t>
            </a:r>
            <a:r>
              <a:rPr lang="it-IT" u="sng" dirty="0"/>
              <a:t>l’</a:t>
            </a:r>
            <a:r>
              <a:rPr lang="it-IT" u="sng" dirty="0">
                <a:solidFill>
                  <a:srgbClr val="00B0F0"/>
                </a:solidFill>
              </a:rPr>
              <a:t>informativa diretta</a:t>
            </a:r>
            <a:r>
              <a:rPr lang="it-IT" u="sng" dirty="0"/>
              <a:t> va data nel momento della raccolta dei dati, </a:t>
            </a:r>
            <a:endParaRPr lang="it-IT" dirty="0"/>
          </a:p>
          <a:p>
            <a:r>
              <a:rPr lang="it-IT" b="1" u="sng" dirty="0"/>
              <a:t>b</a:t>
            </a:r>
            <a:r>
              <a:rPr lang="it-IT" u="sng" dirty="0"/>
              <a:t>) l’</a:t>
            </a:r>
            <a:r>
              <a:rPr lang="it-IT" u="sng" dirty="0">
                <a:solidFill>
                  <a:srgbClr val="00B0F0"/>
                </a:solidFill>
              </a:rPr>
              <a:t>informativa successiva</a:t>
            </a:r>
            <a:r>
              <a:rPr lang="it-IT" u="sng" dirty="0"/>
              <a:t> va data entro un termine ragionevole e, comunque, entro un mese dall’ottenimento dei dati personali; </a:t>
            </a:r>
            <a:endParaRPr lang="it-IT" dirty="0"/>
          </a:p>
          <a:p>
            <a:r>
              <a:rPr lang="it-IT" b="1" u="sng" dirty="0"/>
              <a:t>c</a:t>
            </a:r>
            <a:r>
              <a:rPr lang="it-IT" u="sng" dirty="0"/>
              <a:t>) l’</a:t>
            </a:r>
            <a:r>
              <a:rPr lang="it-IT" u="sng" dirty="0">
                <a:solidFill>
                  <a:srgbClr val="00B0F0"/>
                </a:solidFill>
              </a:rPr>
              <a:t>informativa ulteriore</a:t>
            </a:r>
            <a:r>
              <a:rPr lang="it-IT" u="sng" dirty="0"/>
              <a:t> va data prima del trattamento per l’ulteriore finalità.</a:t>
            </a:r>
            <a:endParaRPr lang="it-IT" dirty="0"/>
          </a:p>
          <a:p>
            <a:endParaRPr lang="it-IT" dirty="0"/>
          </a:p>
        </p:txBody>
      </p:sp>
    </p:spTree>
    <p:extLst>
      <p:ext uri="{BB962C8B-B14F-4D97-AF65-F5344CB8AC3E}">
        <p14:creationId xmlns:p14="http://schemas.microsoft.com/office/powerpoint/2010/main" val="2325089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Sanzioni</a:t>
            </a:r>
            <a:endParaRPr lang="it-IT" dirty="0"/>
          </a:p>
        </p:txBody>
      </p:sp>
      <p:sp>
        <p:nvSpPr>
          <p:cNvPr id="3" name="Segnaposto contenuto 2"/>
          <p:cNvSpPr>
            <a:spLocks noGrp="1"/>
          </p:cNvSpPr>
          <p:nvPr>
            <p:ph idx="1"/>
          </p:nvPr>
        </p:nvSpPr>
        <p:spPr/>
        <p:txBody>
          <a:bodyPr/>
          <a:lstStyle/>
          <a:p>
            <a:r>
              <a:rPr lang="it-IT" u="sng" dirty="0" smtClean="0"/>
              <a:t>L’inadempimento </a:t>
            </a:r>
            <a:r>
              <a:rPr lang="it-IT" u="sng" dirty="0"/>
              <a:t>del titolare è sanzionato fino a </a:t>
            </a:r>
            <a:r>
              <a:rPr lang="it-IT" b="1" u="sng" dirty="0"/>
              <a:t>20 milioni di euro</a:t>
            </a:r>
            <a:r>
              <a:rPr lang="it-IT" u="sng" dirty="0"/>
              <a:t> o, per le imprese, fino al </a:t>
            </a:r>
            <a:r>
              <a:rPr lang="it-IT" b="1" u="sng" dirty="0"/>
              <a:t>4% del fatturato mondiale totale annuo dell’esercizio precedente</a:t>
            </a:r>
            <a:r>
              <a:rPr lang="it-IT" u="sng" dirty="0"/>
              <a:t>.</a:t>
            </a:r>
            <a:endParaRPr lang="it-IT" dirty="0"/>
          </a:p>
          <a:p>
            <a:endParaRPr lang="it-IT" dirty="0"/>
          </a:p>
        </p:txBody>
      </p:sp>
    </p:spTree>
    <p:extLst>
      <p:ext uri="{BB962C8B-B14F-4D97-AF65-F5344CB8AC3E}">
        <p14:creationId xmlns:p14="http://schemas.microsoft.com/office/powerpoint/2010/main" val="1585643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consenso al trattamento dei dati personali</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961733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Normativa di riferimento per la gestione del consenso</a:t>
            </a:r>
            <a:br>
              <a:rPr lang="it-IT" b="1" dirty="0"/>
            </a:br>
            <a:endParaRPr lang="it-IT" dirty="0"/>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3195667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Articolo 7 Condizioni per il consenso</a:t>
            </a:r>
            <a:br>
              <a:rPr lang="it-IT" b="1" u="sng" dirty="0"/>
            </a:br>
            <a:endParaRPr lang="it-IT" dirty="0"/>
          </a:p>
        </p:txBody>
      </p:sp>
      <p:sp>
        <p:nvSpPr>
          <p:cNvPr id="3" name="Segnaposto contenuto 2"/>
          <p:cNvSpPr>
            <a:spLocks noGrp="1"/>
          </p:cNvSpPr>
          <p:nvPr>
            <p:ph idx="1"/>
          </p:nvPr>
        </p:nvSpPr>
        <p:spPr/>
        <p:txBody>
          <a:bodyPr>
            <a:normAutofit fontScale="92500" lnSpcReduction="20000"/>
          </a:bodyPr>
          <a:lstStyle/>
          <a:p>
            <a:r>
              <a:rPr lang="it-IT" i="1" dirty="0" smtClean="0"/>
              <a:t>1</a:t>
            </a:r>
            <a:r>
              <a:rPr lang="it-IT" i="1" dirty="0"/>
              <a:t>. Qualora il trattamento sia basato sul consenso, il titolare del trattamento deve essere in grado di dimostrare che l'interessato ha prestato il proprio consenso al trattamento dei propri dati personali.</a:t>
            </a:r>
            <a:endParaRPr lang="it-IT" dirty="0"/>
          </a:p>
          <a:p>
            <a:r>
              <a:rPr lang="it-IT" i="1" dirty="0"/>
              <a:t>2. Se il consenso dell'interessato è prestato nel contesto di una dichiarazione scritta che riguarda anche altre questioni, la richiesta di consenso è presentata in modo chiaramente distinguibile dalle altre materie, in forma comprensibile e facilmente accessibile, utilizzando un linguaggio semplice e chiaro. Nessuna parte di una tale dichiarazione che costituisca una violazione del presente regolamento è vincolante.</a:t>
            </a:r>
            <a:endParaRPr lang="it-IT" dirty="0"/>
          </a:p>
          <a:p>
            <a:r>
              <a:rPr lang="it-IT" i="1" dirty="0"/>
              <a:t>3. L'interessato ha il diritto di revocare il proprio consenso in qualsiasi momento. La revoca del consenso non pregiudica la liceità del trattamento basata sul consenso prima della revoca. Prima di esprimere il proprio consenso, l'interessato è informato di ciò. Il consenso è revocato con la stessa facilità con cui è accordato.</a:t>
            </a:r>
            <a:endParaRPr lang="it-IT" dirty="0"/>
          </a:p>
          <a:p>
            <a:r>
              <a:rPr lang="it-IT" i="1" dirty="0"/>
              <a:t>4. Nel valutare se il consenso sia stato liberamente prestato, si tiene nella massima considerazione l'eventualità, tra le altre, che l'esecuzione di un contratto, compresa la prestazione di un servizio, sia condizionata alla prestazione del consenso al trattamento di dati personali non necessario all'esecuzione di tale contratto.</a:t>
            </a:r>
            <a:endParaRPr lang="it-IT" dirty="0"/>
          </a:p>
          <a:p>
            <a:endParaRPr lang="it-IT" dirty="0"/>
          </a:p>
        </p:txBody>
      </p:sp>
    </p:spTree>
    <p:extLst>
      <p:ext uri="{BB962C8B-B14F-4D97-AF65-F5344CB8AC3E}">
        <p14:creationId xmlns:p14="http://schemas.microsoft.com/office/powerpoint/2010/main" val="1736747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Consenso al trattamento dei dati </a:t>
            </a:r>
            <a:r>
              <a:rPr lang="it-IT" b="1" dirty="0" smtClean="0"/>
              <a:t>personali    </a:t>
            </a:r>
            <a:r>
              <a:rPr lang="it-IT" sz="2200" b="1" dirty="0" smtClean="0"/>
              <a:t>1/2</a:t>
            </a:r>
            <a:r>
              <a:rPr lang="it-IT" b="1" dirty="0"/>
              <a:t/>
            </a:r>
            <a:br>
              <a:rPr lang="it-IT" b="1" dirty="0"/>
            </a:b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Qualora richiesto perché </a:t>
            </a:r>
            <a:r>
              <a:rPr lang="it-IT" dirty="0"/>
              <a:t>il trattamento dei dati personali sia da considerarsi lecito si annovera l’acquisizione di un consenso (artt. 6.1.a) e 9.2.a) del Regolamento), che, per le particolari categorie di dati personali (in particolare per quelli sanitari), deve essere: informato, esplicito e specifico.</a:t>
            </a:r>
          </a:p>
          <a:p>
            <a:r>
              <a:rPr lang="it-IT" dirty="0"/>
              <a:t>In particolare </a:t>
            </a:r>
            <a:r>
              <a:rPr lang="it-IT" u="sng" dirty="0"/>
              <a:t>le casistiche identificate per la richiesta del consenso all’interessato sono </a:t>
            </a:r>
            <a:r>
              <a:rPr lang="it-IT" dirty="0"/>
              <a:t>le seguenti:</a:t>
            </a:r>
          </a:p>
          <a:p>
            <a:pPr lvl="0"/>
            <a:r>
              <a:rPr lang="it-IT" b="1" dirty="0"/>
              <a:t>dati genetici</a:t>
            </a:r>
            <a:r>
              <a:rPr lang="it-IT" dirty="0"/>
              <a:t>,</a:t>
            </a:r>
          </a:p>
          <a:p>
            <a:pPr lvl="0"/>
            <a:r>
              <a:rPr lang="it-IT" dirty="0"/>
              <a:t>se il trattamento dei dati personali e relativi alla salute è finalizzato alla:</a:t>
            </a:r>
          </a:p>
          <a:p>
            <a:pPr lvl="1"/>
            <a:r>
              <a:rPr lang="it-IT" dirty="0"/>
              <a:t>costituzione del </a:t>
            </a:r>
            <a:r>
              <a:rPr lang="it-IT" b="1" dirty="0"/>
              <a:t>Dossier Sanitario Elettronico </a:t>
            </a:r>
            <a:r>
              <a:rPr lang="it-IT" dirty="0"/>
              <a:t>(DSE) o </a:t>
            </a:r>
            <a:r>
              <a:rPr lang="it-IT" dirty="0" smtClean="0"/>
              <a:t>visione del </a:t>
            </a:r>
            <a:r>
              <a:rPr lang="it-IT" b="1" dirty="0"/>
              <a:t>Fascicolo Sanitario Elettronico </a:t>
            </a:r>
            <a:r>
              <a:rPr lang="it-IT" dirty="0"/>
              <a:t>(FSE);</a:t>
            </a:r>
          </a:p>
          <a:p>
            <a:pPr lvl="1"/>
            <a:r>
              <a:rPr lang="it-IT" dirty="0"/>
              <a:t>attività di </a:t>
            </a:r>
            <a:r>
              <a:rPr lang="it-IT" b="1" dirty="0"/>
              <a:t>medicina predittiva</a:t>
            </a:r>
            <a:r>
              <a:rPr lang="it-IT" dirty="0"/>
              <a:t>;</a:t>
            </a:r>
          </a:p>
          <a:p>
            <a:pPr lvl="1"/>
            <a:r>
              <a:rPr lang="it-IT" b="1" dirty="0"/>
              <a:t>teleassistenza/telemedicina</a:t>
            </a:r>
            <a:r>
              <a:rPr lang="it-IT" dirty="0"/>
              <a:t>,</a:t>
            </a:r>
          </a:p>
          <a:p>
            <a:pPr lvl="1"/>
            <a:r>
              <a:rPr lang="it-IT" b="1" dirty="0"/>
              <a:t>trasmissione dei referti on line</a:t>
            </a:r>
            <a:r>
              <a:rPr lang="it-IT" dirty="0"/>
              <a:t>, ecc.</a:t>
            </a:r>
          </a:p>
          <a:p>
            <a:pPr lvl="1"/>
            <a:r>
              <a:rPr lang="it-IT" dirty="0"/>
              <a:t>fornitura di altri beni o servizi all'interessato attraverso una rete di comunicazione elettronica;</a:t>
            </a:r>
          </a:p>
          <a:p>
            <a:pPr lvl="1"/>
            <a:r>
              <a:rPr lang="it-IT" dirty="0"/>
              <a:t>ai fini dei sistemi di sorveglianza e dei registri di cui all’articolo 12 del decreto-legge 18 ottobre 2012, n. </a:t>
            </a:r>
            <a:r>
              <a:rPr lang="it-IT" dirty="0" smtClean="0"/>
              <a:t>179 (FSE e sistemi di sorveglianza nel settore sanitario), </a:t>
            </a:r>
            <a:r>
              <a:rPr lang="it-IT" dirty="0"/>
              <a:t>convertito, con modificazioni, dalla legge 17 dicembre 2012, n. </a:t>
            </a:r>
            <a:r>
              <a:rPr lang="it-IT" dirty="0" smtClean="0"/>
              <a:t>221 </a:t>
            </a:r>
            <a:endParaRPr lang="it-IT" dirty="0"/>
          </a:p>
          <a:p>
            <a:pPr lvl="1"/>
            <a:r>
              <a:rPr lang="it-IT" dirty="0"/>
              <a:t>finalità didattiche</a:t>
            </a:r>
          </a:p>
          <a:p>
            <a:pPr lvl="1"/>
            <a:r>
              <a:rPr lang="it-IT" b="1" dirty="0"/>
              <a:t>dati personali relativi alla salute, il cui trattamento avviene a fini di ricerca scientifica in campo medico, biomedico o epidemiologico, in assenza di una disposizione di legge o di regolamento che lo autorizzi</a:t>
            </a:r>
          </a:p>
          <a:p>
            <a:pPr lvl="1"/>
            <a:r>
              <a:rPr lang="it-IT" b="1" dirty="0"/>
              <a:t>dati personali relativi alla salute, il cui trattamento avviene a fini di ricerca scientifica in campo medico, biomedico o epidemiologico, in presenza di una disposizione di legge o di regolamento che lo autorizzi ma in assenza di anonimizzazione dei dati</a:t>
            </a:r>
          </a:p>
          <a:p>
            <a:endParaRPr lang="it-IT" dirty="0"/>
          </a:p>
        </p:txBody>
      </p:sp>
    </p:spTree>
    <p:extLst>
      <p:ext uri="{BB962C8B-B14F-4D97-AF65-F5344CB8AC3E}">
        <p14:creationId xmlns:p14="http://schemas.microsoft.com/office/powerpoint/2010/main" val="3509290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Consenso al trattamento dei dati personali    </a:t>
            </a:r>
            <a:r>
              <a:rPr lang="it-IT" sz="2200" b="1" dirty="0"/>
              <a:t>1/2</a:t>
            </a:r>
            <a:r>
              <a:rPr lang="it-IT" b="1" dirty="0"/>
              <a:t/>
            </a:r>
            <a:br>
              <a:rPr lang="it-IT" b="1" dirty="0"/>
            </a:br>
            <a:endParaRPr lang="it-IT" dirty="0"/>
          </a:p>
        </p:txBody>
      </p:sp>
      <p:sp>
        <p:nvSpPr>
          <p:cNvPr id="3" name="Segnaposto contenuto 2"/>
          <p:cNvSpPr>
            <a:spLocks noGrp="1"/>
          </p:cNvSpPr>
          <p:nvPr>
            <p:ph idx="1"/>
          </p:nvPr>
        </p:nvSpPr>
        <p:spPr/>
        <p:txBody>
          <a:bodyPr>
            <a:normAutofit fontScale="85000" lnSpcReduction="20000"/>
          </a:bodyPr>
          <a:lstStyle/>
          <a:p>
            <a:pPr lvl="0"/>
            <a:r>
              <a:rPr lang="it-IT" b="1" dirty="0" smtClean="0"/>
              <a:t>Autorizzazione da parte dell’assistito a comunicare </a:t>
            </a:r>
            <a:r>
              <a:rPr lang="it-IT" b="1" dirty="0"/>
              <a:t>del proprio stato di salute </a:t>
            </a:r>
            <a:r>
              <a:rPr lang="it-IT" dirty="0"/>
              <a:t>a:</a:t>
            </a:r>
          </a:p>
          <a:p>
            <a:pPr lvl="1"/>
            <a:r>
              <a:rPr lang="it-IT" dirty="0"/>
              <a:t>Medico curante (MMG, PLS)</a:t>
            </a:r>
          </a:p>
          <a:p>
            <a:pPr lvl="1"/>
            <a:r>
              <a:rPr lang="it-IT" dirty="0"/>
              <a:t>Familiari</a:t>
            </a:r>
          </a:p>
          <a:p>
            <a:pPr lvl="1"/>
            <a:r>
              <a:rPr lang="it-IT" dirty="0"/>
              <a:t>Altri</a:t>
            </a:r>
          </a:p>
          <a:p>
            <a:pPr lvl="0"/>
            <a:r>
              <a:rPr lang="it-IT" b="1" dirty="0"/>
              <a:t>Ambito di comunicazione della propria presenza all’interno delle strutture dell’Azienda</a:t>
            </a:r>
          </a:p>
          <a:p>
            <a:pPr lvl="0"/>
            <a:r>
              <a:rPr lang="it-IT" b="1" dirty="0"/>
              <a:t>Eventuali richieste di pareri di esperti esterni </a:t>
            </a:r>
            <a:r>
              <a:rPr lang="it-IT" dirty="0"/>
              <a:t>(c.d. </a:t>
            </a:r>
            <a:r>
              <a:rPr lang="it-IT" i="1" dirty="0"/>
              <a:t>2nd opinion</a:t>
            </a:r>
            <a:r>
              <a:rPr lang="it-IT" dirty="0"/>
              <a:t>)</a:t>
            </a:r>
          </a:p>
          <a:p>
            <a:pPr lvl="0"/>
            <a:r>
              <a:rPr lang="it-IT" b="1" dirty="0"/>
              <a:t>Richiesta di ulteriori dati personali per finalità organizzative </a:t>
            </a:r>
            <a:r>
              <a:rPr lang="it-IT" dirty="0"/>
              <a:t>(es.: contatto paziente e conferma appuntamenti)</a:t>
            </a:r>
          </a:p>
          <a:p>
            <a:pPr lvl="0"/>
            <a:r>
              <a:rPr lang="it-IT" u="sng" dirty="0"/>
              <a:t>Trattamento dei dati personali e sanitari da parte di</a:t>
            </a:r>
            <a:r>
              <a:rPr lang="it-IT" dirty="0"/>
              <a:t>:</a:t>
            </a:r>
          </a:p>
          <a:p>
            <a:pPr lvl="1"/>
            <a:r>
              <a:rPr lang="it-IT" b="1" dirty="0"/>
              <a:t>Tirocinanti</a:t>
            </a:r>
          </a:p>
          <a:p>
            <a:pPr lvl="1"/>
            <a:r>
              <a:rPr lang="it-IT" b="1" dirty="0"/>
              <a:t>Specializzandi</a:t>
            </a:r>
          </a:p>
          <a:p>
            <a:pPr lvl="1"/>
            <a:r>
              <a:rPr lang="it-IT" b="1" dirty="0"/>
              <a:t>Volontari</a:t>
            </a:r>
          </a:p>
          <a:p>
            <a:pPr lvl="1"/>
            <a:r>
              <a:rPr lang="it-IT" dirty="0"/>
              <a:t>Altri figure da identificare</a:t>
            </a:r>
          </a:p>
          <a:p>
            <a:r>
              <a:rPr lang="it-IT" u="sng" dirty="0"/>
              <a:t>Nei casi indicati, il trattamento dei dati personali ed appartenenti a particolari categorie è consentito solo se l’interessato ha prestato il proprio consenso, autonomo e specifico</a:t>
            </a:r>
            <a:r>
              <a:rPr lang="it-IT" sz="1400" u="sng" dirty="0"/>
              <a:t>,</a:t>
            </a:r>
            <a:r>
              <a:rPr lang="it-IT" u="sng" dirty="0"/>
              <a:t> al relativo trattamento</a:t>
            </a:r>
            <a:r>
              <a:rPr lang="it-IT" dirty="0"/>
              <a:t>.</a:t>
            </a:r>
          </a:p>
          <a:p>
            <a:endParaRPr lang="it-IT" dirty="0"/>
          </a:p>
        </p:txBody>
      </p:sp>
    </p:spTree>
    <p:extLst>
      <p:ext uri="{BB962C8B-B14F-4D97-AF65-F5344CB8AC3E}">
        <p14:creationId xmlns:p14="http://schemas.microsoft.com/office/powerpoint/2010/main" val="1178815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consenso al trattamento dei dati personali</a:t>
            </a:r>
            <a:endParaRPr lang="it-IT" dirty="0"/>
          </a:p>
        </p:txBody>
      </p:sp>
      <p:sp>
        <p:nvSpPr>
          <p:cNvPr id="3" name="Segnaposto contenuto 2"/>
          <p:cNvSpPr>
            <a:spLocks noGrp="1"/>
          </p:cNvSpPr>
          <p:nvPr>
            <p:ph idx="1"/>
          </p:nvPr>
        </p:nvSpPr>
        <p:spPr/>
        <p:txBody>
          <a:bodyPr/>
          <a:lstStyle/>
          <a:p>
            <a:r>
              <a:rPr lang="it-IT" b="1" dirty="0"/>
              <a:t>Definizione</a:t>
            </a:r>
            <a:r>
              <a:rPr lang="it-IT" dirty="0"/>
              <a:t>: </a:t>
            </a:r>
            <a:r>
              <a:rPr lang="it-IT" u="sng" dirty="0"/>
              <a:t>E’ una manifestazione di volontà recettizia con la quale l’interessato autorizza il trattamento dei propri dati.</a:t>
            </a:r>
            <a:endParaRPr lang="it-IT" dirty="0"/>
          </a:p>
          <a:p>
            <a:r>
              <a:rPr lang="it-IT" b="1" u="sng" dirty="0"/>
              <a:t>Il consenso costituisce solo una delle basi giuridiche del </a:t>
            </a:r>
            <a:r>
              <a:rPr lang="it-IT" b="1" u="sng" dirty="0" smtClean="0"/>
              <a:t>trattamento</a:t>
            </a:r>
            <a:r>
              <a:rPr lang="it-IT" u="sng" dirty="0" smtClean="0"/>
              <a:t>, </a:t>
            </a:r>
            <a:r>
              <a:rPr lang="it-IT" u="sng" dirty="0"/>
              <a:t>ricorrendo le quali il trattamento dei dati personali è considerato lecito</a:t>
            </a:r>
            <a:r>
              <a:rPr lang="it-IT" u="sng" dirty="0" smtClean="0"/>
              <a:t>.</a:t>
            </a:r>
            <a:endParaRPr lang="it-IT" dirty="0"/>
          </a:p>
          <a:p>
            <a:r>
              <a:rPr lang="it-IT" u="sng" dirty="0"/>
              <a:t>L’</a:t>
            </a:r>
            <a:r>
              <a:rPr lang="it-IT" b="1" u="sng" dirty="0"/>
              <a:t>obbligo</a:t>
            </a:r>
            <a:r>
              <a:rPr lang="it-IT" u="sng" dirty="0"/>
              <a:t> di basare il trattamento sul consenso, nei casi di legge, </a:t>
            </a:r>
            <a:r>
              <a:rPr lang="it-IT" b="1" u="sng" dirty="0"/>
              <a:t>incombe esclusivamente sul titolare</a:t>
            </a:r>
            <a:r>
              <a:rPr lang="it-IT" u="sng" dirty="0"/>
              <a:t>, che </a:t>
            </a:r>
            <a:r>
              <a:rPr lang="it-IT" b="1" u="sng" dirty="0"/>
              <a:t>può delegare</a:t>
            </a:r>
            <a:r>
              <a:rPr lang="it-IT" u="sng" dirty="0"/>
              <a:t> </a:t>
            </a:r>
            <a:r>
              <a:rPr lang="it-IT" u="sng" dirty="0" smtClean="0"/>
              <a:t>ai </a:t>
            </a:r>
            <a:r>
              <a:rPr lang="it-IT" u="sng" dirty="0"/>
              <a:t>responsabili e </a:t>
            </a:r>
            <a:r>
              <a:rPr lang="it-IT" u="sng" dirty="0" smtClean="0"/>
              <a:t>al personale dipendente (SAT) </a:t>
            </a:r>
            <a:r>
              <a:rPr lang="it-IT" u="sng" dirty="0"/>
              <a:t>le attività di raccolta</a:t>
            </a:r>
            <a:r>
              <a:rPr lang="it-IT" u="sng" dirty="0" smtClean="0"/>
              <a:t>.</a:t>
            </a:r>
          </a:p>
          <a:p>
            <a:r>
              <a:rPr lang="it-IT" dirty="0"/>
              <a:t>Qualora il trattamento sia basato sul consenso, il titolare del trattamento deve essere in grado di dimostrare che l’interessato ha prestato il proprio consenso al trattamento dei propri dati personali.</a:t>
            </a:r>
          </a:p>
          <a:p>
            <a:r>
              <a:rPr lang="it-IT" dirty="0"/>
              <a:t>Il consenso deve essere presentato in forma comprensibile e facilmente accessibile, utilizzando un linguaggio semplice e chiaro.</a:t>
            </a:r>
          </a:p>
          <a:p>
            <a:endParaRPr lang="it-IT" dirty="0"/>
          </a:p>
        </p:txBody>
      </p:sp>
    </p:spTree>
    <p:extLst>
      <p:ext uri="{BB962C8B-B14F-4D97-AF65-F5344CB8AC3E}">
        <p14:creationId xmlns:p14="http://schemas.microsoft.com/office/powerpoint/2010/main" val="3655570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Requisiti </a:t>
            </a:r>
            <a:r>
              <a:rPr lang="it-IT" dirty="0"/>
              <a:t>di</a:t>
            </a:r>
            <a:r>
              <a:rPr lang="it-IT" b="1" dirty="0"/>
              <a:t> </a:t>
            </a:r>
            <a:r>
              <a:rPr lang="it-IT" b="1" dirty="0" smtClean="0"/>
              <a:t>validità del consenso</a:t>
            </a:r>
            <a:r>
              <a:rPr lang="it-IT" dirty="0"/>
              <a:t/>
            </a:r>
            <a:br>
              <a:rPr lang="it-IT" dirty="0"/>
            </a:br>
            <a:endParaRPr lang="it-IT" dirty="0"/>
          </a:p>
        </p:txBody>
      </p:sp>
      <p:sp>
        <p:nvSpPr>
          <p:cNvPr id="3" name="Segnaposto contenuto 2"/>
          <p:cNvSpPr>
            <a:spLocks noGrp="1"/>
          </p:cNvSpPr>
          <p:nvPr>
            <p:ph idx="1"/>
          </p:nvPr>
        </p:nvSpPr>
        <p:spPr/>
        <p:txBody>
          <a:bodyPr/>
          <a:lstStyle/>
          <a:p>
            <a:r>
              <a:rPr lang="it-IT" u="sng" dirty="0" smtClean="0"/>
              <a:t>a</a:t>
            </a:r>
            <a:r>
              <a:rPr lang="it-IT" u="sng" dirty="0"/>
              <a:t>) informato (preceduto da informativa), </a:t>
            </a:r>
            <a:endParaRPr lang="it-IT" dirty="0"/>
          </a:p>
          <a:p>
            <a:r>
              <a:rPr lang="it-IT" u="sng" dirty="0"/>
              <a:t>b) libero (senza condizionamenti o vincoli), </a:t>
            </a:r>
            <a:endParaRPr lang="it-IT" dirty="0"/>
          </a:p>
          <a:p>
            <a:r>
              <a:rPr lang="it-IT" u="sng" dirty="0"/>
              <a:t>c) specifico (un consenso per ogni finalità); </a:t>
            </a:r>
            <a:endParaRPr lang="it-IT" dirty="0"/>
          </a:p>
          <a:p>
            <a:r>
              <a:rPr lang="it-IT" u="sng" dirty="0"/>
              <a:t>d) inequivocabile (deve esservi certezza che l’interessato l’ha prestato).</a:t>
            </a:r>
            <a:endParaRPr lang="it-IT" dirty="0"/>
          </a:p>
          <a:p>
            <a:endParaRPr lang="it-IT" dirty="0"/>
          </a:p>
        </p:txBody>
      </p:sp>
    </p:spTree>
    <p:extLst>
      <p:ext uri="{BB962C8B-B14F-4D97-AF65-F5344CB8AC3E}">
        <p14:creationId xmlns:p14="http://schemas.microsoft.com/office/powerpoint/2010/main" val="4194811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Forma e revocabilità del consenso</a:t>
            </a:r>
            <a:endParaRPr lang="it-IT" dirty="0"/>
          </a:p>
        </p:txBody>
      </p:sp>
      <p:sp>
        <p:nvSpPr>
          <p:cNvPr id="3" name="Segnaposto contenuto 2"/>
          <p:cNvSpPr>
            <a:spLocks noGrp="1"/>
          </p:cNvSpPr>
          <p:nvPr>
            <p:ph idx="1"/>
          </p:nvPr>
        </p:nvSpPr>
        <p:spPr/>
        <p:txBody>
          <a:bodyPr/>
          <a:lstStyle/>
          <a:p>
            <a:pPr algn="ctr"/>
            <a:r>
              <a:rPr lang="it-IT" b="1" dirty="0"/>
              <a:t>Forma</a:t>
            </a:r>
            <a:r>
              <a:rPr lang="it-IT" b="1" dirty="0" smtClean="0"/>
              <a:t>.</a:t>
            </a:r>
          </a:p>
          <a:p>
            <a:r>
              <a:rPr lang="it-IT" b="1" dirty="0" smtClean="0"/>
              <a:t> </a:t>
            </a:r>
            <a:r>
              <a:rPr lang="it-IT" u="sng" dirty="0"/>
              <a:t>Nei moduli scritti la richiesta di consenso è presentata in modo chiaramente distinguibile da altre questioni. Vanno osservati i principi di </a:t>
            </a:r>
            <a:r>
              <a:rPr lang="it-IT" u="sng" dirty="0" smtClean="0"/>
              <a:t>accessibilità, </a:t>
            </a:r>
            <a:r>
              <a:rPr lang="it-IT" u="sng" dirty="0"/>
              <a:t>chiarezza, semplicità e comprensibilità.</a:t>
            </a:r>
            <a:endParaRPr lang="it-IT" dirty="0"/>
          </a:p>
          <a:p>
            <a:pPr algn="ctr"/>
            <a:r>
              <a:rPr lang="it-IT" b="1" dirty="0"/>
              <a:t>Revocabilità.</a:t>
            </a:r>
            <a:r>
              <a:rPr lang="it-IT" dirty="0"/>
              <a:t> </a:t>
            </a:r>
            <a:endParaRPr lang="it-IT" dirty="0" smtClean="0"/>
          </a:p>
          <a:p>
            <a:r>
              <a:rPr lang="it-IT" u="sng" dirty="0" smtClean="0"/>
              <a:t>L’interessato </a:t>
            </a:r>
            <a:r>
              <a:rPr lang="it-IT" u="sng" dirty="0"/>
              <a:t>deve essere messo in condizioni di revocare, in qualsiasi momento, il consenso dato</a:t>
            </a:r>
            <a:r>
              <a:rPr lang="it-IT" u="sng" dirty="0" smtClean="0"/>
              <a:t>.</a:t>
            </a:r>
          </a:p>
          <a:p>
            <a:r>
              <a:rPr lang="it-IT" u="sng" dirty="0" smtClean="0"/>
              <a:t>La revoca del consenso non pregiudica la liceità del trattamento basata sul consenso prima della revoca. Prima di prestare il consenso l’interessato deve essere informato di ciò. </a:t>
            </a:r>
          </a:p>
          <a:p>
            <a:r>
              <a:rPr lang="it-IT" u="sng" dirty="0" smtClean="0"/>
              <a:t>Il consenso è revocato con la stessa facilità con cui è accordato.</a:t>
            </a:r>
            <a:endParaRPr lang="it-IT" dirty="0"/>
          </a:p>
          <a:p>
            <a:endParaRPr lang="it-IT" dirty="0"/>
          </a:p>
        </p:txBody>
      </p:sp>
    </p:spTree>
    <p:extLst>
      <p:ext uri="{BB962C8B-B14F-4D97-AF65-F5344CB8AC3E}">
        <p14:creationId xmlns:p14="http://schemas.microsoft.com/office/powerpoint/2010/main" val="160185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4 GDPR - Definizioni</a:t>
            </a:r>
            <a:r>
              <a:rPr lang="it-IT" dirty="0" smtClean="0"/>
              <a:t>   </a:t>
            </a:r>
            <a:r>
              <a:rPr lang="it-IT" sz="2000" dirty="0" smtClean="0"/>
              <a:t>2/3</a:t>
            </a:r>
            <a:endParaRPr lang="it-IT" sz="2000" dirty="0"/>
          </a:p>
        </p:txBody>
      </p:sp>
      <p:sp>
        <p:nvSpPr>
          <p:cNvPr id="3" name="Segnaposto contenuto 2"/>
          <p:cNvSpPr>
            <a:spLocks noGrp="1"/>
          </p:cNvSpPr>
          <p:nvPr>
            <p:ph idx="1"/>
          </p:nvPr>
        </p:nvSpPr>
        <p:spPr/>
        <p:txBody>
          <a:bodyPr>
            <a:normAutofit lnSpcReduction="10000"/>
          </a:bodyPr>
          <a:lstStyle/>
          <a:p>
            <a:r>
              <a:rPr lang="it-IT" b="1" dirty="0" smtClean="0"/>
              <a:t>«</a:t>
            </a:r>
            <a:r>
              <a:rPr lang="it-IT" b="1" dirty="0">
                <a:solidFill>
                  <a:srgbClr val="00B050"/>
                </a:solidFill>
              </a:rPr>
              <a:t>titolare del trattamento</a:t>
            </a:r>
            <a:r>
              <a:rPr lang="it-IT" b="1" dirty="0"/>
              <a:t>»: la persona fisica o giuridica, l'autorità pubblica, il servizio o altro organismo che, singolarmente o insieme ad altri, determina le finalità e i mezzi del trattamento di dati personali; quando le finalità e i mezzi di tale trattamento sono determinati dal diritto dell'Unione o degli Stati membri, il titolare del trattamento o i criteri specifici applicabili alla sua designazione possono essere stabiliti dal diritto dell'Unione o degli Stati membri;</a:t>
            </a:r>
            <a:br>
              <a:rPr lang="it-IT" b="1" dirty="0"/>
            </a:br>
            <a:r>
              <a:rPr lang="it-IT" b="1" dirty="0" smtClean="0"/>
              <a:t>«</a:t>
            </a:r>
            <a:r>
              <a:rPr lang="it-IT" b="1" dirty="0">
                <a:solidFill>
                  <a:srgbClr val="00B050"/>
                </a:solidFill>
              </a:rPr>
              <a:t>responsabile del trattamento</a:t>
            </a:r>
            <a:r>
              <a:rPr lang="it-IT" b="1" dirty="0"/>
              <a:t>»: la persona fisica o giuridica, l'autorità pubblica, il servizio o altro organismo che tratta dati personali per conto del titolare del trattamento;</a:t>
            </a:r>
            <a:br>
              <a:rPr lang="it-IT" b="1" dirty="0"/>
            </a:br>
            <a:r>
              <a:rPr lang="it-IT" b="1" dirty="0" smtClean="0"/>
              <a:t>«</a:t>
            </a:r>
            <a:r>
              <a:rPr lang="it-IT" b="1" dirty="0">
                <a:solidFill>
                  <a:srgbClr val="00B050"/>
                </a:solidFill>
              </a:rPr>
              <a:t>destinatario</a:t>
            </a:r>
            <a:r>
              <a:rPr lang="it-IT" b="1" dirty="0"/>
              <a:t>»: la persona fisica o giuridica, l'autorità pubblica, il servizio o un altro organismo che riceve comunicazione di dati personali, che si tratti o meno di terzi. Tuttavia, le autorità pubbliche che possono ricevere comunicazione di dati personali nell'ambito di una specifica indagine conformemente al diritto dell'Unione o degli Stati membri non sono considerate destinatari; il trattamento di tali dati da parte di dette autorità pubbliche è conforme alle norme applicabili in materia di protezione dei dati secondo le finalità del trattamento;</a:t>
            </a:r>
            <a:br>
              <a:rPr lang="it-IT" b="1" dirty="0"/>
            </a:br>
            <a:endParaRPr lang="it-IT" dirty="0"/>
          </a:p>
        </p:txBody>
      </p:sp>
    </p:spTree>
    <p:extLst>
      <p:ext uri="{BB962C8B-B14F-4D97-AF65-F5344CB8AC3E}">
        <p14:creationId xmlns:p14="http://schemas.microsoft.com/office/powerpoint/2010/main" val="2097044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Sanzioni</a:t>
            </a:r>
            <a:endParaRPr lang="it-IT" dirty="0"/>
          </a:p>
        </p:txBody>
      </p:sp>
      <p:sp>
        <p:nvSpPr>
          <p:cNvPr id="3" name="Segnaposto contenuto 2"/>
          <p:cNvSpPr>
            <a:spLocks noGrp="1"/>
          </p:cNvSpPr>
          <p:nvPr>
            <p:ph idx="1"/>
          </p:nvPr>
        </p:nvSpPr>
        <p:spPr/>
        <p:txBody>
          <a:bodyPr/>
          <a:lstStyle/>
          <a:p>
            <a:r>
              <a:rPr lang="it-IT" u="sng" dirty="0" smtClean="0"/>
              <a:t>l’inadempimento </a:t>
            </a:r>
            <a:r>
              <a:rPr lang="it-IT" u="sng" dirty="0"/>
              <a:t>del titolare è sanzionato fino a </a:t>
            </a:r>
            <a:r>
              <a:rPr lang="it-IT" b="1" u="sng" dirty="0"/>
              <a:t>20 milioni di euro</a:t>
            </a:r>
            <a:r>
              <a:rPr lang="it-IT" u="sng" dirty="0"/>
              <a:t> o, per le imprese, fino al </a:t>
            </a:r>
            <a:r>
              <a:rPr lang="it-IT" b="1" u="sng" dirty="0"/>
              <a:t>4% del fatturato mondiale totale annuo dell’esercizio precedente</a:t>
            </a:r>
            <a:r>
              <a:rPr lang="it-IT" u="sng" dirty="0"/>
              <a:t>.</a:t>
            </a:r>
            <a:endParaRPr lang="it-IT" dirty="0"/>
          </a:p>
          <a:p>
            <a:endParaRPr lang="it-IT" dirty="0"/>
          </a:p>
        </p:txBody>
      </p:sp>
    </p:spTree>
    <p:extLst>
      <p:ext uri="{BB962C8B-B14F-4D97-AF65-F5344CB8AC3E}">
        <p14:creationId xmlns:p14="http://schemas.microsoft.com/office/powerpoint/2010/main" val="1187646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Adempimenti a carico dei SATD</a:t>
            </a:r>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141017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Adempimenti a carico dei SATD</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Al </a:t>
            </a:r>
            <a:r>
              <a:rPr lang="it-IT" dirty="0"/>
              <a:t>fine di rispettare i principi di trattamento e tutelare i diritti degli interessati, </a:t>
            </a:r>
            <a:r>
              <a:rPr lang="it-IT" dirty="0" smtClean="0"/>
              <a:t>la Asl di Pescara ha stabilito </a:t>
            </a:r>
            <a:r>
              <a:rPr lang="it-IT" dirty="0"/>
              <a:t>una specifica </a:t>
            </a:r>
            <a:r>
              <a:rPr lang="it-IT" dirty="0">
                <a:solidFill>
                  <a:srgbClr val="00B050"/>
                </a:solidFill>
              </a:rPr>
              <a:t>strategia di gestione delle informative e relative richieste di consenso </a:t>
            </a:r>
            <a:r>
              <a:rPr lang="it-IT" dirty="0"/>
              <a:t>da sottoporre nei punti di “accesso” ai servizi </a:t>
            </a:r>
            <a:r>
              <a:rPr lang="it-IT" dirty="0" smtClean="0"/>
              <a:t>agli </a:t>
            </a:r>
            <a:r>
              <a:rPr lang="it-IT" dirty="0" smtClean="0"/>
              <a:t>interessati.</a:t>
            </a:r>
            <a:endParaRPr lang="it-IT" dirty="0"/>
          </a:p>
          <a:p>
            <a:r>
              <a:rPr lang="it-IT" dirty="0"/>
              <a:t>In linea generale </a:t>
            </a:r>
            <a:r>
              <a:rPr lang="it-IT" u="sng" dirty="0"/>
              <a:t>sono identificati due distinti livelli di gestione del principio di trasparenza </a:t>
            </a:r>
            <a:r>
              <a:rPr lang="it-IT" dirty="0"/>
              <a:t>(art. 5.1.a del Regolamento) indicati nei punti seguenti:</a:t>
            </a:r>
          </a:p>
          <a:p>
            <a:pPr>
              <a:buFont typeface="Wingdings" panose="05000000000000000000" pitchFamily="2" charset="2"/>
              <a:buChar char="q"/>
            </a:pPr>
            <a:r>
              <a:rPr lang="it-IT" dirty="0" smtClean="0">
                <a:solidFill>
                  <a:srgbClr val="FF0000"/>
                </a:solidFill>
              </a:rPr>
              <a:t> a. Informativa </a:t>
            </a:r>
            <a:r>
              <a:rPr lang="it-IT" dirty="0" smtClean="0">
                <a:solidFill>
                  <a:srgbClr val="FF0000"/>
                </a:solidFill>
              </a:rPr>
              <a:t>generale – di 1° liv. </a:t>
            </a:r>
            <a:r>
              <a:rPr lang="it-IT" sz="1400" dirty="0">
                <a:solidFill>
                  <a:srgbClr val="FF0000"/>
                </a:solidFill>
              </a:rPr>
              <a:t>(PRY –</a:t>
            </a:r>
            <a:r>
              <a:rPr lang="it-IT" sz="1400" dirty="0" smtClean="0">
                <a:solidFill>
                  <a:srgbClr val="FF0000"/>
                </a:solidFill>
              </a:rPr>
              <a:t>INF-000)</a:t>
            </a:r>
            <a:endParaRPr lang="it-IT" sz="1400" dirty="0">
              <a:solidFill>
                <a:srgbClr val="FF0000"/>
              </a:solidFill>
            </a:endParaRPr>
          </a:p>
          <a:p>
            <a:pPr>
              <a:buFont typeface="Wingdings" panose="05000000000000000000" pitchFamily="2" charset="2"/>
              <a:buChar char="q"/>
            </a:pPr>
            <a:r>
              <a:rPr lang="it-IT" dirty="0" smtClean="0">
                <a:solidFill>
                  <a:srgbClr val="FF0000"/>
                </a:solidFill>
              </a:rPr>
              <a:t>b. informativa per </a:t>
            </a:r>
            <a:r>
              <a:rPr lang="it-IT" b="1" dirty="0" smtClean="0">
                <a:solidFill>
                  <a:srgbClr val="FF0000"/>
                </a:solidFill>
              </a:rPr>
              <a:t>Ricovero </a:t>
            </a:r>
            <a:r>
              <a:rPr lang="it-IT" b="1" dirty="0">
                <a:solidFill>
                  <a:srgbClr val="FF0000"/>
                </a:solidFill>
              </a:rPr>
              <a:t>Ordinario – </a:t>
            </a:r>
            <a:r>
              <a:rPr lang="it-IT" b="1" dirty="0" err="1">
                <a:solidFill>
                  <a:srgbClr val="FF0000"/>
                </a:solidFill>
              </a:rPr>
              <a:t>Day</a:t>
            </a:r>
            <a:r>
              <a:rPr lang="it-IT" b="1" dirty="0">
                <a:solidFill>
                  <a:srgbClr val="FF0000"/>
                </a:solidFill>
              </a:rPr>
              <a:t> Hospital – </a:t>
            </a:r>
            <a:r>
              <a:rPr lang="it-IT" b="1" dirty="0" err="1">
                <a:solidFill>
                  <a:srgbClr val="FF0000"/>
                </a:solidFill>
              </a:rPr>
              <a:t>Day</a:t>
            </a:r>
            <a:r>
              <a:rPr lang="it-IT" b="1" dirty="0">
                <a:solidFill>
                  <a:srgbClr val="FF0000"/>
                </a:solidFill>
              </a:rPr>
              <a:t> </a:t>
            </a:r>
            <a:r>
              <a:rPr lang="it-IT" b="1" dirty="0" err="1">
                <a:solidFill>
                  <a:srgbClr val="FF0000"/>
                </a:solidFill>
              </a:rPr>
              <a:t>Surgery</a:t>
            </a:r>
            <a:r>
              <a:rPr lang="it-IT" b="1" dirty="0">
                <a:solidFill>
                  <a:srgbClr val="FF0000"/>
                </a:solidFill>
              </a:rPr>
              <a:t> e altre prestazioni </a:t>
            </a:r>
            <a:r>
              <a:rPr lang="it-IT" b="1" dirty="0" smtClean="0">
                <a:solidFill>
                  <a:srgbClr val="FF0000"/>
                </a:solidFill>
              </a:rPr>
              <a:t>ospedaliere – </a:t>
            </a:r>
            <a:r>
              <a:rPr lang="it-IT" dirty="0" smtClean="0">
                <a:solidFill>
                  <a:srgbClr val="FF0000"/>
                </a:solidFill>
              </a:rPr>
              <a:t>di 2° liv. </a:t>
            </a:r>
            <a:r>
              <a:rPr lang="it-IT" sz="1400" dirty="0" smtClean="0">
                <a:solidFill>
                  <a:srgbClr val="FF0000"/>
                </a:solidFill>
              </a:rPr>
              <a:t>(PRY </a:t>
            </a:r>
            <a:r>
              <a:rPr lang="it-IT" sz="1400" dirty="0">
                <a:solidFill>
                  <a:srgbClr val="FF0000"/>
                </a:solidFill>
              </a:rPr>
              <a:t>–INF-001)</a:t>
            </a:r>
          </a:p>
          <a:p>
            <a:pPr lvl="0">
              <a:buFont typeface="Wingdings" panose="05000000000000000000" pitchFamily="2" charset="2"/>
              <a:buChar char="q"/>
            </a:pPr>
            <a:r>
              <a:rPr lang="it-IT" dirty="0" smtClean="0">
                <a:solidFill>
                  <a:srgbClr val="FF0000"/>
                </a:solidFill>
              </a:rPr>
              <a:t> c. </a:t>
            </a:r>
            <a:r>
              <a:rPr lang="it-IT" dirty="0" smtClean="0">
                <a:solidFill>
                  <a:srgbClr val="FF0000"/>
                </a:solidFill>
              </a:rPr>
              <a:t>Informativa </a:t>
            </a:r>
            <a:r>
              <a:rPr lang="it-IT" dirty="0">
                <a:solidFill>
                  <a:srgbClr val="FF0000"/>
                </a:solidFill>
              </a:rPr>
              <a:t>per lo specifico trattamento con eventuale </a:t>
            </a:r>
            <a:r>
              <a:rPr lang="it-IT" dirty="0" smtClean="0">
                <a:solidFill>
                  <a:srgbClr val="FF0000"/>
                </a:solidFill>
              </a:rPr>
              <a:t>consenso – di 3° liv. (ove previsto)</a:t>
            </a:r>
            <a:endParaRPr lang="it-IT" dirty="0">
              <a:solidFill>
                <a:srgbClr val="FF0000"/>
              </a:solidFill>
            </a:endParaRPr>
          </a:p>
          <a:p>
            <a:r>
              <a:rPr lang="it-IT" dirty="0"/>
              <a:t>La fornitura delle informazioni riguardanti la protezione dei dati personali </a:t>
            </a:r>
            <a:r>
              <a:rPr lang="it-IT" dirty="0" smtClean="0"/>
              <a:t>potrà </a:t>
            </a:r>
            <a:r>
              <a:rPr lang="it-IT" dirty="0"/>
              <a:t>essere effettuata </a:t>
            </a:r>
            <a:r>
              <a:rPr lang="it-IT" dirty="0" smtClean="0"/>
              <a:t>rilasciando la informativa di cui: alla lettera a. in fase di prenotazione; alla lettera b. in caso di </a:t>
            </a:r>
            <a:r>
              <a:rPr lang="it-IT" dirty="0" smtClean="0"/>
              <a:t>accesso al P.S. o prestazione ambulatoriale; alla lettera c. (ove prevista), in caso di ricovero presso una U.O. </a:t>
            </a:r>
          </a:p>
          <a:p>
            <a:r>
              <a:rPr lang="it-IT" dirty="0" err="1" smtClean="0"/>
              <a:t>N.b.</a:t>
            </a:r>
            <a:r>
              <a:rPr lang="it-IT" dirty="0" smtClean="0"/>
              <a:t>  </a:t>
            </a:r>
            <a:r>
              <a:rPr lang="it-IT" b="1" u="sng" dirty="0" smtClean="0"/>
              <a:t>Il consenso non viene richiesto per lo svolgimento delle prestazioni di cura </a:t>
            </a:r>
            <a:r>
              <a:rPr lang="it-IT" dirty="0" smtClean="0"/>
              <a:t>(per le quali è necessaria la sola informativa) bensì per ulteriori trattamenti: ad es. ricontatto, comunicazione dello stato di salute al MMG dell’</a:t>
            </a:r>
            <a:r>
              <a:rPr lang="it-IT" dirty="0"/>
              <a:t>a</a:t>
            </a:r>
            <a:r>
              <a:rPr lang="it-IT" dirty="0" smtClean="0"/>
              <a:t>ssistito, ecc.</a:t>
            </a:r>
          </a:p>
          <a:p>
            <a:endParaRPr lang="it-IT" dirty="0"/>
          </a:p>
        </p:txBody>
      </p:sp>
    </p:spTree>
    <p:extLst>
      <p:ext uri="{BB962C8B-B14F-4D97-AF65-F5344CB8AC3E}">
        <p14:creationId xmlns:p14="http://schemas.microsoft.com/office/powerpoint/2010/main" val="4032014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2"/>
            <a:r>
              <a:rPr lang="it-IT" sz="1800" b="1" u="sng" dirty="0"/>
              <a:t>Somministrazione dell’informativa agli </a:t>
            </a:r>
            <a:r>
              <a:rPr lang="it-IT" sz="1800" b="1" u="sng" dirty="0" smtClean="0"/>
              <a:t>interessati</a:t>
            </a:r>
            <a:r>
              <a:rPr lang="it-IT" sz="1800" b="1" dirty="0" smtClean="0"/>
              <a:t>       1/2</a:t>
            </a:r>
            <a:r>
              <a:rPr lang="it-IT" sz="1800" b="1" u="sng" dirty="0"/>
              <a:t/>
            </a:r>
            <a:br>
              <a:rPr lang="it-IT" sz="1800" b="1" u="sng" dirty="0"/>
            </a:br>
            <a:r>
              <a:rPr lang="it-IT" sz="1800" dirty="0"/>
              <a:t>Le casistiche per la somministrazione delle informative agli </a:t>
            </a:r>
            <a:r>
              <a:rPr lang="it-IT" sz="1800" dirty="0" smtClean="0"/>
              <a:t>possono </a:t>
            </a:r>
            <a:r>
              <a:rPr lang="it-IT" sz="1800" dirty="0"/>
              <a:t>essere così classificate: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13684024"/>
              </p:ext>
            </p:extLst>
          </p:nvPr>
        </p:nvGraphicFramePr>
        <p:xfrm>
          <a:off x="1096963" y="1945179"/>
          <a:ext cx="10058400" cy="4015044"/>
        </p:xfrm>
        <a:graphic>
          <a:graphicData uri="http://schemas.openxmlformats.org/drawingml/2006/table">
            <a:tbl>
              <a:tblPr firstRow="1" firstCol="1" bandRow="1">
                <a:tableStyleId>{5C22544A-7EE6-4342-B048-85BDC9FD1C3A}</a:tableStyleId>
              </a:tblPr>
              <a:tblGrid>
                <a:gridCol w="744322">
                  <a:extLst>
                    <a:ext uri="{9D8B030D-6E8A-4147-A177-3AD203B41FA5}">
                      <a16:colId xmlns:a16="http://schemas.microsoft.com/office/drawing/2014/main" val="3197049907"/>
                    </a:ext>
                  </a:extLst>
                </a:gridCol>
                <a:gridCol w="2550810">
                  <a:extLst>
                    <a:ext uri="{9D8B030D-6E8A-4147-A177-3AD203B41FA5}">
                      <a16:colId xmlns:a16="http://schemas.microsoft.com/office/drawing/2014/main" val="4097156712"/>
                    </a:ext>
                  </a:extLst>
                </a:gridCol>
                <a:gridCol w="5495910">
                  <a:extLst>
                    <a:ext uri="{9D8B030D-6E8A-4147-A177-3AD203B41FA5}">
                      <a16:colId xmlns:a16="http://schemas.microsoft.com/office/drawing/2014/main" val="2808339829"/>
                    </a:ext>
                  </a:extLst>
                </a:gridCol>
                <a:gridCol w="1267358">
                  <a:extLst>
                    <a:ext uri="{9D8B030D-6E8A-4147-A177-3AD203B41FA5}">
                      <a16:colId xmlns:a16="http://schemas.microsoft.com/office/drawing/2014/main" val="3050628496"/>
                    </a:ext>
                  </a:extLst>
                </a:gridCol>
              </a:tblGrid>
              <a:tr h="223058">
                <a:tc>
                  <a:txBody>
                    <a:bodyPr/>
                    <a:lstStyle/>
                    <a:p>
                      <a:r>
                        <a:rPr lang="it-IT" sz="1000">
                          <a:effectLst/>
                        </a:rPr>
                        <a:t>Prog.</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Interessati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Casistica</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Classe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6410706"/>
                  </a:ext>
                </a:extLst>
              </a:tr>
              <a:tr h="223058">
                <a:tc>
                  <a:txBody>
                    <a:bodyPr/>
                    <a:lstStyle/>
                    <a:p>
                      <a:r>
                        <a:rPr lang="it-IT" sz="1000">
                          <a:effectLst/>
                        </a:rPr>
                        <a:t>1</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Pazienti (Assistiti/Assistibili)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Prestazione sanitaria o contatto (es.: screening, vaccinazioni, ecc…)</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2301374"/>
                  </a:ext>
                </a:extLst>
              </a:tr>
              <a:tr h="446116">
                <a:tc>
                  <a:txBody>
                    <a:bodyPr/>
                    <a:lstStyle/>
                    <a:p>
                      <a:r>
                        <a:rPr lang="it-IT" sz="1000">
                          <a:effectLst/>
                        </a:rPr>
                        <a:t>2</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Paziente in emergenza</a:t>
                      </a:r>
                      <a:endParaRPr lang="it-IT" sz="1100">
                        <a:effectLst/>
                      </a:endParaRPr>
                    </a:p>
                    <a:p>
                      <a:pPr algn="just"/>
                      <a:r>
                        <a:rPr lang="it-IT" sz="1000">
                          <a:effectLst/>
                        </a:rPr>
                        <a:t>Segnalatore (chiamata al 118)</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Prestazione sanitaria di emergenza/urgenza</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6423712"/>
                  </a:ext>
                </a:extLst>
              </a:tr>
              <a:tr h="223058">
                <a:tc>
                  <a:txBody>
                    <a:bodyPr/>
                    <a:lstStyle/>
                    <a:p>
                      <a:r>
                        <a:rPr lang="it-IT" sz="1000">
                          <a:effectLst/>
                        </a:rPr>
                        <a:t>3</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Paziente elettore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Votazioni presso strutture ospedaliere da ricoverato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1350642"/>
                  </a:ext>
                </a:extLst>
              </a:tr>
              <a:tr h="223058">
                <a:tc>
                  <a:txBody>
                    <a:bodyPr/>
                    <a:lstStyle/>
                    <a:p>
                      <a:r>
                        <a:rPr lang="it-IT" sz="1000">
                          <a:effectLst/>
                        </a:rPr>
                        <a:t>4</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Genitore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Esercizio potestà genitoriale (obbligo di legge)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3659216"/>
                  </a:ext>
                </a:extLst>
              </a:tr>
              <a:tr h="223058">
                <a:tc>
                  <a:txBody>
                    <a:bodyPr/>
                    <a:lstStyle/>
                    <a:p>
                      <a:r>
                        <a:rPr lang="it-IT" sz="1000">
                          <a:effectLst/>
                        </a:rPr>
                        <a:t>5</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Tutore/Amministratore di Sostegno/Caregiver</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Protezione delle persone prive in tutto od in parte di autonomia</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8875753"/>
                  </a:ext>
                </a:extLst>
              </a:tr>
              <a:tr h="223058">
                <a:tc>
                  <a:txBody>
                    <a:bodyPr/>
                    <a:lstStyle/>
                    <a:p>
                      <a:r>
                        <a:rPr lang="it-IT" sz="1000">
                          <a:effectLst/>
                        </a:rPr>
                        <a:t>6</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Delegati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Ritiro referti, copie di cartella clinica o altro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6343779"/>
                  </a:ext>
                </a:extLst>
              </a:tr>
              <a:tr h="223058">
                <a:tc>
                  <a:txBody>
                    <a:bodyPr/>
                    <a:lstStyle/>
                    <a:p>
                      <a:r>
                        <a:rPr lang="it-IT" sz="1000">
                          <a:effectLst/>
                        </a:rPr>
                        <a:t>7</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Gestore esercizi pubblici (Ispezioni)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Ispezione igienico-sanitaria</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2582008"/>
                  </a:ext>
                </a:extLst>
              </a:tr>
              <a:tr h="223058">
                <a:tc>
                  <a:txBody>
                    <a:bodyPr/>
                    <a:lstStyle/>
                    <a:p>
                      <a:r>
                        <a:rPr lang="it-IT" sz="1000">
                          <a:effectLst/>
                        </a:rPr>
                        <a:t>8</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Rappresentante legale imprese (Ispezioni)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Ispezione sicurezza sul lavoro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814672"/>
                  </a:ext>
                </a:extLst>
              </a:tr>
              <a:tr h="223058">
                <a:tc>
                  <a:txBody>
                    <a:bodyPr/>
                    <a:lstStyle/>
                    <a:p>
                      <a:r>
                        <a:rPr lang="it-IT" sz="1000">
                          <a:effectLst/>
                        </a:rPr>
                        <a:t>9</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Rappresentante legale imprese (Ispezioni)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Ispezione allevamenti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Utente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653987"/>
                  </a:ext>
                </a:extLst>
              </a:tr>
              <a:tr h="223058">
                <a:tc>
                  <a:txBody>
                    <a:bodyPr/>
                    <a:lstStyle/>
                    <a:p>
                      <a:r>
                        <a:rPr lang="it-IT" sz="1000">
                          <a:effectLst/>
                        </a:rPr>
                        <a:t>10</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Dipendenti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Instaurazione e gestione del rapporto di lavoro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Dipendente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0333613"/>
                  </a:ext>
                </a:extLst>
              </a:tr>
              <a:tr h="446116">
                <a:tc>
                  <a:txBody>
                    <a:bodyPr/>
                    <a:lstStyle/>
                    <a:p>
                      <a:r>
                        <a:rPr lang="it-IT" sz="1000">
                          <a:effectLst/>
                        </a:rPr>
                        <a:t>11</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Personale dipendente o collaboratori di fornitori/personale somministrato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Gestione del rapporto contrattuale con il fornitore (datore di lavoro)</a:t>
                      </a:r>
                      <a:endParaRPr lang="it-IT" sz="1100">
                        <a:effectLst/>
                      </a:endParaRPr>
                    </a:p>
                    <a:p>
                      <a:pPr algn="just"/>
                      <a:r>
                        <a:rPr lang="it-IT" sz="1000">
                          <a:effectLst/>
                        </a:rPr>
                        <a:t>Sicurezza sul lavoro (per i dipendenti e collaboratori del fornitore)</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Fornitore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350923"/>
                  </a:ext>
                </a:extLst>
              </a:tr>
              <a:tr h="446116">
                <a:tc>
                  <a:txBody>
                    <a:bodyPr/>
                    <a:lstStyle/>
                    <a:p>
                      <a:r>
                        <a:rPr lang="it-IT" sz="1000">
                          <a:effectLst/>
                        </a:rPr>
                        <a:t>12</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Interlocutori non contrattualizzati (contatti commerciali o precontrattuali)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pPr algn="just"/>
                      <a:r>
                        <a:rPr lang="it-IT" sz="1000">
                          <a:effectLst/>
                        </a:rPr>
                        <a:t>Invio di email o contatti per formulare richieste per finalità istituzionali (es.: riparazioni, ecc…)</a:t>
                      </a:r>
                      <a:endParaRPr lang="it-IT" sz="1100">
                        <a:effectLst/>
                      </a:endParaRPr>
                    </a:p>
                    <a:p>
                      <a:pPr algn="just"/>
                      <a:r>
                        <a:rPr lang="it-IT" sz="1000">
                          <a:effectLst/>
                        </a:rPr>
                        <a:t> </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Fornitore</a:t>
                      </a:r>
                      <a:endParaRPr lang="it-IT"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6317628"/>
                  </a:ext>
                </a:extLst>
              </a:tr>
              <a:tr h="446116">
                <a:tc>
                  <a:txBody>
                    <a:bodyPr/>
                    <a:lstStyle/>
                    <a:p>
                      <a:r>
                        <a:rPr lang="it-IT" sz="1000">
                          <a:effectLst/>
                        </a:rPr>
                        <a:t>13</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Amministratori di società partecipanti a gare d’appalto</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a:effectLst/>
                        </a:rPr>
                        <a:t>Appalti pubblici/</a:t>
                      </a:r>
                      <a:endParaRPr lang="it-IT" sz="1100">
                        <a:effectLst/>
                      </a:endParaRPr>
                    </a:p>
                    <a:p>
                      <a:r>
                        <a:rPr lang="it-IT" sz="1000">
                          <a:effectLst/>
                        </a:rPr>
                        <a:t>Acquisizioni</a:t>
                      </a:r>
                      <a:endParaRPr lang="it-IT" sz="1100">
                        <a:effectLst/>
                        <a:latin typeface="Calibri" panose="020F0502020204030204" pitchFamily="34" charset="0"/>
                        <a:cs typeface="Times New Roman" panose="02020603050405020304" pitchFamily="18" charset="0"/>
                      </a:endParaRPr>
                    </a:p>
                  </a:txBody>
                  <a:tcPr marL="68580" marR="68580" marT="0" marB="0"/>
                </a:tc>
                <a:tc>
                  <a:txBody>
                    <a:bodyPr/>
                    <a:lstStyle/>
                    <a:p>
                      <a:r>
                        <a:rPr lang="it-IT" sz="1000" dirty="0">
                          <a:effectLst/>
                        </a:rPr>
                        <a:t>Fornitore</a:t>
                      </a:r>
                      <a:endParaRPr lang="it-IT"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381864"/>
                  </a:ext>
                </a:extLst>
              </a:tr>
            </a:tbl>
          </a:graphicData>
        </a:graphic>
      </p:graphicFrame>
    </p:spTree>
    <p:extLst>
      <p:ext uri="{BB962C8B-B14F-4D97-AF65-F5344CB8AC3E}">
        <p14:creationId xmlns:p14="http://schemas.microsoft.com/office/powerpoint/2010/main" val="666587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u="sng" dirty="0"/>
              <a:t>Somministrazione dell’informativa agli interessati</a:t>
            </a:r>
            <a:r>
              <a:rPr lang="it-IT" sz="3600" b="1" dirty="0"/>
              <a:t>       </a:t>
            </a:r>
            <a:r>
              <a:rPr lang="it-IT" sz="2200" b="1" dirty="0" smtClean="0"/>
              <a:t>2/2</a:t>
            </a:r>
            <a:r>
              <a:rPr lang="it-IT" b="1" u="sng" dirty="0"/>
              <a:t/>
            </a:r>
            <a:br>
              <a:rPr lang="it-IT" b="1" u="sng" dirty="0"/>
            </a:br>
            <a:endParaRPr lang="it-IT" dirty="0"/>
          </a:p>
        </p:txBody>
      </p:sp>
      <p:sp>
        <p:nvSpPr>
          <p:cNvPr id="3" name="Segnaposto contenuto 2"/>
          <p:cNvSpPr>
            <a:spLocks noGrp="1"/>
          </p:cNvSpPr>
          <p:nvPr>
            <p:ph idx="1"/>
          </p:nvPr>
        </p:nvSpPr>
        <p:spPr/>
        <p:txBody>
          <a:bodyPr/>
          <a:lstStyle/>
          <a:p>
            <a:r>
              <a:rPr lang="it-IT" dirty="0"/>
              <a:t>Le modalità di somministrazione delle informative, in relazione alla classe individuata sono le seguenti:</a:t>
            </a:r>
          </a:p>
          <a:p>
            <a:pPr lvl="0"/>
            <a:r>
              <a:rPr lang="it-IT" u="sng" dirty="0"/>
              <a:t>Classe Utente</a:t>
            </a:r>
            <a:r>
              <a:rPr lang="it-IT" dirty="0"/>
              <a:t> (paziente, delegato o </a:t>
            </a:r>
            <a:r>
              <a:rPr lang="it-IT" dirty="0" smtClean="0"/>
              <a:t>amministratore </a:t>
            </a:r>
            <a:r>
              <a:rPr lang="it-IT" dirty="0"/>
              <a:t>di sostegno): l’informativa generale viene sempre rilasciata in fase di prenotazione, mentre l’informativa </a:t>
            </a:r>
            <a:r>
              <a:rPr lang="it-IT" dirty="0" smtClean="0"/>
              <a:t>di 2° liv. </a:t>
            </a:r>
            <a:r>
              <a:rPr lang="it-IT" dirty="0"/>
              <a:t>con relativo consenso </a:t>
            </a:r>
            <a:r>
              <a:rPr lang="it-IT" dirty="0" smtClean="0"/>
              <a:t>(</a:t>
            </a:r>
            <a:r>
              <a:rPr lang="it-IT" dirty="0" smtClean="0"/>
              <a:t>ove necessario) </a:t>
            </a:r>
            <a:r>
              <a:rPr lang="it-IT" dirty="0"/>
              <a:t>viene </a:t>
            </a:r>
            <a:r>
              <a:rPr lang="it-IT" dirty="0"/>
              <a:t>rilasciata in fase di </a:t>
            </a:r>
            <a:r>
              <a:rPr lang="it-IT" dirty="0" smtClean="0"/>
              <a:t>accettazione</a:t>
            </a:r>
            <a:r>
              <a:rPr lang="it-IT" dirty="0"/>
              <a:t>; l’informativa di </a:t>
            </a:r>
            <a:r>
              <a:rPr lang="it-IT" dirty="0" smtClean="0"/>
              <a:t>3° </a:t>
            </a:r>
            <a:r>
              <a:rPr lang="it-IT" dirty="0"/>
              <a:t>liv. </a:t>
            </a:r>
            <a:r>
              <a:rPr lang="it-IT" dirty="0" smtClean="0"/>
              <a:t>(ove prevista) viene rilasciata presso la U.O. di ricovero o ambulatorio.</a:t>
            </a:r>
            <a:endParaRPr lang="it-IT" dirty="0"/>
          </a:p>
          <a:p>
            <a:pPr lvl="0"/>
            <a:r>
              <a:rPr lang="it-IT" u="sng" dirty="0"/>
              <a:t>Classe Dipendente</a:t>
            </a:r>
            <a:r>
              <a:rPr lang="it-IT" dirty="0"/>
              <a:t>: l’informativa viene rilasciata in fase di stipula del contratto di </a:t>
            </a:r>
            <a:r>
              <a:rPr lang="it-IT" dirty="0"/>
              <a:t>assunzione (informativa di 2° liv</a:t>
            </a:r>
            <a:r>
              <a:rPr lang="it-IT" dirty="0" smtClean="0"/>
              <a:t>.)</a:t>
            </a:r>
            <a:endParaRPr lang="it-IT" dirty="0"/>
          </a:p>
          <a:p>
            <a:pPr lvl="0"/>
            <a:r>
              <a:rPr lang="it-IT" u="sng" dirty="0"/>
              <a:t>Classe Fornitore</a:t>
            </a:r>
            <a:r>
              <a:rPr lang="it-IT" dirty="0"/>
              <a:t>: l’informativa viene rilasciata al momento della raccolta dei dati </a:t>
            </a:r>
            <a:r>
              <a:rPr lang="it-IT" dirty="0"/>
              <a:t>personali </a:t>
            </a:r>
            <a:r>
              <a:rPr lang="it-IT" dirty="0" smtClean="0"/>
              <a:t>(informativa </a:t>
            </a:r>
            <a:r>
              <a:rPr lang="it-IT" dirty="0"/>
              <a:t>di 2° liv</a:t>
            </a:r>
            <a:r>
              <a:rPr lang="it-IT" dirty="0" smtClean="0"/>
              <a:t>.)</a:t>
            </a:r>
            <a:endParaRPr lang="it-IT" dirty="0"/>
          </a:p>
          <a:p>
            <a:endParaRPr lang="it-IT" dirty="0"/>
          </a:p>
        </p:txBody>
      </p:sp>
    </p:spTree>
    <p:extLst>
      <p:ext uri="{BB962C8B-B14F-4D97-AF65-F5344CB8AC3E}">
        <p14:creationId xmlns:p14="http://schemas.microsoft.com/office/powerpoint/2010/main" val="2981309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a:r>
            <a:br>
              <a:rPr lang="it-IT" b="1" i="1" dirty="0" smtClean="0"/>
            </a:br>
            <a:r>
              <a:rPr lang="it-IT" b="1" i="1" dirty="0"/>
              <a:t/>
            </a:r>
            <a:br>
              <a:rPr lang="it-IT" b="1" i="1" dirty="0"/>
            </a:br>
            <a:r>
              <a:rPr lang="it-IT" sz="3600" b="1" i="1" dirty="0" smtClean="0"/>
              <a:t>Canali </a:t>
            </a:r>
            <a:r>
              <a:rPr lang="it-IT" sz="3600" b="1" i="1" dirty="0"/>
              <a:t>di comunicazione/Punti di contatto degli interessati</a:t>
            </a:r>
            <a:r>
              <a:rPr lang="it-IT" b="1" i="1" dirty="0"/>
              <a:t/>
            </a:r>
            <a:br>
              <a:rPr lang="it-IT" b="1" i="1" dirty="0"/>
            </a:br>
            <a:endParaRPr lang="it-IT" dirty="0"/>
          </a:p>
        </p:txBody>
      </p:sp>
      <p:sp>
        <p:nvSpPr>
          <p:cNvPr id="3" name="Segnaposto contenuto 2"/>
          <p:cNvSpPr>
            <a:spLocks noGrp="1"/>
          </p:cNvSpPr>
          <p:nvPr>
            <p:ph idx="1"/>
          </p:nvPr>
        </p:nvSpPr>
        <p:spPr/>
        <p:txBody>
          <a:bodyPr/>
          <a:lstStyle/>
          <a:p>
            <a:r>
              <a:rPr lang="it-IT" dirty="0" smtClean="0"/>
              <a:t>I </a:t>
            </a:r>
            <a:r>
              <a:rPr lang="it-IT" dirty="0"/>
              <a:t>canali di comunicazione previsti con l’utenza possono essere elencati nei seguenti punti:</a:t>
            </a:r>
          </a:p>
          <a:p>
            <a:pPr lvl="0">
              <a:buFont typeface="Wingdings" panose="05000000000000000000" pitchFamily="2" charset="2"/>
              <a:buChar char="q"/>
            </a:pPr>
            <a:r>
              <a:rPr lang="it-IT" dirty="0"/>
              <a:t>Canale Web</a:t>
            </a:r>
          </a:p>
          <a:p>
            <a:pPr lvl="0">
              <a:buFont typeface="Wingdings" panose="05000000000000000000" pitchFamily="2" charset="2"/>
              <a:buChar char="q"/>
            </a:pPr>
            <a:r>
              <a:rPr lang="it-IT" dirty="0"/>
              <a:t>Canale telefonico</a:t>
            </a:r>
          </a:p>
          <a:p>
            <a:pPr lvl="0">
              <a:buFont typeface="Wingdings" panose="05000000000000000000" pitchFamily="2" charset="2"/>
              <a:buChar char="q"/>
            </a:pPr>
            <a:r>
              <a:rPr lang="it-IT" dirty="0"/>
              <a:t>Sportello</a:t>
            </a:r>
          </a:p>
          <a:p>
            <a:pPr lvl="0">
              <a:buFont typeface="Wingdings" panose="05000000000000000000" pitchFamily="2" charset="2"/>
              <a:buChar char="q"/>
            </a:pPr>
            <a:r>
              <a:rPr lang="it-IT" dirty="0"/>
              <a:t>Posta elettronica</a:t>
            </a:r>
          </a:p>
          <a:p>
            <a:endParaRPr lang="it-IT" dirty="0"/>
          </a:p>
        </p:txBody>
      </p:sp>
    </p:spTree>
    <p:extLst>
      <p:ext uri="{BB962C8B-B14F-4D97-AF65-F5344CB8AC3E}">
        <p14:creationId xmlns:p14="http://schemas.microsoft.com/office/powerpoint/2010/main" val="2177393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Canale Web</a:t>
            </a:r>
            <a:br>
              <a:rPr lang="it-IT" b="1" u="sng" dirty="0"/>
            </a:br>
            <a:endParaRPr lang="it-IT" dirty="0"/>
          </a:p>
        </p:txBody>
      </p:sp>
      <p:sp>
        <p:nvSpPr>
          <p:cNvPr id="3" name="Segnaposto contenuto 2"/>
          <p:cNvSpPr>
            <a:spLocks noGrp="1"/>
          </p:cNvSpPr>
          <p:nvPr>
            <p:ph idx="1"/>
          </p:nvPr>
        </p:nvSpPr>
        <p:spPr/>
        <p:txBody>
          <a:bodyPr/>
          <a:lstStyle/>
          <a:p>
            <a:r>
              <a:rPr lang="it-IT" dirty="0" smtClean="0"/>
              <a:t>Nel </a:t>
            </a:r>
            <a:r>
              <a:rPr lang="it-IT" dirty="0"/>
              <a:t>sito internet aziendale, all’interno della sezione Privacy, devono essere pubblicate, da parte dell’Ufficio Privacy, le informative </a:t>
            </a:r>
            <a:r>
              <a:rPr lang="it-IT" dirty="0" smtClean="0"/>
              <a:t>di 1°, 2° e 3° livello, relative </a:t>
            </a:r>
            <a:r>
              <a:rPr lang="it-IT" dirty="0"/>
              <a:t>ai trattamenti di dati personali effettuati dalla ASL di Pescara. </a:t>
            </a:r>
          </a:p>
          <a:p>
            <a:r>
              <a:rPr lang="it-IT" dirty="0"/>
              <a:t>Nelle pagine del sito web, ovunque sia presente un riferimento di contatto email o telefonico, deve essere inserito un link che consenta agli interessati di poter prendere visione dell’informativa (generale e/o specifica) relativa ai trattamenti svolti dal servizio con cui l’utente potrà prendere contatto</a:t>
            </a:r>
            <a:r>
              <a:rPr lang="it-IT" dirty="0" smtClean="0"/>
              <a:t>.</a:t>
            </a:r>
          </a:p>
          <a:p>
            <a:r>
              <a:rPr lang="it-IT" b="1" u="sng" dirty="0" smtClean="0"/>
              <a:t>Il SATD è tenuto a controllare se è stato redatto il modello di informativa relativo alla propria U.O., in caso negativo deve farne richiesta all’Ufficio Privacy/Protezione dati, fornendo tutte le informazioni che gli verranno richieste</a:t>
            </a:r>
            <a:r>
              <a:rPr lang="it-IT" dirty="0" smtClean="0"/>
              <a:t>.</a:t>
            </a:r>
            <a:endParaRPr lang="it-IT" dirty="0"/>
          </a:p>
          <a:p>
            <a:endParaRPr lang="it-IT" dirty="0"/>
          </a:p>
        </p:txBody>
      </p:sp>
    </p:spTree>
    <p:extLst>
      <p:ext uri="{BB962C8B-B14F-4D97-AF65-F5344CB8AC3E}">
        <p14:creationId xmlns:p14="http://schemas.microsoft.com/office/powerpoint/2010/main" val="39171891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Canale telefonico</a:t>
            </a:r>
            <a:br>
              <a:rPr lang="it-IT" b="1" u="sng" dirty="0"/>
            </a:br>
            <a:endParaRPr lang="it-IT" dirty="0"/>
          </a:p>
        </p:txBody>
      </p:sp>
      <p:sp>
        <p:nvSpPr>
          <p:cNvPr id="3" name="Segnaposto contenuto 2"/>
          <p:cNvSpPr>
            <a:spLocks noGrp="1"/>
          </p:cNvSpPr>
          <p:nvPr>
            <p:ph idx="1"/>
          </p:nvPr>
        </p:nvSpPr>
        <p:spPr/>
        <p:txBody>
          <a:bodyPr/>
          <a:lstStyle/>
          <a:p>
            <a:r>
              <a:rPr lang="it-IT" dirty="0" smtClean="0"/>
              <a:t>In </a:t>
            </a:r>
            <a:r>
              <a:rPr lang="it-IT" dirty="0"/>
              <a:t>generale, nell’ambito delle comunicazioni telefoniche, gli operatori della ASL dovranno dare comunicazione agli interessati che i dati personali eventualmente raccolti nel corso del colloquio telefonico verranno trattati in maniera conforme alla vigente normativa sulla Protezione dei Dati Personali e che potranno visionare l’informativa sul sito </a:t>
            </a:r>
            <a:r>
              <a:rPr lang="it-IT" u="sng" dirty="0">
                <a:hlinkClick r:id="rId2"/>
              </a:rPr>
              <a:t>http://www.ausl.pe.it</a:t>
            </a:r>
            <a:r>
              <a:rPr lang="it-IT" dirty="0"/>
              <a:t> nella pagina relativa al proprio servizio.</a:t>
            </a:r>
          </a:p>
          <a:p>
            <a:r>
              <a:rPr lang="it-IT" dirty="0"/>
              <a:t>Nello specifico caso del servizio CUP (Centro Unico di Prenotazione) telefonico, nella fase iniziale della risposta alla chiamata da parte dell’utente, deve essere comunicato all’interessato, mediante una opportuna registrazione vocale, la conformità, alle normative vigenti in materia di Protezione dei Dati Personali, del trattamento effettuato dagli operatori telefonici a fini di prenotazione della prestazione sanitaria.</a:t>
            </a:r>
          </a:p>
          <a:p>
            <a:endParaRPr lang="it-IT" dirty="0"/>
          </a:p>
        </p:txBody>
      </p:sp>
    </p:spTree>
    <p:extLst>
      <p:ext uri="{BB962C8B-B14F-4D97-AF65-F5344CB8AC3E}">
        <p14:creationId xmlns:p14="http://schemas.microsoft.com/office/powerpoint/2010/main" val="3661164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Sportello</a:t>
            </a:r>
            <a:br>
              <a:rPr lang="it-IT" b="1" u="sng" dirty="0"/>
            </a:br>
            <a:endParaRPr lang="it-IT" dirty="0"/>
          </a:p>
        </p:txBody>
      </p:sp>
      <p:sp>
        <p:nvSpPr>
          <p:cNvPr id="3" name="Segnaposto contenuto 2"/>
          <p:cNvSpPr>
            <a:spLocks noGrp="1"/>
          </p:cNvSpPr>
          <p:nvPr>
            <p:ph idx="1"/>
          </p:nvPr>
        </p:nvSpPr>
        <p:spPr/>
        <p:txBody>
          <a:bodyPr/>
          <a:lstStyle/>
          <a:p>
            <a:r>
              <a:rPr lang="it-IT" dirty="0" smtClean="0"/>
              <a:t>Come </a:t>
            </a:r>
            <a:r>
              <a:rPr lang="it-IT" dirty="0"/>
              <a:t>approccio generale, </a:t>
            </a:r>
            <a:r>
              <a:rPr lang="it-IT" b="1" dirty="0"/>
              <a:t>nell’ambito della comunicazione con gli interessati nelle operazioni di sportello, deve essere contestualmente consegnata l’informativa richiesta dal trattamento di dati personali previsto dall’operazione stessa</a:t>
            </a:r>
            <a:r>
              <a:rPr lang="it-IT" dirty="0"/>
              <a:t>.</a:t>
            </a:r>
          </a:p>
          <a:p>
            <a:r>
              <a:rPr lang="it-IT" dirty="0"/>
              <a:t>Come ulteriore modalità di rispetto del principio di trasparenza, nell’ambito specifico dell’erogazione dei servizi sanitari, </a:t>
            </a:r>
            <a:r>
              <a:rPr lang="it-IT" b="1" dirty="0"/>
              <a:t>copia dell’informativa deve essere affissa sia nei locali presso cui avviene il primo contatto con gli interessati che nelle sale di attesa</a:t>
            </a:r>
            <a:r>
              <a:rPr lang="it-IT" dirty="0"/>
              <a:t>.</a:t>
            </a:r>
          </a:p>
          <a:p>
            <a:r>
              <a:rPr lang="it-IT" b="1" dirty="0"/>
              <a:t>Nel caso specifico degli sportelli del servizio CUP (Centro Unico di Prenotazione), l’informativa dovrà essere somministrata agli interessati ad ogni operazione di prenotazione.</a:t>
            </a:r>
          </a:p>
          <a:p>
            <a:endParaRPr lang="it-IT" b="1" dirty="0"/>
          </a:p>
        </p:txBody>
      </p:sp>
    </p:spTree>
    <p:extLst>
      <p:ext uri="{BB962C8B-B14F-4D97-AF65-F5344CB8AC3E}">
        <p14:creationId xmlns:p14="http://schemas.microsoft.com/office/powerpoint/2010/main" val="512967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a:t>Posta Elettronica</a:t>
            </a:r>
            <a:br>
              <a:rPr lang="it-IT" b="1" u="sng" dirty="0"/>
            </a:br>
            <a:endParaRPr lang="it-IT" dirty="0"/>
          </a:p>
        </p:txBody>
      </p:sp>
      <p:sp>
        <p:nvSpPr>
          <p:cNvPr id="3" name="Segnaposto contenuto 2"/>
          <p:cNvSpPr>
            <a:spLocks noGrp="1"/>
          </p:cNvSpPr>
          <p:nvPr>
            <p:ph idx="1"/>
          </p:nvPr>
        </p:nvSpPr>
        <p:spPr/>
        <p:txBody>
          <a:bodyPr/>
          <a:lstStyle/>
          <a:p>
            <a:r>
              <a:rPr lang="it-IT" dirty="0" smtClean="0"/>
              <a:t>Al </a:t>
            </a:r>
            <a:r>
              <a:rPr lang="it-IT" dirty="0"/>
              <a:t>fine di poter garantire la tutela dei dati personali raccolti tramite il canale della posta elettronica, per finalità di interlocuzione con terze parti, è necessario specificare, in fondo ad ogni messaggio inviato, un link che rinvii all’informativa specificatamente predisposta e pubblicata sul sito internet istituzionale.</a:t>
            </a:r>
          </a:p>
          <a:p>
            <a:r>
              <a:rPr lang="it-IT" dirty="0"/>
              <a:t>In caso di comunicazione tramite posta elettronica con degli specifici interessati nell’ambito di particolari servizi, è necessario indicare, in fondo ai messaggi, un link che rinvii ad una informativa specificatamente predisposta per il servizio e pubblicata sul sito internet istituzionale.</a:t>
            </a:r>
          </a:p>
          <a:p>
            <a:endParaRPr lang="it-IT" dirty="0"/>
          </a:p>
        </p:txBody>
      </p:sp>
    </p:spTree>
    <p:extLst>
      <p:ext uri="{BB962C8B-B14F-4D97-AF65-F5344CB8AC3E}">
        <p14:creationId xmlns:p14="http://schemas.microsoft.com/office/powerpoint/2010/main" val="404007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4 GDPR - Definizioni</a:t>
            </a:r>
            <a:r>
              <a:rPr lang="it-IT" dirty="0" smtClean="0"/>
              <a:t>  </a:t>
            </a:r>
            <a:r>
              <a:rPr lang="it-IT" sz="2000" dirty="0" smtClean="0"/>
              <a:t>3/3</a:t>
            </a:r>
            <a:endParaRPr lang="it-IT" sz="2000" dirty="0"/>
          </a:p>
        </p:txBody>
      </p:sp>
      <p:sp>
        <p:nvSpPr>
          <p:cNvPr id="3" name="Segnaposto contenuto 2"/>
          <p:cNvSpPr>
            <a:spLocks noGrp="1"/>
          </p:cNvSpPr>
          <p:nvPr>
            <p:ph idx="1"/>
          </p:nvPr>
        </p:nvSpPr>
        <p:spPr/>
        <p:txBody>
          <a:bodyPr/>
          <a:lstStyle/>
          <a:p>
            <a:r>
              <a:rPr lang="it-IT" b="1" dirty="0" smtClean="0"/>
              <a:t>«</a:t>
            </a:r>
            <a:r>
              <a:rPr lang="it-IT" b="1" dirty="0">
                <a:solidFill>
                  <a:srgbClr val="00B050"/>
                </a:solidFill>
              </a:rPr>
              <a:t>consenso dell'interessato</a:t>
            </a:r>
            <a:r>
              <a:rPr lang="it-IT" b="1" dirty="0"/>
              <a:t>»: qualsiasi manifestazione di volontà libera, specifica, informata e inequivocabile dell'interessato, con la quale lo stesso manifesta il proprio assenso, mediante dichiarazione o azione positiva inequivocabile, che i dati personali che lo riguardano siano oggetto di trattamento;</a:t>
            </a:r>
            <a:br>
              <a:rPr lang="it-IT" b="1" dirty="0"/>
            </a:br>
            <a:r>
              <a:rPr lang="it-IT" b="1" dirty="0" smtClean="0"/>
              <a:t>«</a:t>
            </a:r>
            <a:r>
              <a:rPr lang="it-IT" b="1" dirty="0">
                <a:solidFill>
                  <a:srgbClr val="00B050"/>
                </a:solidFill>
              </a:rPr>
              <a:t>dati genetici</a:t>
            </a:r>
            <a:r>
              <a:rPr lang="it-IT" b="1" dirty="0"/>
              <a:t>»: i dati personali relativi alle caratteristiche genetiche ereditarie o acquisite di una persona fisica che forniscono informazioni univoche sulla fisiologia o sulla salute di detta persona fisica, e che risultano in particolare dall'analisi di un campione biologico della persona fisica in questione</a:t>
            </a:r>
            <a:r>
              <a:rPr lang="it-IT" b="1" dirty="0" smtClean="0"/>
              <a:t>;</a:t>
            </a:r>
          </a:p>
          <a:p>
            <a:r>
              <a:rPr lang="it-IT" b="1" dirty="0" smtClean="0"/>
              <a:t>«</a:t>
            </a:r>
            <a:r>
              <a:rPr lang="it-IT" b="1" dirty="0">
                <a:solidFill>
                  <a:srgbClr val="00B050"/>
                </a:solidFill>
              </a:rPr>
              <a:t>dati relativi alla salute</a:t>
            </a:r>
            <a:r>
              <a:rPr lang="it-IT" b="1" dirty="0"/>
              <a:t>»: i dati personali attinenti alla salute fisica o mentale di una persona fisica, compresa la prestazione di servizi di assistenza sanitaria, che rivelano informazioni relative al suo stato di salute;</a:t>
            </a:r>
            <a:endParaRPr lang="it-IT" dirty="0"/>
          </a:p>
        </p:txBody>
      </p:sp>
    </p:spTree>
    <p:extLst>
      <p:ext uri="{BB962C8B-B14F-4D97-AF65-F5344CB8AC3E}">
        <p14:creationId xmlns:p14="http://schemas.microsoft.com/office/powerpoint/2010/main" val="1903278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Verifica del rilascio </a:t>
            </a:r>
            <a:r>
              <a:rPr lang="it-IT" b="1" i="1" dirty="0" smtClean="0"/>
              <a:t>dell’informativa</a:t>
            </a:r>
            <a:r>
              <a:rPr lang="it-IT" sz="2000" b="1" i="1" dirty="0"/>
              <a:t/>
            </a:r>
            <a:br>
              <a:rPr lang="it-IT" sz="2000" b="1" i="1" dirty="0"/>
            </a:br>
            <a:endParaRPr lang="it-IT" dirty="0"/>
          </a:p>
        </p:txBody>
      </p:sp>
      <p:sp>
        <p:nvSpPr>
          <p:cNvPr id="3" name="Segnaposto contenuto 2"/>
          <p:cNvSpPr>
            <a:spLocks noGrp="1"/>
          </p:cNvSpPr>
          <p:nvPr>
            <p:ph idx="1"/>
          </p:nvPr>
        </p:nvSpPr>
        <p:spPr/>
        <p:txBody>
          <a:bodyPr>
            <a:normAutofit lnSpcReduction="10000"/>
          </a:bodyPr>
          <a:lstStyle/>
          <a:p>
            <a:r>
              <a:rPr lang="it-IT" dirty="0"/>
              <a:t>Al fine di poter garantire l’avvenuta annotazione, la modalità di somministrazione </a:t>
            </a:r>
            <a:r>
              <a:rPr lang="it-IT" dirty="0" smtClean="0"/>
              <a:t>prevede il </a:t>
            </a:r>
            <a:r>
              <a:rPr lang="it-IT" dirty="0"/>
              <a:t>rilascio di una copia dell’informativa contestualmente alla prenotazione di ogni singola prestazione, unitamente alla ricevuta emessa dall’operatore di sportello: tale emissione unica (della ricevuta e dell’informativa) prevista dalla procedura informatica in uso, è completamente automatizzata e non è modificabile dall’operatore, con conseguenti garanzie di consegna all’interessato. Di conseguenza, essendo l’intera struttura aziendale a conoscenza che, per poter accedere alla prestazione sanitaria richiesta, l’informativa sia già stata somministrata all’interessato, tale modalità di somministrazione viene considerata quale “annotazione” prevista dall’art. 79.2 del D.Lgs. 196/03 sopra indicato.</a:t>
            </a:r>
          </a:p>
          <a:p>
            <a:r>
              <a:rPr lang="it-IT" dirty="0"/>
              <a:t>Negli altri casi riguardanti i pazienti, informativa specialistica e relativo consenso, il rilascio dell’informativa viene attestato dalla sottoscrizione del consenso ed i documenti sono conservati (archiviati) all’interno della cartella prevista dal percorso assistenziale prescelto.</a:t>
            </a:r>
          </a:p>
          <a:p>
            <a:r>
              <a:rPr lang="it-IT" dirty="0"/>
              <a:t>Negli altri casi, classificati come Dipendente e Fornitore, il rilascio dell’informativa viene attestato da una sottoscrizione dell’interessato per “presa visione</a:t>
            </a:r>
            <a:r>
              <a:rPr lang="it-IT" dirty="0" smtClean="0"/>
              <a:t>”.</a:t>
            </a:r>
            <a:endParaRPr lang="it-IT" dirty="0"/>
          </a:p>
          <a:p>
            <a:endParaRPr lang="it-IT" dirty="0"/>
          </a:p>
        </p:txBody>
      </p:sp>
    </p:spTree>
    <p:extLst>
      <p:ext uri="{BB962C8B-B14F-4D97-AF65-F5344CB8AC3E}">
        <p14:creationId xmlns:p14="http://schemas.microsoft.com/office/powerpoint/2010/main" val="1706066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u="sng" dirty="0"/>
              <a:t>Tempo di conservazione dell’informativa e del consenso</a:t>
            </a:r>
            <a:br>
              <a:rPr lang="it-IT" sz="3200" b="1" u="sng" dirty="0"/>
            </a:br>
            <a:endParaRPr lang="it-IT" sz="3200" dirty="0"/>
          </a:p>
        </p:txBody>
      </p:sp>
      <p:sp>
        <p:nvSpPr>
          <p:cNvPr id="3" name="Segnaposto contenuto 2"/>
          <p:cNvSpPr>
            <a:spLocks noGrp="1"/>
          </p:cNvSpPr>
          <p:nvPr>
            <p:ph idx="1"/>
          </p:nvPr>
        </p:nvSpPr>
        <p:spPr/>
        <p:txBody>
          <a:bodyPr>
            <a:normAutofit lnSpcReduction="10000"/>
          </a:bodyPr>
          <a:lstStyle/>
          <a:p>
            <a:r>
              <a:rPr lang="it-IT" dirty="0"/>
              <a:t>Considerando che, la scelta aziendale è di </a:t>
            </a:r>
            <a:r>
              <a:rPr lang="it-IT" b="1" dirty="0"/>
              <a:t>fornire una copia dell’informativa </a:t>
            </a:r>
            <a:r>
              <a:rPr lang="it-IT" dirty="0"/>
              <a:t>di 1° livello (o </a:t>
            </a:r>
            <a:r>
              <a:rPr lang="it-IT" b="1" dirty="0"/>
              <a:t>generale</a:t>
            </a:r>
            <a:r>
              <a:rPr lang="it-IT" dirty="0"/>
              <a:t>, secondo quanto previsto dagli artt. 78 e 79 del D.Lgs. 196/03) </a:t>
            </a:r>
            <a:r>
              <a:rPr lang="it-IT" b="1" dirty="0"/>
              <a:t>per ogni sessione di prenotazione di una prestazione sanitaria</a:t>
            </a:r>
            <a:r>
              <a:rPr lang="it-IT" dirty="0"/>
              <a:t>, la </a:t>
            </a:r>
            <a:r>
              <a:rPr lang="it-IT" dirty="0">
                <a:solidFill>
                  <a:srgbClr val="00B050"/>
                </a:solidFill>
              </a:rPr>
              <a:t>conservazione di tale documento </a:t>
            </a:r>
            <a:r>
              <a:rPr lang="it-IT" u="sng" dirty="0"/>
              <a:t>viene considerata allineata alla tempistica di conservazione dei documenti riguardanti la prestazione (prenotazione, ricevuta di pagamento, referti, </a:t>
            </a:r>
            <a:r>
              <a:rPr lang="it-IT" u="sng" dirty="0" err="1"/>
              <a:t>ecc</a:t>
            </a:r>
            <a:r>
              <a:rPr lang="it-IT" u="sng" dirty="0"/>
              <a:t>…) prendendo a riferimento, tra questi, i documenti che hanno la conservazione più a lungo termine</a:t>
            </a:r>
            <a:r>
              <a:rPr lang="it-IT" dirty="0"/>
              <a:t>.</a:t>
            </a:r>
          </a:p>
          <a:p>
            <a:r>
              <a:rPr lang="it-IT" b="1" dirty="0"/>
              <a:t>Per l’informativa </a:t>
            </a:r>
            <a:r>
              <a:rPr lang="it-IT" dirty="0"/>
              <a:t>di 2° livello </a:t>
            </a:r>
            <a:r>
              <a:rPr lang="it-IT" dirty="0" smtClean="0"/>
              <a:t>(accesso al PS) </a:t>
            </a:r>
            <a:r>
              <a:rPr lang="it-IT" b="1" dirty="0"/>
              <a:t>e relativo consenso</a:t>
            </a:r>
            <a:r>
              <a:rPr lang="it-IT" dirty="0"/>
              <a:t>, il </a:t>
            </a:r>
            <a:r>
              <a:rPr lang="it-IT" dirty="0">
                <a:solidFill>
                  <a:srgbClr val="00B050"/>
                </a:solidFill>
              </a:rPr>
              <a:t>tempo di conservazione dell’informativa</a:t>
            </a:r>
            <a:r>
              <a:rPr lang="it-IT" dirty="0"/>
              <a:t> è da considerarsi allineato al tempo di conservazione della documentazione sanitaria a cui è allegata: in generale, ad esempio nel caso delle cartelle cliniche, tale tempo risulta essere illimitato</a:t>
            </a:r>
            <a:r>
              <a:rPr lang="it-IT" dirty="0" smtClean="0"/>
              <a:t>.</a:t>
            </a:r>
          </a:p>
          <a:p>
            <a:r>
              <a:rPr lang="it-IT" b="1" dirty="0"/>
              <a:t>Per l’informativa </a:t>
            </a:r>
            <a:r>
              <a:rPr lang="it-IT" dirty="0"/>
              <a:t>di </a:t>
            </a:r>
            <a:r>
              <a:rPr lang="it-IT" dirty="0" smtClean="0"/>
              <a:t>3° </a:t>
            </a:r>
            <a:r>
              <a:rPr lang="it-IT" dirty="0"/>
              <a:t>livello </a:t>
            </a:r>
            <a:r>
              <a:rPr lang="it-IT" dirty="0" smtClean="0"/>
              <a:t>(ricovero o prestazione ambulatoriale) </a:t>
            </a:r>
            <a:r>
              <a:rPr lang="it-IT" b="1" dirty="0"/>
              <a:t>e relativo consenso</a:t>
            </a:r>
            <a:r>
              <a:rPr lang="it-IT" dirty="0"/>
              <a:t>, il </a:t>
            </a:r>
            <a:r>
              <a:rPr lang="it-IT" dirty="0">
                <a:solidFill>
                  <a:srgbClr val="00B050"/>
                </a:solidFill>
              </a:rPr>
              <a:t>tempo di conservazione dell’informativa</a:t>
            </a:r>
            <a:r>
              <a:rPr lang="it-IT" dirty="0"/>
              <a:t> è da considerarsi allineato al tempo di conservazione della documentazione sanitaria a cui è allegata: in generale, ad esempio nel caso delle cartelle cliniche, tale tempo risulta essere illimitato.</a:t>
            </a:r>
          </a:p>
          <a:p>
            <a:endParaRPr lang="it-IT" dirty="0"/>
          </a:p>
          <a:p>
            <a:endParaRPr lang="it-IT" dirty="0"/>
          </a:p>
        </p:txBody>
      </p:sp>
    </p:spTree>
    <p:extLst>
      <p:ext uri="{BB962C8B-B14F-4D97-AF65-F5344CB8AC3E}">
        <p14:creationId xmlns:p14="http://schemas.microsoft.com/office/powerpoint/2010/main" val="2061351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idx="1"/>
          </p:nvPr>
        </p:nvSpPr>
        <p:spPr/>
        <p:txBody>
          <a:bodyPr>
            <a:normAutofit/>
          </a:bodyPr>
          <a:lstStyle/>
          <a:p>
            <a:pPr marL="0" indent="0" algn="just">
              <a:buNone/>
            </a:pPr>
            <a:r>
              <a:rPr lang="it-IT" b="1" dirty="0" smtClean="0"/>
              <a:t>La tematica oggetto di questa lezione, n. 03, è trattata per esteso nella</a:t>
            </a:r>
          </a:p>
          <a:p>
            <a:r>
              <a:rPr lang="it-IT" b="1" dirty="0" smtClean="0"/>
              <a:t>«Procedura per </a:t>
            </a:r>
            <a:r>
              <a:rPr lang="it-IT" b="1" dirty="0"/>
              <a:t>la Gestione delle </a:t>
            </a:r>
            <a:r>
              <a:rPr lang="it-IT" b="1" dirty="0" smtClean="0"/>
              <a:t>Informative </a:t>
            </a:r>
            <a:r>
              <a:rPr lang="it-IT" b="1" dirty="0"/>
              <a:t>e </a:t>
            </a:r>
            <a:r>
              <a:rPr lang="it-IT" b="1" dirty="0" smtClean="0"/>
              <a:t>Consensi </a:t>
            </a:r>
            <a:r>
              <a:rPr lang="it-IT" dirty="0" smtClean="0"/>
              <a:t>della </a:t>
            </a:r>
            <a:r>
              <a:rPr lang="it-IT" dirty="0"/>
              <a:t>Asl di Pescara </a:t>
            </a:r>
            <a:r>
              <a:rPr lang="it-IT" dirty="0" smtClean="0"/>
              <a:t> in </a:t>
            </a:r>
            <a:r>
              <a:rPr lang="it-IT" dirty="0"/>
              <a:t>base a quanto previsto dal </a:t>
            </a:r>
            <a:r>
              <a:rPr lang="it-IT" dirty="0" smtClean="0"/>
              <a:t> </a:t>
            </a:r>
            <a:r>
              <a:rPr lang="it-IT" b="1" dirty="0" smtClean="0"/>
              <a:t>Regolamento </a:t>
            </a:r>
            <a:r>
              <a:rPr lang="it-IT" b="1" dirty="0"/>
              <a:t>UE 679/2016 sulla Protezione dei Dati (GDPR) – artt. 7, 13 e 14 e dal D. </a:t>
            </a:r>
            <a:r>
              <a:rPr lang="it-IT" b="1" dirty="0" err="1"/>
              <a:t>Lgs</a:t>
            </a:r>
            <a:r>
              <a:rPr lang="it-IT" b="1" dirty="0"/>
              <a:t>. 196/03 Codice in Materia di Protezione dei </a:t>
            </a:r>
            <a:r>
              <a:rPr lang="it-IT" b="1"/>
              <a:t>Dati </a:t>
            </a:r>
            <a:r>
              <a:rPr lang="it-IT" b="1" smtClean="0"/>
              <a:t>Personali» </a:t>
            </a:r>
            <a:r>
              <a:rPr lang="it-IT" b="1" dirty="0" smtClean="0"/>
              <a:t>di cui può prendersi visione sul sito aziendale, nella Area Interna alla voce Privacy - link</a:t>
            </a:r>
            <a:r>
              <a:rPr lang="it-IT" b="1" dirty="0"/>
              <a:t>: </a:t>
            </a:r>
            <a:r>
              <a:rPr lang="it-IT" b="1" dirty="0">
                <a:hlinkClick r:id="rId2"/>
              </a:rPr>
              <a:t>https://</a:t>
            </a:r>
            <a:r>
              <a:rPr lang="it-IT" b="1" dirty="0" smtClean="0">
                <a:hlinkClick r:id="rId2"/>
              </a:rPr>
              <a:t>www.ausl.pe.it/Sezione.jsp?idSezione=338</a:t>
            </a:r>
            <a:r>
              <a:rPr lang="it-IT" b="1" dirty="0" smtClean="0"/>
              <a:t> </a:t>
            </a:r>
            <a:endParaRPr lang="it-IT" dirty="0"/>
          </a:p>
          <a:p>
            <a:endParaRPr lang="it-IT" dirty="0"/>
          </a:p>
        </p:txBody>
      </p:sp>
    </p:spTree>
    <p:extLst>
      <p:ext uri="{BB962C8B-B14F-4D97-AF65-F5344CB8AC3E}">
        <p14:creationId xmlns:p14="http://schemas.microsoft.com/office/powerpoint/2010/main" val="93724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6000" dirty="0" smtClean="0"/>
              <a:t>Informativa </a:t>
            </a:r>
            <a:br>
              <a:rPr lang="it-IT" sz="6000" dirty="0" smtClean="0"/>
            </a:br>
            <a:r>
              <a:rPr lang="it-IT" sz="6000" dirty="0" smtClean="0"/>
              <a:t>= </a:t>
            </a:r>
            <a:br>
              <a:rPr lang="it-IT" sz="6000" dirty="0" smtClean="0"/>
            </a:br>
            <a:r>
              <a:rPr lang="it-IT" sz="6000" dirty="0" smtClean="0"/>
              <a:t>Informazioni da fornire all’interessato</a:t>
            </a:r>
            <a:endParaRPr lang="it-IT" sz="6000" dirty="0"/>
          </a:p>
        </p:txBody>
      </p:sp>
      <p:sp>
        <p:nvSpPr>
          <p:cNvPr id="3" name="Segnaposto testo 2"/>
          <p:cNvSpPr>
            <a:spLocks noGrp="1"/>
          </p:cNvSpPr>
          <p:nvPr>
            <p:ph type="body" idx="1"/>
          </p:nvPr>
        </p:nvSpPr>
        <p:spPr/>
        <p:txBody>
          <a:bodyPr/>
          <a:lstStyle/>
          <a:p>
            <a:pPr algn="ctr"/>
            <a:r>
              <a:rPr lang="it-IT" dirty="0"/>
              <a:t>La materia è disciplinata attraverso gli articoli 13 e 14 GDPR</a:t>
            </a:r>
          </a:p>
          <a:p>
            <a:endParaRPr lang="it-IT" dirty="0"/>
          </a:p>
        </p:txBody>
      </p:sp>
    </p:spTree>
    <p:extLst>
      <p:ext uri="{BB962C8B-B14F-4D97-AF65-F5344CB8AC3E}">
        <p14:creationId xmlns:p14="http://schemas.microsoft.com/office/powerpoint/2010/main" val="357374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1"/>
            <a:r>
              <a:rPr lang="it-IT" sz="4400" b="1" dirty="0" smtClean="0"/>
              <a:t>Procedura aziendale per la gestione delle informative e dei consensi</a:t>
            </a:r>
            <a:r>
              <a:rPr lang="it-IT" sz="4400" b="1" dirty="0"/>
              <a:t/>
            </a:r>
            <a:br>
              <a:rPr lang="it-IT" sz="4400" b="1" dirty="0"/>
            </a:br>
            <a:r>
              <a:rPr lang="it-IT" sz="2400" b="1" dirty="0"/>
              <a:t/>
            </a:r>
            <a:br>
              <a:rPr lang="it-IT" sz="2400" b="1" dirty="0"/>
            </a:br>
            <a:r>
              <a:rPr lang="it-IT" sz="1800" dirty="0"/>
              <a:t>Il processo contenuto nella </a:t>
            </a:r>
            <a:r>
              <a:rPr lang="it-IT" sz="1800" dirty="0" smtClean="0"/>
              <a:t>Procedura </a:t>
            </a:r>
            <a:r>
              <a:rPr lang="it-IT" sz="1800" dirty="0"/>
              <a:t>descrive i passi da seguire per informare l’interessato sul trattamento dei dati personali effettuato dalla ASL di Pescara in conformità con quanto stabilito dagli Artt.13 e 14 del Regolamento (UE) 679/2016 come di seguito specificato.</a:t>
            </a:r>
            <a:br>
              <a:rPr lang="it-IT" sz="1800" dirty="0"/>
            </a:br>
            <a:endParaRPr lang="it-IT" dirty="0"/>
          </a:p>
        </p:txBody>
      </p:sp>
      <p:sp>
        <p:nvSpPr>
          <p:cNvPr id="3" name="Segnaposto testo 2"/>
          <p:cNvSpPr>
            <a:spLocks noGrp="1"/>
          </p:cNvSpPr>
          <p:nvPr>
            <p:ph type="body" idx="1"/>
          </p:nvPr>
        </p:nvSpPr>
        <p:spPr/>
        <p:txBody>
          <a:bodyPr/>
          <a:lstStyle/>
          <a:p>
            <a:pPr algn="ctr"/>
            <a:endParaRPr lang="it-IT" dirty="0"/>
          </a:p>
        </p:txBody>
      </p:sp>
    </p:spTree>
    <p:extLst>
      <p:ext uri="{BB962C8B-B14F-4D97-AF65-F5344CB8AC3E}">
        <p14:creationId xmlns:p14="http://schemas.microsoft.com/office/powerpoint/2010/main" val="192888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u="sng" dirty="0"/>
              <a:t>Articolo 13 Informazioni da fornire qualora i dati personali siano raccolti presso </a:t>
            </a:r>
            <a:r>
              <a:rPr lang="it-IT" sz="2800" b="1" u="sng" dirty="0" smtClean="0"/>
              <a:t>l'interessato</a:t>
            </a:r>
            <a:r>
              <a:rPr lang="it-IT" sz="2000" b="1" dirty="0" smtClean="0"/>
              <a:t>      1/1</a:t>
            </a:r>
            <a:r>
              <a:rPr lang="it-IT" sz="2800" b="1" u="sng" dirty="0"/>
              <a:t/>
            </a:r>
            <a:br>
              <a:rPr lang="it-IT" sz="2800" b="1" u="sng" dirty="0"/>
            </a:br>
            <a:endParaRPr lang="it-IT" sz="2800" dirty="0"/>
          </a:p>
        </p:txBody>
      </p:sp>
      <p:sp>
        <p:nvSpPr>
          <p:cNvPr id="3" name="Segnaposto contenuto 2"/>
          <p:cNvSpPr>
            <a:spLocks noGrp="1"/>
          </p:cNvSpPr>
          <p:nvPr>
            <p:ph idx="1"/>
          </p:nvPr>
        </p:nvSpPr>
        <p:spPr/>
        <p:txBody>
          <a:bodyPr>
            <a:normAutofit fontScale="70000" lnSpcReduction="20000"/>
          </a:bodyPr>
          <a:lstStyle/>
          <a:p>
            <a:r>
              <a:rPr lang="it-IT" i="1" dirty="0" smtClean="0"/>
              <a:t>1</a:t>
            </a:r>
            <a:r>
              <a:rPr lang="it-IT" i="1" dirty="0"/>
              <a:t>. In caso di raccolta presso l'interessato di dati che lo riguardano, il titolare del trattamento fornisce all'interessato, nel momento in cui i dati personali sono ottenuti, le seguenti informazioni:</a:t>
            </a:r>
            <a:endParaRPr lang="it-IT" dirty="0"/>
          </a:p>
          <a:p>
            <a:pPr lvl="0"/>
            <a:r>
              <a:rPr lang="it-IT" i="1" dirty="0"/>
              <a:t>l'identità e i dati di contatto del titolare del trattamento e, ove applicabile, del suo rappresentante;</a:t>
            </a:r>
            <a:endParaRPr lang="it-IT" dirty="0"/>
          </a:p>
          <a:p>
            <a:pPr lvl="0"/>
            <a:r>
              <a:rPr lang="it-IT" i="1" dirty="0"/>
              <a:t>i dati di contatto del responsabile della protezione dei dati, ove applicabile;</a:t>
            </a:r>
            <a:endParaRPr lang="it-IT" dirty="0"/>
          </a:p>
          <a:p>
            <a:pPr lvl="0"/>
            <a:r>
              <a:rPr lang="it-IT" i="1" dirty="0"/>
              <a:t>le finalità del trattamento cui sono destinati i dati personali nonché la base giuridica del trattamento;</a:t>
            </a:r>
            <a:endParaRPr lang="it-IT" dirty="0"/>
          </a:p>
          <a:p>
            <a:pPr lvl="0"/>
            <a:r>
              <a:rPr lang="it-IT" i="1" dirty="0"/>
              <a:t>qualora il trattamento si basi sull'articolo 6, paragrafo 1, lettera f), i legittimi interessi perseguiti dal titolare del trattamento o da terzi;</a:t>
            </a:r>
            <a:endParaRPr lang="it-IT" dirty="0"/>
          </a:p>
          <a:p>
            <a:pPr lvl="0"/>
            <a:r>
              <a:rPr lang="it-IT" i="1" dirty="0"/>
              <a:t>gli eventuali destinatari o le eventuali categorie di destinatari dei dati personali;</a:t>
            </a:r>
            <a:endParaRPr lang="it-IT" dirty="0"/>
          </a:p>
          <a:p>
            <a:pPr lvl="0"/>
            <a:r>
              <a:rPr lang="it-IT" i="1" dirty="0"/>
              <a:t>ove applicabile, l'intenzione del titolare del trattamento di trasferire dati personali a un paese terzo o a un'organizzazione internazionale e l'esistenza o l'assenza di una decisione di adeguatezza della Commissione o, nel caso dei trasferimenti di cui all'articolo 46 o 47, o all'articolo 49, secondo comma, il riferimento alle garanzie appropriate o opportune e i mezzi per ottenere una copia di tali dati o il luogo dove sono stati resi disponibili.</a:t>
            </a:r>
            <a:endParaRPr lang="it-IT" dirty="0"/>
          </a:p>
          <a:p>
            <a:r>
              <a:rPr lang="it-IT" i="1" dirty="0"/>
              <a:t>2.  In aggiunta alle informazioni di cui al paragrafo 1, nel momento in cui i dati personali sono ottenuti, il titolare del trattamento fornisce all'interessato le seguenti ulteriori informazioni necessarie per garantire un trattamento corretto e trasparente:</a:t>
            </a:r>
            <a:endParaRPr lang="it-IT" dirty="0"/>
          </a:p>
          <a:p>
            <a:pPr lvl="0"/>
            <a:r>
              <a:rPr lang="it-IT" i="1" dirty="0"/>
              <a:t>il periodo di conservazione dei dati personali oppure, se non è possibile, i criteri utilizzati per determinare tale periodo;</a:t>
            </a:r>
            <a:endParaRPr lang="it-IT" dirty="0"/>
          </a:p>
          <a:p>
            <a:endParaRPr lang="it-IT" dirty="0"/>
          </a:p>
        </p:txBody>
      </p:sp>
    </p:spTree>
    <p:extLst>
      <p:ext uri="{BB962C8B-B14F-4D97-AF65-F5344CB8AC3E}">
        <p14:creationId xmlns:p14="http://schemas.microsoft.com/office/powerpoint/2010/main" val="123850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u="sng" dirty="0"/>
              <a:t>Articolo 13 Informazioni da fornire qualora i dati personali siano raccolti presso l'interessato</a:t>
            </a:r>
            <a:r>
              <a:rPr lang="it-IT" sz="3100" b="1" dirty="0"/>
              <a:t>      </a:t>
            </a:r>
            <a:r>
              <a:rPr lang="it-IT" sz="3100" b="1" dirty="0" smtClean="0"/>
              <a:t>2/2</a:t>
            </a:r>
            <a:r>
              <a:rPr lang="it-IT" b="1" u="sng" dirty="0"/>
              <a:t/>
            </a:r>
            <a:br>
              <a:rPr lang="it-IT" b="1" u="sng" dirty="0"/>
            </a:br>
            <a:endParaRPr lang="it-IT" dirty="0"/>
          </a:p>
        </p:txBody>
      </p:sp>
      <p:sp>
        <p:nvSpPr>
          <p:cNvPr id="3" name="Segnaposto contenuto 2"/>
          <p:cNvSpPr>
            <a:spLocks noGrp="1"/>
          </p:cNvSpPr>
          <p:nvPr>
            <p:ph idx="1"/>
          </p:nvPr>
        </p:nvSpPr>
        <p:spPr/>
        <p:txBody>
          <a:bodyPr>
            <a:normAutofit fontScale="70000" lnSpcReduction="20000"/>
          </a:bodyPr>
          <a:lstStyle/>
          <a:p>
            <a:pPr lvl="0"/>
            <a:r>
              <a:rPr lang="it-IT" i="1" dirty="0"/>
              <a:t>l'esistenza del diritto dell'interessato di chiedere al titolare del trattamento l'accesso ai dati personali e la rettifica o la cancellazione degli stessi o la limitazione del trattamento che lo riguardano o di opporsi al loro trattamento, oltre al diritto alla portabilità dei dati;</a:t>
            </a:r>
            <a:endParaRPr lang="it-IT" dirty="0"/>
          </a:p>
          <a:p>
            <a:pPr lvl="0"/>
            <a:r>
              <a:rPr lang="it-IT" i="1" dirty="0"/>
              <a:t>qualora il trattamento sia basato sull'articolo 6, paragrafo 1, lettera a), oppure sull'articolo 9, paragrafo 2, lettera a), l'esistenza del diritto di revocare il consenso in qualsiasi momento senza pregiudicare la liceità del trattamento basata sul consenso prestato prima della revoca;</a:t>
            </a:r>
            <a:endParaRPr lang="it-IT" dirty="0"/>
          </a:p>
          <a:p>
            <a:pPr lvl="0"/>
            <a:r>
              <a:rPr lang="it-IT" i="1" dirty="0"/>
              <a:t>il diritto di proporre reclamo a un'autorità di controllo;</a:t>
            </a:r>
            <a:endParaRPr lang="it-IT" dirty="0"/>
          </a:p>
          <a:p>
            <a:pPr lvl="0"/>
            <a:r>
              <a:rPr lang="it-IT" i="1" dirty="0"/>
              <a:t>se la comunicazione di dati personali è un obbligo legale o contrattuale oppure un requisito necessario per la conclusione di un contratto, e se l'interessato ha l'obbligo di fornire i dati personali nonché le possibili conseguenze della mancata comunicazione di tali dati;</a:t>
            </a:r>
            <a:endParaRPr lang="it-IT" dirty="0"/>
          </a:p>
          <a:p>
            <a:pPr lvl="0"/>
            <a:r>
              <a:rPr lang="it-IT" i="1" dirty="0"/>
              <a:t>l'esistenza di un processo decisionale automatizzato, compresa la profilazione di cui all'articolo 22, paragrafi 1 e 4, e, almeno in tali casi, informazioni significative sulla logica utilizzata, nonché l'importanza e le conseguenze previste di tale trattamento per l'interessato.</a:t>
            </a:r>
            <a:endParaRPr lang="it-IT" dirty="0"/>
          </a:p>
          <a:p>
            <a:r>
              <a:rPr lang="it-IT" i="1" dirty="0"/>
              <a:t>3.  Qualora il titolare del trattamento intenda trattare ulteriormente i dati personali per una finalità diversa da quella per cui essi sono stati raccolti, prima di tale ulteriore trattamento fornisce all'interessato informazioni in merito a tale diversa finalità e ogni ulteriore informazione pertinente di cui al paragrafo 2.</a:t>
            </a:r>
            <a:endParaRPr lang="it-IT" dirty="0"/>
          </a:p>
          <a:p>
            <a:r>
              <a:rPr lang="it-IT" i="1" dirty="0"/>
              <a:t>4.  I paragrafi 1, 2 e 3 non si applicano se e nella misura in cui l'interessato dispone già delle informazioni.</a:t>
            </a:r>
            <a:endParaRPr lang="it-IT" dirty="0"/>
          </a:p>
          <a:p>
            <a:endParaRPr lang="it-IT" dirty="0"/>
          </a:p>
        </p:txBody>
      </p:sp>
    </p:spTree>
    <p:extLst>
      <p:ext uri="{BB962C8B-B14F-4D97-AF65-F5344CB8AC3E}">
        <p14:creationId xmlns:p14="http://schemas.microsoft.com/office/powerpoint/2010/main" val="722608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u="sng" dirty="0"/>
              <a:t>Articolo 14 Informazioni da fornire qualora i dati personali non siano stati ottenuti presso </a:t>
            </a:r>
            <a:r>
              <a:rPr lang="it-IT" sz="3600" b="1" u="sng" dirty="0" smtClean="0"/>
              <a:t>l'interessato</a:t>
            </a:r>
            <a:r>
              <a:rPr lang="it-IT" sz="2200" b="1" dirty="0" smtClean="0"/>
              <a:t>         1/4</a:t>
            </a:r>
            <a:r>
              <a:rPr lang="it-IT" b="1" u="sng" dirty="0"/>
              <a:t/>
            </a:r>
            <a:br>
              <a:rPr lang="it-IT" b="1" u="sng" dirty="0"/>
            </a:br>
            <a:endParaRPr lang="it-IT" dirty="0"/>
          </a:p>
        </p:txBody>
      </p:sp>
      <p:sp>
        <p:nvSpPr>
          <p:cNvPr id="3" name="Segnaposto contenuto 2"/>
          <p:cNvSpPr>
            <a:spLocks noGrp="1"/>
          </p:cNvSpPr>
          <p:nvPr>
            <p:ph idx="1"/>
          </p:nvPr>
        </p:nvSpPr>
        <p:spPr/>
        <p:txBody>
          <a:bodyPr>
            <a:normAutofit fontScale="92500" lnSpcReduction="10000"/>
          </a:bodyPr>
          <a:lstStyle/>
          <a:p>
            <a:r>
              <a:rPr lang="it-IT" i="1" dirty="0" smtClean="0"/>
              <a:t>1</a:t>
            </a:r>
            <a:r>
              <a:rPr lang="it-IT" i="1" dirty="0"/>
              <a:t>.  Qualora i dati non siano stati ottenuti presso l'interessato, il titolare del trattamento fornisce all'interessato le seguenti informazioni:</a:t>
            </a:r>
            <a:endParaRPr lang="it-IT" dirty="0"/>
          </a:p>
          <a:p>
            <a:pPr lvl="0"/>
            <a:r>
              <a:rPr lang="it-IT" i="1" dirty="0"/>
              <a:t>l'identità e i dati di contatto del titolare del trattamento e, ove applicabile, del suo rappresentante;</a:t>
            </a:r>
            <a:endParaRPr lang="it-IT" dirty="0"/>
          </a:p>
          <a:p>
            <a:pPr lvl="0"/>
            <a:r>
              <a:rPr lang="it-IT" i="1" dirty="0"/>
              <a:t>i dati di contatto del responsabile della protezione dei dati, ove applicabile;</a:t>
            </a:r>
            <a:endParaRPr lang="it-IT" dirty="0"/>
          </a:p>
          <a:p>
            <a:pPr lvl="0"/>
            <a:r>
              <a:rPr lang="it-IT" i="1" dirty="0"/>
              <a:t>le finalità del trattamento cui sono destinati i dati personali nonché la base giuridica del trattamento;</a:t>
            </a:r>
            <a:endParaRPr lang="it-IT" dirty="0"/>
          </a:p>
          <a:p>
            <a:pPr lvl="0"/>
            <a:r>
              <a:rPr lang="it-IT" i="1" dirty="0"/>
              <a:t>le categorie di dati personali in questione;</a:t>
            </a:r>
            <a:endParaRPr lang="it-IT" dirty="0"/>
          </a:p>
          <a:p>
            <a:pPr lvl="0"/>
            <a:r>
              <a:rPr lang="it-IT" i="1" dirty="0"/>
              <a:t>gli eventuali destinatari o le eventuali categorie di destinatari dei dati personali;</a:t>
            </a:r>
            <a:endParaRPr lang="it-IT" dirty="0"/>
          </a:p>
          <a:p>
            <a:pPr lvl="0"/>
            <a:r>
              <a:rPr lang="it-IT" i="1" dirty="0"/>
              <a:t>ove applicabile, l'intenzione del titolare del trattamento di trasferire dati personali a un destinatario in un paese terzo o a un'organizzazione internazionale e l'esistenza o l'assenza di una decisione di adeguatezza della Commissione o, nel caso dei trasferimenti di cui all'articolo 46 o 47, o all'articolo 49, secondo comma, il riferimento alle garanzie adeguate o opportune e i mezzi per ottenere una copia di tali dati o il luogo dove sono stati resi disponibili.</a:t>
            </a:r>
            <a:endParaRPr lang="it-IT" dirty="0"/>
          </a:p>
          <a:p>
            <a:endParaRPr lang="it-IT" dirty="0"/>
          </a:p>
        </p:txBody>
      </p:sp>
    </p:spTree>
    <p:extLst>
      <p:ext uri="{BB962C8B-B14F-4D97-AF65-F5344CB8AC3E}">
        <p14:creationId xmlns:p14="http://schemas.microsoft.com/office/powerpoint/2010/main" val="852473066"/>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957</TotalTime>
  <Words>4883</Words>
  <Application>Microsoft Office PowerPoint</Application>
  <PresentationFormat>Widescreen</PresentationFormat>
  <Paragraphs>275</Paragraphs>
  <Slides>42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42</vt:i4>
      </vt:variant>
    </vt:vector>
  </HeadingPairs>
  <TitlesOfParts>
    <vt:vector size="48" baseType="lpstr">
      <vt:lpstr>Arial</vt:lpstr>
      <vt:lpstr>Calibri</vt:lpstr>
      <vt:lpstr>Calibri Light</vt:lpstr>
      <vt:lpstr>Times New Roman</vt:lpstr>
      <vt:lpstr>Wingdings</vt:lpstr>
      <vt:lpstr>Retrospettivo</vt:lpstr>
      <vt:lpstr>Corso di Formazione in materia di trattamento dei dati personali.    La gestione delle Informative e dei Consensi .   Lezione n. 03</vt:lpstr>
      <vt:lpstr>Art. 4 GDPR - Definizioni  1/3</vt:lpstr>
      <vt:lpstr>Art. 4 GDPR - Definizioni   2/3</vt:lpstr>
      <vt:lpstr>Art. 4 GDPR - Definizioni  3/3</vt:lpstr>
      <vt:lpstr>Informativa  =  Informazioni da fornire all’interessato</vt:lpstr>
      <vt:lpstr>Procedura aziendale per la gestione delle informative e dei consensi  Il processo contenuto nella Procedura descrive i passi da seguire per informare l’interessato sul trattamento dei dati personali effettuato dalla ASL di Pescara in conformità con quanto stabilito dagli Artt.13 e 14 del Regolamento (UE) 679/2016 come di seguito specificato. </vt:lpstr>
      <vt:lpstr>Articolo 13 Informazioni da fornire qualora i dati personali siano raccolti presso l'interessato      1/1 </vt:lpstr>
      <vt:lpstr>Articolo 13 Informazioni da fornire qualora i dati personali siano raccolti presso l'interessato      2/2 </vt:lpstr>
      <vt:lpstr>Articolo 14 Informazioni da fornire qualora i dati personali non siano stati ottenuti presso l'interessato         1/4 </vt:lpstr>
      <vt:lpstr>Articolo 14 Informazioni da fornire qualora i dati personali non siano stati ottenuti presso l'interessato         2/4 </vt:lpstr>
      <vt:lpstr>Articolo 14 Informazioni da fornire qualora i dati personali non siano stati ottenuti presso l'interessato         3/4</vt:lpstr>
      <vt:lpstr>Articolo 14 Informazioni da fornire qualora i dati personali non siano stati ottenuti presso l'interessato         4/4</vt:lpstr>
      <vt:lpstr>Le eccezioni all’obbligo di rilascio della informativa</vt:lpstr>
      <vt:lpstr>Articolo 12 GDPR - Informazioni, comunicazioni e modalità trasparenti per l'esercizio dei diritti dell'interessato </vt:lpstr>
      <vt:lpstr>L’informativa al trattamento dei dati personali</vt:lpstr>
      <vt:lpstr>Informativa - adempimenti</vt:lpstr>
      <vt:lpstr>Contenuto dell’informativa diretta</vt:lpstr>
      <vt:lpstr>Contenuto dell’informativa successiva</vt:lpstr>
      <vt:lpstr>Contenuto dell’informativa ulteriore </vt:lpstr>
      <vt:lpstr>Termini per il rilascio dell’informativa  </vt:lpstr>
      <vt:lpstr>Sanzioni</vt:lpstr>
      <vt:lpstr>Il consenso al trattamento dei dati personali</vt:lpstr>
      <vt:lpstr>Normativa di riferimento per la gestione del consenso </vt:lpstr>
      <vt:lpstr>Articolo 7 Condizioni per il consenso </vt:lpstr>
      <vt:lpstr>Consenso al trattamento dei dati personali    1/2 </vt:lpstr>
      <vt:lpstr>Consenso al trattamento dei dati personali    1/2 </vt:lpstr>
      <vt:lpstr>Il consenso al trattamento dei dati personali</vt:lpstr>
      <vt:lpstr>Requisiti di validità del consenso </vt:lpstr>
      <vt:lpstr>Forma e revocabilità del consenso</vt:lpstr>
      <vt:lpstr>Sanzioni</vt:lpstr>
      <vt:lpstr>Adempimenti a carico dei SATD</vt:lpstr>
      <vt:lpstr>Adempimenti a carico dei SATD</vt:lpstr>
      <vt:lpstr>Somministrazione dell’informativa agli interessati       1/2 Le casistiche per la somministrazione delle informative agli possono essere così classificate:</vt:lpstr>
      <vt:lpstr>Somministrazione dell’informativa agli interessati       2/2 </vt:lpstr>
      <vt:lpstr>  Canali di comunicazione/Punti di contatto degli interessati </vt:lpstr>
      <vt:lpstr>Canale Web </vt:lpstr>
      <vt:lpstr>Canale telefonico </vt:lpstr>
      <vt:lpstr>Sportello </vt:lpstr>
      <vt:lpstr>Posta Elettronica </vt:lpstr>
      <vt:lpstr>Verifica del rilascio dell’informativa </vt:lpstr>
      <vt:lpstr>Tempo di conservazione dell’informativa e del consenso </vt:lpstr>
      <vt:lpstr>riferimenti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sul trattamento dei dati personali 1° lezione</dc:title>
  <dc:creator>Giovanni Modesti</dc:creator>
  <cp:lastModifiedBy>Giovanni Modesti</cp:lastModifiedBy>
  <cp:revision>233</cp:revision>
  <dcterms:created xsi:type="dcterms:W3CDTF">2021-02-25T15:55:11Z</dcterms:created>
  <dcterms:modified xsi:type="dcterms:W3CDTF">2021-04-13T14:32:21Z</dcterms:modified>
</cp:coreProperties>
</file>