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61" r:id="rId2"/>
    <p:sldId id="356" r:id="rId3"/>
    <p:sldId id="357" r:id="rId4"/>
    <p:sldId id="381" r:id="rId5"/>
    <p:sldId id="323" r:id="rId6"/>
    <p:sldId id="343" r:id="rId7"/>
    <p:sldId id="344" r:id="rId8"/>
    <p:sldId id="345" r:id="rId9"/>
    <p:sldId id="364" r:id="rId10"/>
    <p:sldId id="365" r:id="rId11"/>
    <p:sldId id="367" r:id="rId12"/>
    <p:sldId id="368" r:id="rId13"/>
    <p:sldId id="369" r:id="rId14"/>
    <p:sldId id="380" r:id="rId15"/>
    <p:sldId id="370" r:id="rId16"/>
    <p:sldId id="371" r:id="rId17"/>
    <p:sldId id="372" r:id="rId18"/>
    <p:sldId id="375" r:id="rId19"/>
    <p:sldId id="376" r:id="rId20"/>
    <p:sldId id="359" r:id="rId21"/>
    <p:sldId id="347" r:id="rId22"/>
    <p:sldId id="348" r:id="rId23"/>
    <p:sldId id="349" r:id="rId24"/>
    <p:sldId id="382" r:id="rId25"/>
    <p:sldId id="320" r:id="rId26"/>
    <p:sldId id="321" r:id="rId27"/>
    <p:sldId id="324" r:id="rId28"/>
    <p:sldId id="325" r:id="rId29"/>
    <p:sldId id="378" r:id="rId30"/>
    <p:sldId id="337" r:id="rId31"/>
    <p:sldId id="338" r:id="rId32"/>
    <p:sldId id="339" r:id="rId33"/>
    <p:sldId id="379" r:id="rId34"/>
    <p:sldId id="287"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sorterViewPr>
    <p:cViewPr>
      <p:scale>
        <a:sx n="200" d="100"/>
        <a:sy n="200" d="100"/>
      </p:scale>
      <p:origin x="0" y="-2965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2809F2C2-521F-4EBB-A217-F1B2D3423DDC}" type="datetimeFigureOut">
              <a:rPr lang="it-IT" smtClean="0"/>
              <a:t>10/05/2021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E36EC92-457B-4976-8CA6-F566DD07AE41}" type="slidenum">
              <a:rPr lang="it-IT" smtClean="0"/>
              <a:t>‹N›</a:t>
            </a:fld>
            <a:endParaRPr lang="it-IT"/>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6561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2809F2C2-521F-4EBB-A217-F1B2D3423DDC}" type="datetimeFigureOut">
              <a:rPr lang="it-IT" smtClean="0"/>
              <a:t>10/05/2021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13624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2809F2C2-521F-4EBB-A217-F1B2D3423DDC}" type="datetimeFigureOut">
              <a:rPr lang="it-IT" smtClean="0"/>
              <a:t>10/05/2021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3477400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2809F2C2-521F-4EBB-A217-F1B2D3423DDC}" type="datetimeFigureOut">
              <a:rPr lang="it-IT" smtClean="0"/>
              <a:t>10/05/2021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2411994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2809F2C2-521F-4EBB-A217-F1B2D3423DDC}" type="datetimeFigureOut">
              <a:rPr lang="it-IT" smtClean="0"/>
              <a:t>10/05/2021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E36EC92-457B-4976-8CA6-F566DD07AE41}" type="slidenum">
              <a:rPr lang="it-IT" smtClean="0"/>
              <a:t>‹N›</a:t>
            </a:fld>
            <a:endParaRPr lang="it-IT"/>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0456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2809F2C2-521F-4EBB-A217-F1B2D3423DDC}" type="datetimeFigureOut">
              <a:rPr lang="it-IT" smtClean="0"/>
              <a:t>10/05/2021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55574908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Content Placeholder 3"/>
          <p:cNvSpPr>
            <a:spLocks noGrp="1"/>
          </p:cNvSpPr>
          <p:nvPr>
            <p:ph sz="half" idx="2"/>
          </p:nvPr>
        </p:nvSpPr>
        <p:spPr>
          <a:xfrm>
            <a:off x="1097280" y="2582334"/>
            <a:ext cx="4937760" cy="337820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Content Placeholder 5"/>
          <p:cNvSpPr>
            <a:spLocks noGrp="1"/>
          </p:cNvSpPr>
          <p:nvPr>
            <p:ph sz="quarter" idx="4"/>
          </p:nvPr>
        </p:nvSpPr>
        <p:spPr>
          <a:xfrm>
            <a:off x="6217920" y="2582334"/>
            <a:ext cx="4937760" cy="337820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2809F2C2-521F-4EBB-A217-F1B2D3423DDC}" type="datetimeFigureOut">
              <a:rPr lang="it-IT" smtClean="0"/>
              <a:t>10/05/2021</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317375593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2809F2C2-521F-4EBB-A217-F1B2D3423DDC}" type="datetimeFigureOut">
              <a:rPr lang="it-IT" smtClean="0"/>
              <a:t>10/05/2021</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1927470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809F2C2-521F-4EBB-A217-F1B2D3423DDC}" type="datetimeFigureOut">
              <a:rPr lang="it-IT" smtClean="0"/>
              <a:t>10/05/2021</a:t>
            </a:fld>
            <a:endParaRPr lang="it-IT"/>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it-IT"/>
          </a:p>
        </p:txBody>
      </p:sp>
      <p:sp>
        <p:nvSpPr>
          <p:cNvPr id="9" name="Slide Number Placeholder 8"/>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766747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809F2C2-521F-4EBB-A217-F1B2D3423DDC}" type="datetimeFigureOut">
              <a:rPr lang="it-IT" smtClean="0"/>
              <a:t>10/05/2021</a:t>
            </a:fld>
            <a:endParaRPr lang="it-IT"/>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it-IT"/>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E36EC92-457B-4976-8CA6-F566DD07AE41}" type="slidenum">
              <a:rPr lang="it-IT" smtClean="0"/>
              <a:t>‹N›</a:t>
            </a:fld>
            <a:endParaRPr lang="it-IT"/>
          </a:p>
        </p:txBody>
      </p:sp>
    </p:spTree>
    <p:extLst>
      <p:ext uri="{BB962C8B-B14F-4D97-AF65-F5344CB8AC3E}">
        <p14:creationId xmlns:p14="http://schemas.microsoft.com/office/powerpoint/2010/main" val="139092709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2809F2C2-521F-4EBB-A217-F1B2D3423DDC}" type="datetimeFigureOut">
              <a:rPr lang="it-IT" smtClean="0"/>
              <a:t>10/05/2021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1201295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809F2C2-521F-4EBB-A217-F1B2D3423DDC}" type="datetimeFigureOut">
              <a:rPr lang="it-IT" smtClean="0"/>
              <a:t>10/05/2021</a:t>
            </a:fld>
            <a:endParaRPr lang="it-IT"/>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it-IT"/>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E36EC92-457B-4976-8CA6-F566DD07AE41}" type="slidenum">
              <a:rPr lang="it-IT" smtClean="0"/>
              <a:t>‹N›</a:t>
            </a:fld>
            <a:endParaRPr lang="it-IT"/>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606811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ufficioprivacy@ausl.pe.i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ww.ausl.pe.it/Sezione.jsp?idSezione=33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97527" y="457201"/>
            <a:ext cx="9670473" cy="5029200"/>
          </a:xfrm>
        </p:spPr>
        <p:txBody>
          <a:bodyPr>
            <a:normAutofit fontScale="90000"/>
          </a:bodyPr>
          <a:lstStyle/>
          <a:p>
            <a:r>
              <a:rPr lang="it-IT" sz="3100" dirty="0" smtClean="0"/>
              <a:t/>
            </a:r>
            <a:br>
              <a:rPr lang="it-IT" sz="3100" dirty="0" smtClean="0"/>
            </a:br>
            <a:r>
              <a:rPr lang="it-IT" sz="3100" dirty="0"/>
              <a:t/>
            </a:r>
            <a:br>
              <a:rPr lang="it-IT" sz="3100" dirty="0"/>
            </a:br>
            <a:r>
              <a:rPr lang="it-IT" sz="3100" dirty="0" smtClean="0"/>
              <a:t/>
            </a:r>
            <a:br>
              <a:rPr lang="it-IT" sz="3100" dirty="0" smtClean="0"/>
            </a:br>
            <a:r>
              <a:rPr lang="it-IT" sz="2700" dirty="0"/>
              <a:t>Corso di Formazione in materia di trattamento dei dati personali per i S.A.T.D.</a:t>
            </a:r>
            <a:br>
              <a:rPr lang="it-IT" sz="2700" dirty="0"/>
            </a:br>
            <a:r>
              <a:rPr lang="it-IT" dirty="0"/>
              <a:t/>
            </a:r>
            <a:br>
              <a:rPr lang="it-IT" dirty="0"/>
            </a:br>
            <a:r>
              <a:rPr lang="it-IT" sz="4000" b="1" dirty="0"/>
              <a:t>La designazione dei Responsabili, sub-Responsabili, Contitolari del </a:t>
            </a:r>
            <a:r>
              <a:rPr lang="it-IT" sz="4000" b="1" dirty="0" smtClean="0"/>
              <a:t>trattamento.</a:t>
            </a:r>
            <a:r>
              <a:rPr lang="it-IT" sz="4000" dirty="0"/>
              <a:t/>
            </a:r>
            <a:br>
              <a:rPr lang="it-IT" sz="4000" dirty="0"/>
            </a:br>
            <a:r>
              <a:rPr lang="it-IT" b="1" dirty="0" smtClean="0"/>
              <a:t/>
            </a:r>
            <a:br>
              <a:rPr lang="it-IT" b="1" dirty="0" smtClean="0"/>
            </a:br>
            <a:r>
              <a:rPr lang="it-IT" dirty="0" smtClean="0"/>
              <a:t/>
            </a:r>
            <a:br>
              <a:rPr lang="it-IT" dirty="0" smtClean="0"/>
            </a:br>
            <a:r>
              <a:rPr lang="it-IT" sz="4000" dirty="0" smtClean="0"/>
              <a:t>Lezione n. </a:t>
            </a:r>
            <a:r>
              <a:rPr lang="it-IT" sz="4000" smtClean="0"/>
              <a:t>04</a:t>
            </a:r>
            <a:endParaRPr lang="it-IT" sz="4000" dirty="0"/>
          </a:p>
        </p:txBody>
      </p:sp>
      <p:sp>
        <p:nvSpPr>
          <p:cNvPr id="3" name="Sottotitolo 2"/>
          <p:cNvSpPr>
            <a:spLocks noGrp="1"/>
          </p:cNvSpPr>
          <p:nvPr>
            <p:ph type="subTitle" idx="1"/>
          </p:nvPr>
        </p:nvSpPr>
        <p:spPr>
          <a:xfrm>
            <a:off x="1524000" y="5710844"/>
            <a:ext cx="9144000" cy="714894"/>
          </a:xfrm>
        </p:spPr>
        <p:txBody>
          <a:bodyPr>
            <a:normAutofit fontScale="85000" lnSpcReduction="20000"/>
          </a:bodyPr>
          <a:lstStyle/>
          <a:p>
            <a:r>
              <a:rPr lang="it-IT" dirty="0" smtClean="0"/>
              <a:t>D.P.O. ASL Pescara</a:t>
            </a:r>
          </a:p>
          <a:p>
            <a:r>
              <a:rPr lang="it-IT" dirty="0" smtClean="0"/>
              <a:t>Dott. Giovanni Modesti</a:t>
            </a:r>
            <a:endParaRPr lang="it-IT" dirty="0"/>
          </a:p>
        </p:txBody>
      </p:sp>
    </p:spTree>
    <p:extLst>
      <p:ext uri="{BB962C8B-B14F-4D97-AF65-F5344CB8AC3E}">
        <p14:creationId xmlns:p14="http://schemas.microsoft.com/office/powerpoint/2010/main" val="26617866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4000" b="1" dirty="0"/>
              <a:t>Chi designa il Responsabile del trattamento</a:t>
            </a:r>
            <a:r>
              <a:rPr lang="it-IT" sz="4000" b="1" dirty="0" smtClean="0"/>
              <a:t>?  </a:t>
            </a:r>
            <a:r>
              <a:rPr lang="it-IT" sz="2400" b="1" dirty="0" smtClean="0"/>
              <a:t>2/2</a:t>
            </a:r>
            <a:endParaRPr lang="it-IT" sz="2400" dirty="0"/>
          </a:p>
        </p:txBody>
      </p:sp>
      <p:sp>
        <p:nvSpPr>
          <p:cNvPr id="3" name="Segnaposto contenuto 2"/>
          <p:cNvSpPr>
            <a:spLocks noGrp="1"/>
          </p:cNvSpPr>
          <p:nvPr>
            <p:ph idx="1"/>
          </p:nvPr>
        </p:nvSpPr>
        <p:spPr/>
        <p:txBody>
          <a:bodyPr/>
          <a:lstStyle/>
          <a:p>
            <a:pPr lvl="0"/>
            <a:r>
              <a:rPr lang="it-IT" sz="2800" b="1" dirty="0"/>
              <a:t>Campo di Applicazione</a:t>
            </a:r>
          </a:p>
          <a:p>
            <a:r>
              <a:rPr lang="it-IT" sz="2800" u="sng" dirty="0"/>
              <a:t>Il presente documento regolamenta il processo di gestione delle nomine e designazioni nelle </a:t>
            </a:r>
            <a:r>
              <a:rPr lang="it-IT" sz="2800" i="1" u="sng" dirty="0"/>
              <a:t>v</a:t>
            </a:r>
            <a:r>
              <a:rPr lang="it-IT" sz="2800" u="sng" dirty="0"/>
              <a:t>arie casistiche che possano presentarsi nelle strutture amministrative, ospedaliere e territoriali della ASL di Pescara</a:t>
            </a:r>
            <a:r>
              <a:rPr lang="it-IT" sz="2800" dirty="0" smtClean="0"/>
              <a:t>.</a:t>
            </a:r>
          </a:p>
          <a:p>
            <a:r>
              <a:rPr lang="it-IT" sz="2800" dirty="0" smtClean="0"/>
              <a:t>Richieste di chiarimenti vanno indirizzate all’Ufficio Privacy/protezione dati (email: </a:t>
            </a:r>
            <a:r>
              <a:rPr lang="it-IT" sz="2800" dirty="0" smtClean="0">
                <a:hlinkClick r:id="rId2"/>
              </a:rPr>
              <a:t>ufficioprivacy@ausl.pe.it</a:t>
            </a:r>
            <a:r>
              <a:rPr lang="it-IT" sz="2800" dirty="0" smtClean="0"/>
              <a:t> )</a:t>
            </a:r>
            <a:endParaRPr lang="it-IT" sz="2800" dirty="0"/>
          </a:p>
          <a:p>
            <a:r>
              <a:rPr lang="it-IT" dirty="0"/>
              <a:t/>
            </a:r>
            <a:br>
              <a:rPr lang="it-IT" dirty="0"/>
            </a:br>
            <a:r>
              <a:rPr lang="it-IT" dirty="0"/>
              <a:t> </a:t>
            </a:r>
          </a:p>
          <a:p>
            <a:endParaRPr lang="it-IT" dirty="0"/>
          </a:p>
        </p:txBody>
      </p:sp>
    </p:spTree>
    <p:extLst>
      <p:ext uri="{BB962C8B-B14F-4D97-AF65-F5344CB8AC3E}">
        <p14:creationId xmlns:p14="http://schemas.microsoft.com/office/powerpoint/2010/main" val="27598581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1201375"/>
          </a:xfrm>
        </p:spPr>
        <p:txBody>
          <a:bodyPr>
            <a:normAutofit/>
          </a:bodyPr>
          <a:lstStyle/>
          <a:p>
            <a:pPr algn="ctr"/>
            <a:r>
              <a:rPr lang="it-IT" sz="3600" b="1" i="1" dirty="0"/>
              <a:t>Classificazione dei Responsabili del Trattamento</a:t>
            </a:r>
            <a:br>
              <a:rPr lang="it-IT" sz="3600" b="1" i="1" dirty="0"/>
            </a:br>
            <a:endParaRPr lang="it-IT" sz="3600" dirty="0"/>
          </a:p>
        </p:txBody>
      </p:sp>
      <p:sp>
        <p:nvSpPr>
          <p:cNvPr id="3" name="Segnaposto contenuto 2"/>
          <p:cNvSpPr>
            <a:spLocks noGrp="1"/>
          </p:cNvSpPr>
          <p:nvPr>
            <p:ph idx="1"/>
          </p:nvPr>
        </p:nvSpPr>
        <p:spPr>
          <a:xfrm>
            <a:off x="872836" y="1845734"/>
            <a:ext cx="10282844" cy="4023360"/>
          </a:xfrm>
        </p:spPr>
        <p:txBody>
          <a:bodyPr>
            <a:normAutofit/>
          </a:bodyPr>
          <a:lstStyle/>
          <a:p>
            <a:r>
              <a:rPr lang="it-IT" b="1" dirty="0" smtClean="0"/>
              <a:t>Sono </a:t>
            </a:r>
            <a:r>
              <a:rPr lang="it-IT" b="1" dirty="0"/>
              <a:t>identificati tre profili possibili di Responsabili del trattamento</a:t>
            </a:r>
            <a:r>
              <a:rPr lang="it-IT" dirty="0"/>
              <a:t>, a fronte dei quali verranno richiesti diversi livelli di approfondimento relativamente ai requisiti in materia di misure di sicurezza da applicare al servizio.</a:t>
            </a:r>
          </a:p>
          <a:p>
            <a:r>
              <a:rPr lang="it-IT" dirty="0"/>
              <a:t>La classificazione adottata è la seguente:</a:t>
            </a:r>
          </a:p>
          <a:p>
            <a:pPr lvl="0"/>
            <a:r>
              <a:rPr lang="it-IT" dirty="0" smtClean="0">
                <a:solidFill>
                  <a:srgbClr val="FF0000"/>
                </a:solidFill>
              </a:rPr>
              <a:t>1. Designazione </a:t>
            </a:r>
            <a:r>
              <a:rPr lang="it-IT" dirty="0">
                <a:solidFill>
                  <a:srgbClr val="FF0000"/>
                </a:solidFill>
              </a:rPr>
              <a:t>di Responsabile del Trattamento per Professionisti che erogano servizi presso le strutture dell’Azienda e che non utilizzano infrastrutture proprie</a:t>
            </a:r>
          </a:p>
          <a:p>
            <a:pPr lvl="0"/>
            <a:r>
              <a:rPr lang="it-IT" dirty="0" smtClean="0">
                <a:solidFill>
                  <a:srgbClr val="FF0000"/>
                </a:solidFill>
              </a:rPr>
              <a:t>2. Designazione </a:t>
            </a:r>
            <a:r>
              <a:rPr lang="it-IT" dirty="0">
                <a:solidFill>
                  <a:srgbClr val="FF0000"/>
                </a:solidFill>
              </a:rPr>
              <a:t>di Responsabile del Trattamento per Società/Organizzazioni che erogano servizi presso le strutture o per conto dell’Azienda e che utilizzano infrastrutture proprie di bassa o media complessità</a:t>
            </a:r>
          </a:p>
          <a:p>
            <a:pPr lvl="0"/>
            <a:r>
              <a:rPr lang="it-IT" dirty="0" smtClean="0">
                <a:solidFill>
                  <a:srgbClr val="FF0000"/>
                </a:solidFill>
              </a:rPr>
              <a:t>3. Designazione </a:t>
            </a:r>
            <a:r>
              <a:rPr lang="it-IT" dirty="0">
                <a:solidFill>
                  <a:srgbClr val="FF0000"/>
                </a:solidFill>
              </a:rPr>
              <a:t>di Responsabile del Trattamento per Società/Organizzazioni che erogano servizi presso le strutture o per conto dell’Azienda e che utilizzano infrastrutture ad alta complessità</a:t>
            </a:r>
          </a:p>
          <a:p>
            <a:endParaRPr lang="it-IT" dirty="0"/>
          </a:p>
        </p:txBody>
      </p:sp>
    </p:spTree>
    <p:extLst>
      <p:ext uri="{BB962C8B-B14F-4D97-AF65-F5344CB8AC3E}">
        <p14:creationId xmlns:p14="http://schemas.microsoft.com/office/powerpoint/2010/main" val="24354223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smtClean="0"/>
              <a:t>Designazione </a:t>
            </a:r>
            <a:r>
              <a:rPr lang="it-IT" sz="3200" dirty="0"/>
              <a:t>del Responsabile del </a:t>
            </a:r>
            <a:r>
              <a:rPr lang="it-IT" sz="3200" dirty="0" smtClean="0"/>
              <a:t>Trattamento. Istruzioni per i SATD </a:t>
            </a:r>
            <a:r>
              <a:rPr lang="it-IT" dirty="0" smtClean="0"/>
              <a:t>  </a:t>
            </a:r>
            <a:r>
              <a:rPr lang="it-IT" sz="2400" dirty="0" smtClean="0"/>
              <a:t>1/3</a:t>
            </a:r>
            <a:endParaRPr lang="it-IT" sz="2400" dirty="0"/>
          </a:p>
        </p:txBody>
      </p:sp>
      <p:sp>
        <p:nvSpPr>
          <p:cNvPr id="3" name="Segnaposto contenuto 2"/>
          <p:cNvSpPr>
            <a:spLocks noGrp="1"/>
          </p:cNvSpPr>
          <p:nvPr>
            <p:ph idx="1"/>
          </p:nvPr>
        </p:nvSpPr>
        <p:spPr/>
        <p:txBody>
          <a:bodyPr>
            <a:normAutofit/>
          </a:bodyPr>
          <a:lstStyle/>
          <a:p>
            <a:r>
              <a:rPr lang="it-IT" dirty="0"/>
              <a:t>Per la gestione della designazione del Responsabile del Trattamento devono essere osservati i seguenti punti:</a:t>
            </a:r>
          </a:p>
          <a:p>
            <a:pPr lvl="0"/>
            <a:r>
              <a:rPr lang="it-IT" u="sng" dirty="0"/>
              <a:t>Per la designazione dei Responsabili del Trattamento </a:t>
            </a:r>
            <a:r>
              <a:rPr lang="it-IT" dirty="0"/>
              <a:t>(ex. Art. 28 del Regolamento) </a:t>
            </a:r>
            <a:r>
              <a:rPr lang="it-IT" u="sng" dirty="0"/>
              <a:t>devono essere utilizzati esclusivamente i moduli predisposti e messi a disposizione dall’Ufficio Privacy</a:t>
            </a:r>
            <a:r>
              <a:rPr lang="it-IT" dirty="0"/>
              <a:t>;</a:t>
            </a:r>
          </a:p>
          <a:p>
            <a:pPr lvl="0"/>
            <a:r>
              <a:rPr lang="it-IT" dirty="0"/>
              <a:t>Non devono essere accettate eventuali proposte di designazione fatte dai fornitori su propri modelli; tali proposte dovranno però essere tenute in considerazione nel caso in cui contengano alcune specificità da prevedere all’interno dei moduli di designazione predisposti dall’Ufficio Privacy.</a:t>
            </a:r>
          </a:p>
          <a:p>
            <a:pPr lvl="0"/>
            <a:r>
              <a:rPr lang="it-IT" u="sng" dirty="0"/>
              <a:t>La designazione può, su segnalazione del soggetto designante (SATD o Direttore Generale), essere corredata da ulteriori aspetti specifici riguardanti l’oggetto della fornitura (servizi o altro</a:t>
            </a:r>
            <a:r>
              <a:rPr lang="it-IT" u="sng" dirty="0" smtClean="0"/>
              <a:t>).</a:t>
            </a:r>
            <a:endParaRPr lang="it-IT" u="sng" dirty="0"/>
          </a:p>
          <a:p>
            <a:endParaRPr lang="it-IT" dirty="0"/>
          </a:p>
        </p:txBody>
      </p:sp>
    </p:spTree>
    <p:extLst>
      <p:ext uri="{BB962C8B-B14F-4D97-AF65-F5344CB8AC3E}">
        <p14:creationId xmlns:p14="http://schemas.microsoft.com/office/powerpoint/2010/main" val="28668641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1010182"/>
          </a:xfrm>
        </p:spPr>
        <p:txBody>
          <a:bodyPr/>
          <a:lstStyle/>
          <a:p>
            <a:r>
              <a:rPr lang="it-IT" sz="3200" dirty="0"/>
              <a:t>Designazione del Responsabile del Trattamento. Istruzioni per i SATD   </a:t>
            </a:r>
            <a:r>
              <a:rPr lang="it-IT" sz="2400" dirty="0" smtClean="0"/>
              <a:t>2/3</a:t>
            </a:r>
            <a:endParaRPr lang="it-IT" sz="2400" dirty="0"/>
          </a:p>
        </p:txBody>
      </p:sp>
      <p:sp>
        <p:nvSpPr>
          <p:cNvPr id="3" name="Segnaposto contenuto 2"/>
          <p:cNvSpPr>
            <a:spLocks noGrp="1"/>
          </p:cNvSpPr>
          <p:nvPr>
            <p:ph idx="1"/>
          </p:nvPr>
        </p:nvSpPr>
        <p:spPr>
          <a:xfrm>
            <a:off x="606829" y="1371600"/>
            <a:ext cx="10548851" cy="4497494"/>
          </a:xfrm>
        </p:spPr>
        <p:txBody>
          <a:bodyPr>
            <a:normAutofit/>
          </a:bodyPr>
          <a:lstStyle/>
          <a:p>
            <a:pPr lvl="0"/>
            <a:endParaRPr lang="it-IT" dirty="0" smtClean="0"/>
          </a:p>
          <a:p>
            <a:pPr lvl="0"/>
            <a:r>
              <a:rPr lang="it-IT" dirty="0" smtClean="0"/>
              <a:t>La </a:t>
            </a:r>
            <a:r>
              <a:rPr lang="it-IT" dirty="0"/>
              <a:t>designazione, in base al trattamento di dati personali previsto dalla fornitura, può essere preceduta da una </a:t>
            </a:r>
            <a:r>
              <a:rPr lang="it-IT" dirty="0">
                <a:solidFill>
                  <a:srgbClr val="FF0000"/>
                </a:solidFill>
              </a:rPr>
              <a:t>Valutazione di Impatto sulla Protezione dei Dati </a:t>
            </a:r>
            <a:r>
              <a:rPr lang="it-IT" dirty="0"/>
              <a:t>(c.d. DPIA o Data </a:t>
            </a:r>
            <a:r>
              <a:rPr lang="it-IT" dirty="0" err="1"/>
              <a:t>Protection</a:t>
            </a:r>
            <a:r>
              <a:rPr lang="it-IT" dirty="0"/>
              <a:t> Impact </a:t>
            </a:r>
            <a:r>
              <a:rPr lang="it-IT" dirty="0" err="1"/>
              <a:t>Assessment</a:t>
            </a:r>
            <a:r>
              <a:rPr lang="it-IT" dirty="0"/>
              <a:t> – ex art. 35-36 del Regolamento) che, nel caso sia richiesta, deve essere svolta preliminarmente alla designazione ed il cui positivo esito è propedeutico alla valutazione del fornitore da parte dell’Amministrazione. I criteri di determinazione della necessità di una Valutazione di Impatto DPIA sono determinati dalle seguenti indicazioni normative:</a:t>
            </a:r>
          </a:p>
          <a:p>
            <a:pPr lvl="1"/>
            <a:r>
              <a:rPr lang="it-IT" dirty="0"/>
              <a:t>Linee-guida concernenti la valutazione di impatto sulla protezione dei dati nonché i criteri per stabilire se un trattamento "possa presentare un rischio elevato" ai sensi del regolamento 2016/679 - WP248rev.01, adottate il 4 aprile 2017 e modificate il 4 ottobre 2017</a:t>
            </a:r>
          </a:p>
          <a:p>
            <a:pPr lvl="1"/>
            <a:r>
              <a:rPr lang="it-IT" dirty="0"/>
              <a:t>Elenco delle tipologie di trattamenti soggetti al requisito di una valutazione d'impatto sulla protezione dei dati ai sensi dell’art. 35, comma 4, del Regolamento (UE) n. 2016/679 - 11 ottobre </a:t>
            </a:r>
            <a:r>
              <a:rPr lang="it-IT" dirty="0" smtClean="0"/>
              <a:t>2018.</a:t>
            </a:r>
          </a:p>
          <a:p>
            <a:pPr lvl="1"/>
            <a:endParaRPr lang="it-IT" dirty="0"/>
          </a:p>
          <a:p>
            <a:pPr lvl="1"/>
            <a:r>
              <a:rPr lang="it-IT" dirty="0" smtClean="0">
                <a:solidFill>
                  <a:srgbClr val="FF0000"/>
                </a:solidFill>
              </a:rPr>
              <a:t>La DPIA è di competenza dell’Ufficio Privacy/Protezione Dati che la compie con la supervisione del D.P.O</a:t>
            </a:r>
            <a:r>
              <a:rPr lang="it-IT" dirty="0" smtClean="0"/>
              <a:t>. (</a:t>
            </a:r>
            <a:r>
              <a:rPr lang="it-IT" dirty="0" err="1" smtClean="0"/>
              <a:t>rif.</a:t>
            </a:r>
            <a:r>
              <a:rPr lang="it-IT" dirty="0" smtClean="0"/>
              <a:t> slide n. 4)</a:t>
            </a:r>
            <a:endParaRPr lang="it-IT" dirty="0"/>
          </a:p>
          <a:p>
            <a:pPr lvl="0"/>
            <a:endParaRPr lang="it-IT" dirty="0"/>
          </a:p>
          <a:p>
            <a:endParaRPr lang="it-IT" dirty="0"/>
          </a:p>
        </p:txBody>
      </p:sp>
    </p:spTree>
    <p:extLst>
      <p:ext uri="{BB962C8B-B14F-4D97-AF65-F5344CB8AC3E}">
        <p14:creationId xmlns:p14="http://schemas.microsoft.com/office/powerpoint/2010/main" val="21293322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Designazione del Responsabile del Trattamento. Istruzioni per i SATD   </a:t>
            </a:r>
            <a:r>
              <a:rPr lang="it-IT" sz="4000" dirty="0" smtClean="0"/>
              <a:t>3/3</a:t>
            </a:r>
            <a:endParaRPr lang="it-IT" dirty="0"/>
          </a:p>
        </p:txBody>
      </p:sp>
      <p:sp>
        <p:nvSpPr>
          <p:cNvPr id="3" name="Segnaposto contenuto 2"/>
          <p:cNvSpPr>
            <a:spLocks noGrp="1"/>
          </p:cNvSpPr>
          <p:nvPr>
            <p:ph idx="1"/>
          </p:nvPr>
        </p:nvSpPr>
        <p:spPr/>
        <p:txBody>
          <a:bodyPr/>
          <a:lstStyle/>
          <a:p>
            <a:r>
              <a:rPr lang="it-IT" dirty="0"/>
              <a:t>Per l’effettuazione della Valutazione di Impatto DPIA, il fornitore deve fornire tutti gli elementi necessari alla valutazione da parte dell’Azienda; tale valutazione dovrà essere fatta dall’Ufficio Privacy con il supporto delle UO competenti e la validazione da parte del Responsabile della Protezione dei Dati aziendale (Data </a:t>
            </a:r>
            <a:r>
              <a:rPr lang="it-IT" dirty="0" err="1"/>
              <a:t>Protection</a:t>
            </a:r>
            <a:r>
              <a:rPr lang="it-IT" dirty="0"/>
              <a:t> </a:t>
            </a:r>
            <a:r>
              <a:rPr lang="it-IT" dirty="0" err="1"/>
              <a:t>Officer</a:t>
            </a:r>
            <a:r>
              <a:rPr lang="it-IT" dirty="0"/>
              <a:t> – DPO</a:t>
            </a:r>
            <a:r>
              <a:rPr lang="it-IT" dirty="0" smtClean="0"/>
              <a:t>).</a:t>
            </a:r>
          </a:p>
          <a:p>
            <a:r>
              <a:rPr lang="it-IT" b="1" u="sng" dirty="0" smtClean="0">
                <a:solidFill>
                  <a:srgbClr val="FF0000"/>
                </a:solidFill>
              </a:rPr>
              <a:t>La </a:t>
            </a:r>
            <a:r>
              <a:rPr lang="it-IT" b="1" u="sng" dirty="0">
                <a:solidFill>
                  <a:srgbClr val="FF0000"/>
                </a:solidFill>
              </a:rPr>
              <a:t>designazione deve avvenire contestualmente alla sottoscrizione del contratto di fornitura dei servizi al fine di poter garantire la protezione dei dati personali fin dall’attivazione del contratto stesso.</a:t>
            </a:r>
          </a:p>
        </p:txBody>
      </p:sp>
    </p:spTree>
    <p:extLst>
      <p:ext uri="{BB962C8B-B14F-4D97-AF65-F5344CB8AC3E}">
        <p14:creationId xmlns:p14="http://schemas.microsoft.com/office/powerpoint/2010/main" val="27928519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1010182"/>
          </a:xfrm>
        </p:spPr>
        <p:txBody>
          <a:bodyPr>
            <a:normAutofit fontScale="90000"/>
          </a:bodyPr>
          <a:lstStyle/>
          <a:p>
            <a:r>
              <a:rPr lang="it-IT" b="1" u="sng" dirty="0"/>
              <a:t>Impegno da parte del Responsabile</a:t>
            </a:r>
            <a:br>
              <a:rPr lang="it-IT" b="1" u="sng" dirty="0"/>
            </a:br>
            <a:endParaRPr lang="it-IT" dirty="0"/>
          </a:p>
        </p:txBody>
      </p:sp>
      <p:sp>
        <p:nvSpPr>
          <p:cNvPr id="3" name="Segnaposto contenuto 2"/>
          <p:cNvSpPr>
            <a:spLocks noGrp="1"/>
          </p:cNvSpPr>
          <p:nvPr>
            <p:ph idx="1"/>
          </p:nvPr>
        </p:nvSpPr>
        <p:spPr>
          <a:xfrm>
            <a:off x="1097280" y="1296786"/>
            <a:ext cx="10058400" cy="4572308"/>
          </a:xfrm>
        </p:spPr>
        <p:txBody>
          <a:bodyPr>
            <a:normAutofit fontScale="85000" lnSpcReduction="10000"/>
          </a:bodyPr>
          <a:lstStyle/>
          <a:p>
            <a:r>
              <a:rPr lang="it-IT" dirty="0" smtClean="0"/>
              <a:t>L’impegno </a:t>
            </a:r>
            <a:r>
              <a:rPr lang="it-IT" dirty="0"/>
              <a:t>da parte del Responsabile del Trattamento è descritto nei </a:t>
            </a:r>
            <a:r>
              <a:rPr lang="it-IT" dirty="0" smtClean="0"/>
              <a:t>seguenti punti:</a:t>
            </a:r>
            <a:endParaRPr lang="it-IT" dirty="0"/>
          </a:p>
          <a:p>
            <a:pPr lvl="0">
              <a:buFont typeface="Wingdings" panose="05000000000000000000" pitchFamily="2" charset="2"/>
              <a:buChar char="v"/>
            </a:pPr>
            <a:r>
              <a:rPr lang="it-IT" dirty="0"/>
              <a:t>Ricevere Istruzioni da parte del Titolare del Trattamento (ASL) o di suoi soggetti opportunamente Delegati</a:t>
            </a:r>
          </a:p>
          <a:p>
            <a:pPr lvl="0">
              <a:buFont typeface="Wingdings" panose="05000000000000000000" pitchFamily="2" charset="2"/>
              <a:buChar char="v"/>
            </a:pPr>
            <a:r>
              <a:rPr lang="it-IT" dirty="0"/>
              <a:t>Impegno alla Riservatezza</a:t>
            </a:r>
          </a:p>
          <a:p>
            <a:pPr lvl="0">
              <a:buFont typeface="Wingdings" panose="05000000000000000000" pitchFamily="2" charset="2"/>
              <a:buChar char="v"/>
            </a:pPr>
            <a:r>
              <a:rPr lang="it-IT" dirty="0"/>
              <a:t>Impegno alla Sicurezza del trattamento</a:t>
            </a:r>
          </a:p>
          <a:p>
            <a:pPr lvl="0">
              <a:buFont typeface="Wingdings" panose="05000000000000000000" pitchFamily="2" charset="2"/>
              <a:buChar char="v"/>
            </a:pPr>
            <a:r>
              <a:rPr lang="it-IT" dirty="0"/>
              <a:t>Assistenza al Titolare del Trattamento e di suoi soggetti opportunamente Delegati (SATD)</a:t>
            </a:r>
          </a:p>
          <a:p>
            <a:pPr lvl="0">
              <a:buFont typeface="Wingdings" panose="05000000000000000000" pitchFamily="2" charset="2"/>
              <a:buChar char="v"/>
            </a:pPr>
            <a:r>
              <a:rPr lang="it-IT" dirty="0"/>
              <a:t>Modalità di Conservazione, Riconsegna e Cancellazione dei Dati personali oggetto di trattamento</a:t>
            </a:r>
          </a:p>
          <a:p>
            <a:pPr lvl="0">
              <a:buFont typeface="Wingdings" panose="05000000000000000000" pitchFamily="2" charset="2"/>
              <a:buChar char="v"/>
            </a:pPr>
            <a:r>
              <a:rPr lang="it-IT" dirty="0"/>
              <a:t>Modalità di gestione di eventuali Violazioni di Dati Personali (cd. “Data </a:t>
            </a:r>
            <a:r>
              <a:rPr lang="it-IT" dirty="0" err="1"/>
              <a:t>Breach</a:t>
            </a:r>
            <a:r>
              <a:rPr lang="it-IT" dirty="0"/>
              <a:t>”)</a:t>
            </a:r>
          </a:p>
          <a:p>
            <a:pPr lvl="0">
              <a:buFont typeface="Wingdings" panose="05000000000000000000" pitchFamily="2" charset="2"/>
              <a:buChar char="v"/>
            </a:pPr>
            <a:r>
              <a:rPr lang="it-IT" dirty="0"/>
              <a:t>Supporto nella Valutazione d’Impatto sulla Protezione dei Dati (DPIA – Data </a:t>
            </a:r>
            <a:r>
              <a:rPr lang="it-IT" dirty="0" err="1"/>
              <a:t>Protection</a:t>
            </a:r>
            <a:r>
              <a:rPr lang="it-IT" dirty="0"/>
              <a:t> Impact </a:t>
            </a:r>
            <a:r>
              <a:rPr lang="it-IT" dirty="0" err="1"/>
              <a:t>Assessment</a:t>
            </a:r>
            <a:r>
              <a:rPr lang="it-IT" dirty="0"/>
              <a:t>)</a:t>
            </a:r>
          </a:p>
          <a:p>
            <a:pPr lvl="0">
              <a:buFont typeface="Wingdings" panose="05000000000000000000" pitchFamily="2" charset="2"/>
              <a:buChar char="v"/>
            </a:pPr>
            <a:r>
              <a:rPr lang="it-IT" dirty="0"/>
              <a:t>Designazione di Soggetti Autorizzati al Trattamento (SAT)</a:t>
            </a:r>
          </a:p>
          <a:p>
            <a:pPr lvl="0">
              <a:buFont typeface="Wingdings" panose="05000000000000000000" pitchFamily="2" charset="2"/>
              <a:buChar char="v"/>
            </a:pPr>
            <a:r>
              <a:rPr lang="it-IT" dirty="0"/>
              <a:t>Designazione di Sub-responsabili del Trattamento</a:t>
            </a:r>
          </a:p>
          <a:p>
            <a:pPr lvl="0">
              <a:buFont typeface="Wingdings" panose="05000000000000000000" pitchFamily="2" charset="2"/>
              <a:buChar char="v"/>
            </a:pPr>
            <a:r>
              <a:rPr lang="it-IT" dirty="0"/>
              <a:t>Nomina e comunicazione di Amministratori di Sistema</a:t>
            </a:r>
          </a:p>
          <a:p>
            <a:pPr lvl="0">
              <a:buFont typeface="Wingdings" panose="05000000000000000000" pitchFamily="2" charset="2"/>
              <a:buChar char="v"/>
            </a:pPr>
            <a:r>
              <a:rPr lang="it-IT" dirty="0"/>
              <a:t>Eventuali ulteriori indicazioni previste dallo specifico trattamento</a:t>
            </a:r>
          </a:p>
        </p:txBody>
      </p:sp>
    </p:spTree>
    <p:extLst>
      <p:ext uri="{BB962C8B-B14F-4D97-AF65-F5344CB8AC3E}">
        <p14:creationId xmlns:p14="http://schemas.microsoft.com/office/powerpoint/2010/main" val="28894333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u="sng" dirty="0"/>
              <a:t>Monitoraggio del Responsabile</a:t>
            </a:r>
            <a:br>
              <a:rPr lang="it-IT" b="1" u="sng" dirty="0"/>
            </a:br>
            <a:endParaRPr lang="it-IT" dirty="0"/>
          </a:p>
        </p:txBody>
      </p:sp>
      <p:sp>
        <p:nvSpPr>
          <p:cNvPr id="3" name="Segnaposto contenuto 2"/>
          <p:cNvSpPr>
            <a:spLocks noGrp="1"/>
          </p:cNvSpPr>
          <p:nvPr>
            <p:ph idx="1"/>
          </p:nvPr>
        </p:nvSpPr>
        <p:spPr/>
        <p:txBody>
          <a:bodyPr/>
          <a:lstStyle/>
          <a:p>
            <a:r>
              <a:rPr lang="it-IT" sz="2800" dirty="0" smtClean="0"/>
              <a:t>Il </a:t>
            </a:r>
            <a:r>
              <a:rPr lang="it-IT" sz="2800" dirty="0"/>
              <a:t>soggetto </a:t>
            </a:r>
            <a:r>
              <a:rPr lang="it-IT" sz="2800" dirty="0" smtClean="0"/>
              <a:t>designante (Titolare o SATD) </a:t>
            </a:r>
            <a:r>
              <a:rPr lang="it-IT" sz="2800" dirty="0"/>
              <a:t>ha l’obbligo, in base a quanto previsto dal modulo di designazione, di monitorare l’operato dei Responsabili con particolare riguardo ai seguenti punti:</a:t>
            </a:r>
          </a:p>
          <a:p>
            <a:pPr lvl="0"/>
            <a:r>
              <a:rPr lang="it-IT" sz="2800" dirty="0" smtClean="0"/>
              <a:t>- rispetto </a:t>
            </a:r>
            <a:r>
              <a:rPr lang="it-IT" sz="2800" dirty="0"/>
              <a:t>delle istruzioni impartite dal </a:t>
            </a:r>
            <a:r>
              <a:rPr lang="it-IT" sz="2800" dirty="0" smtClean="0"/>
              <a:t>Titolare;</a:t>
            </a:r>
            <a:endParaRPr lang="it-IT" sz="2800" dirty="0"/>
          </a:p>
          <a:p>
            <a:pPr lvl="0"/>
            <a:r>
              <a:rPr lang="it-IT" sz="2800" dirty="0" smtClean="0"/>
              <a:t>- verifica </a:t>
            </a:r>
            <a:r>
              <a:rPr lang="it-IT" sz="2800" dirty="0"/>
              <a:t>della conformità dell’esecuzione dei servizi erogati rispetto a quanto stabilito nella fase preliminare di attivazione degli stessi e validati in termini di Protezione dei Dati </a:t>
            </a:r>
            <a:r>
              <a:rPr lang="it-IT" sz="2800" dirty="0" smtClean="0"/>
              <a:t>Personali;</a:t>
            </a:r>
            <a:endParaRPr lang="it-IT" sz="2800" dirty="0"/>
          </a:p>
          <a:p>
            <a:pPr lvl="0"/>
            <a:r>
              <a:rPr lang="it-IT" sz="2800" dirty="0" smtClean="0"/>
              <a:t>- essere </a:t>
            </a:r>
            <a:r>
              <a:rPr lang="it-IT" sz="2800" dirty="0"/>
              <a:t>l’interfaccia per l’organizzazione di eventuali audit.</a:t>
            </a:r>
          </a:p>
          <a:p>
            <a:endParaRPr lang="it-IT" dirty="0"/>
          </a:p>
        </p:txBody>
      </p:sp>
    </p:spTree>
    <p:extLst>
      <p:ext uri="{BB962C8B-B14F-4D97-AF65-F5344CB8AC3E}">
        <p14:creationId xmlns:p14="http://schemas.microsoft.com/office/powerpoint/2010/main" val="5486891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Articolo 28 Responsabile del </a:t>
            </a:r>
            <a:r>
              <a:rPr lang="it-IT" b="1" dirty="0" smtClean="0"/>
              <a:t>trattamento Casi pratici</a:t>
            </a:r>
            <a:endParaRPr lang="it-IT" dirty="0"/>
          </a:p>
        </p:txBody>
      </p:sp>
      <p:sp>
        <p:nvSpPr>
          <p:cNvPr id="3" name="Segnaposto contenuto 2"/>
          <p:cNvSpPr>
            <a:spLocks noGrp="1"/>
          </p:cNvSpPr>
          <p:nvPr>
            <p:ph idx="1"/>
          </p:nvPr>
        </p:nvSpPr>
        <p:spPr/>
        <p:txBody>
          <a:bodyPr/>
          <a:lstStyle/>
          <a:p>
            <a:r>
              <a:rPr lang="it-IT" sz="3200" b="1" dirty="0"/>
              <a:t>Oggetto: Accordo per la Nomina a Responsabile del Trattamento dei Dati Personali della Ditta Ambulatorio di Radiologia – Terapia fisica Bleu s.r.l. </a:t>
            </a:r>
            <a:r>
              <a:rPr lang="it-IT" sz="3200" b="1" i="1" dirty="0"/>
              <a:t>Accordo per la Protezione dei Dati </a:t>
            </a:r>
            <a:r>
              <a:rPr lang="it-IT" sz="3200" b="1" dirty="0"/>
              <a:t>(APD) ai sensi dell'Art. 28 del Regolamento Generale sulla Protezione dei Dati n. 679/2016 (GDPR – General Data </a:t>
            </a:r>
            <a:r>
              <a:rPr lang="it-IT" sz="3200" b="1" dirty="0" err="1"/>
              <a:t>Protection</a:t>
            </a:r>
            <a:r>
              <a:rPr lang="it-IT" sz="3200" b="1" dirty="0"/>
              <a:t> </a:t>
            </a:r>
            <a:r>
              <a:rPr lang="it-IT" sz="3200" b="1" dirty="0" err="1"/>
              <a:t>Regulation</a:t>
            </a:r>
            <a:r>
              <a:rPr lang="it-IT" sz="3200" b="1" dirty="0"/>
              <a:t>) e della vigente normativa di settore. In applicazione della Delibera ASL PE  n. 712 del 12 /06/2020.</a:t>
            </a:r>
            <a:endParaRPr lang="it-IT" sz="3200" dirty="0"/>
          </a:p>
          <a:p>
            <a:endParaRPr lang="it-IT" dirty="0"/>
          </a:p>
        </p:txBody>
      </p:sp>
    </p:spTree>
    <p:extLst>
      <p:ext uri="{BB962C8B-B14F-4D97-AF65-F5344CB8AC3E}">
        <p14:creationId xmlns:p14="http://schemas.microsoft.com/office/powerpoint/2010/main" val="39809656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Sub Responsabili del </a:t>
            </a:r>
            <a:r>
              <a:rPr lang="it-IT" b="1" dirty="0" smtClean="0"/>
              <a:t>trattamento   </a:t>
            </a:r>
            <a:r>
              <a:rPr lang="it-IT" sz="2400" b="1" dirty="0" smtClean="0"/>
              <a:t>1/2</a:t>
            </a:r>
            <a:r>
              <a:rPr lang="it-IT" dirty="0"/>
              <a:t/>
            </a:r>
            <a:br>
              <a:rPr lang="it-IT" dirty="0"/>
            </a:br>
            <a:endParaRPr lang="it-IT" dirty="0"/>
          </a:p>
        </p:txBody>
      </p:sp>
      <p:sp>
        <p:nvSpPr>
          <p:cNvPr id="3" name="Segnaposto contenuto 2"/>
          <p:cNvSpPr>
            <a:spLocks noGrp="1"/>
          </p:cNvSpPr>
          <p:nvPr>
            <p:ph idx="1"/>
          </p:nvPr>
        </p:nvSpPr>
        <p:spPr/>
        <p:txBody>
          <a:bodyPr>
            <a:normAutofit fontScale="92500" lnSpcReduction="10000"/>
          </a:bodyPr>
          <a:lstStyle/>
          <a:p>
            <a:r>
              <a:rPr lang="it-IT" dirty="0"/>
              <a:t>L’espressa possibilità della designazione diretta del responsabile da parte di altro responsabile rappresenta la novità maggiore introdotta dal GDPR a questo istituto.</a:t>
            </a:r>
          </a:p>
          <a:p>
            <a:r>
              <a:rPr lang="it-IT" dirty="0"/>
              <a:t>La soluzione fornita dal GDPR, che si basa sul modello concettuale della </a:t>
            </a:r>
            <a:r>
              <a:rPr lang="it-IT" dirty="0">
                <a:solidFill>
                  <a:srgbClr val="FF0000"/>
                </a:solidFill>
              </a:rPr>
              <a:t>delega</a:t>
            </a:r>
            <a:r>
              <a:rPr lang="it-IT" dirty="0"/>
              <a:t>, fa salvi i poteri del titolare </a:t>
            </a:r>
            <a:r>
              <a:rPr lang="it-IT" dirty="0" smtClean="0"/>
              <a:t>ma nello </a:t>
            </a:r>
            <a:r>
              <a:rPr lang="it-IT" dirty="0"/>
              <a:t>stesso tempo permette flessibilità, consentendo – pur entro certi limiti fissati dal titolare – la designazione diretta da responsabile e responsabile.</a:t>
            </a:r>
          </a:p>
          <a:p>
            <a:r>
              <a:rPr lang="it-IT" dirty="0"/>
              <a:t>E’ contemplata una </a:t>
            </a:r>
            <a:r>
              <a:rPr lang="it-IT" dirty="0" smtClean="0"/>
              <a:t>sorta </a:t>
            </a:r>
            <a:r>
              <a:rPr lang="it-IT" dirty="0"/>
              <a:t>di procura generale al responsabile che gli permette di procedere alla designazione libero da indicazioni nominative del titolare, al quale è riconosciuto tuttavia un potere di opposizione.</a:t>
            </a:r>
          </a:p>
          <a:p>
            <a:r>
              <a:rPr lang="it-IT" dirty="0" smtClean="0"/>
              <a:t>Trattasi </a:t>
            </a:r>
            <a:r>
              <a:rPr lang="it-IT" dirty="0"/>
              <a:t>di un potere di opposizione e non di ratifica per cui il mancato esercizio rileva come adesione.</a:t>
            </a:r>
          </a:p>
          <a:p>
            <a:r>
              <a:rPr lang="it-IT" dirty="0"/>
              <a:t>Sul responsabile gravano oneri informativi in merito a ogni modifica prevista che determini l’aggiunta o la sostituzione di altri responsabili del trattamento.</a:t>
            </a:r>
          </a:p>
          <a:p>
            <a:r>
              <a:rPr lang="it-IT" dirty="0"/>
              <a:t>Non ci sono preclusioni alla nomina di un terzo responsabile da parte del secondo responsabile e così via.</a:t>
            </a:r>
          </a:p>
          <a:p>
            <a:endParaRPr lang="it-IT" dirty="0"/>
          </a:p>
        </p:txBody>
      </p:sp>
    </p:spTree>
    <p:extLst>
      <p:ext uri="{BB962C8B-B14F-4D97-AF65-F5344CB8AC3E}">
        <p14:creationId xmlns:p14="http://schemas.microsoft.com/office/powerpoint/2010/main" val="28106113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Sub-Responsabili del </a:t>
            </a:r>
            <a:r>
              <a:rPr lang="it-IT" b="1" dirty="0" smtClean="0"/>
              <a:t>Trattamento  </a:t>
            </a:r>
            <a:r>
              <a:rPr lang="it-IT" sz="2400" b="1" dirty="0" smtClean="0"/>
              <a:t>2/2</a:t>
            </a:r>
            <a:r>
              <a:rPr lang="it-IT" sz="2400" b="1" dirty="0"/>
              <a:t/>
            </a:r>
            <a:br>
              <a:rPr lang="it-IT" sz="2400" b="1" dirty="0"/>
            </a:br>
            <a:endParaRPr lang="it-IT" sz="2400" dirty="0"/>
          </a:p>
        </p:txBody>
      </p:sp>
      <p:sp>
        <p:nvSpPr>
          <p:cNvPr id="3" name="Segnaposto contenuto 2"/>
          <p:cNvSpPr>
            <a:spLocks noGrp="1"/>
          </p:cNvSpPr>
          <p:nvPr>
            <p:ph idx="1"/>
          </p:nvPr>
        </p:nvSpPr>
        <p:spPr/>
        <p:txBody>
          <a:bodyPr/>
          <a:lstStyle/>
          <a:p>
            <a:r>
              <a:rPr lang="it-IT" sz="2400" u="sng" dirty="0" smtClean="0"/>
              <a:t>Il SATD </a:t>
            </a:r>
            <a:r>
              <a:rPr lang="it-IT" sz="2400" dirty="0" smtClean="0"/>
              <a:t>- soggetto </a:t>
            </a:r>
            <a:r>
              <a:rPr lang="it-IT" sz="2400" dirty="0"/>
              <a:t>designante il Responsabile del </a:t>
            </a:r>
            <a:r>
              <a:rPr lang="it-IT" sz="2400" dirty="0" smtClean="0"/>
              <a:t>Trattamento - </a:t>
            </a:r>
            <a:r>
              <a:rPr lang="it-IT" sz="2400" dirty="0"/>
              <a:t>(RT), in virtù di quanto disposto dall’art. 28.2 del </a:t>
            </a:r>
            <a:r>
              <a:rPr lang="it-IT" sz="2400" dirty="0" smtClean="0"/>
              <a:t>GDPR, </a:t>
            </a:r>
            <a:r>
              <a:rPr lang="it-IT" sz="2400" u="sng" dirty="0"/>
              <a:t>si occupa di raccogliere e valutare</a:t>
            </a:r>
            <a:r>
              <a:rPr lang="it-IT" sz="2400" dirty="0"/>
              <a:t>, con il supporto dell’Ufficio Privacy e del Responsabile della Protezione dei Dati, </a:t>
            </a:r>
            <a:r>
              <a:rPr lang="it-IT" sz="2400" u="sng" dirty="0"/>
              <a:t>le designazioni dei Sub-Responsabili del Trattamento da parte dell’RT designato</a:t>
            </a:r>
            <a:r>
              <a:rPr lang="it-IT" sz="2400" dirty="0"/>
              <a:t>. Potranno essere valutabili anche atti di designazione già effettuati dal Responsabile (in qualità di Titolare) verso i propri Responsabili.</a:t>
            </a:r>
          </a:p>
          <a:p>
            <a:r>
              <a:rPr lang="it-IT" sz="2400" dirty="0"/>
              <a:t>Qualora tali atti vengano giudicati positivamente, si potrà procedere con la validazione dei Sub-Responsabili; in alternativa, le designazioni effettuate dovranno essere integrate con le dovute osservazioni pervenute dai valutatori.</a:t>
            </a:r>
          </a:p>
          <a:p>
            <a:endParaRPr lang="it-IT" dirty="0"/>
          </a:p>
        </p:txBody>
      </p:sp>
    </p:spTree>
    <p:extLst>
      <p:ext uri="{BB962C8B-B14F-4D97-AF65-F5344CB8AC3E}">
        <p14:creationId xmlns:p14="http://schemas.microsoft.com/office/powerpoint/2010/main" val="3176341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976932"/>
          </a:xfrm>
        </p:spPr>
        <p:txBody>
          <a:bodyPr/>
          <a:lstStyle/>
          <a:p>
            <a:r>
              <a:rPr lang="it-IT" dirty="0" smtClean="0"/>
              <a:t>Definizioni  </a:t>
            </a:r>
            <a:r>
              <a:rPr lang="it-IT" sz="2400" dirty="0" smtClean="0"/>
              <a:t>1/3</a:t>
            </a:r>
            <a:endParaRPr lang="it-IT" sz="2400" dirty="0"/>
          </a:p>
        </p:txBody>
      </p:sp>
      <p:sp>
        <p:nvSpPr>
          <p:cNvPr id="3" name="Segnaposto contenuto 2"/>
          <p:cNvSpPr>
            <a:spLocks noGrp="1"/>
          </p:cNvSpPr>
          <p:nvPr>
            <p:ph idx="1"/>
          </p:nvPr>
        </p:nvSpPr>
        <p:spPr/>
        <p:txBody>
          <a:bodyPr>
            <a:normAutofit/>
          </a:bodyPr>
          <a:lstStyle/>
          <a:p>
            <a:r>
              <a:rPr lang="it-IT" b="1" dirty="0"/>
              <a:t>GDPR = </a:t>
            </a:r>
            <a:r>
              <a:rPr lang="it-IT" dirty="0"/>
              <a:t>Regolamento UE 679/2016 sulla Protezione dei Dati del 27 aprile 2016, relativo alla protezione delle persone fisiche con riguardo al trattamento dei dati personali, nonché alla libera circolazione di tali </a:t>
            </a:r>
            <a:r>
              <a:rPr lang="it-IT" dirty="0" smtClean="0"/>
              <a:t>dati, </a:t>
            </a:r>
            <a:r>
              <a:rPr lang="it-IT" dirty="0"/>
              <a:t>che abroga la Direttiva 95/46/CE – Regolamento Generale sulla Protezione dei dati</a:t>
            </a:r>
          </a:p>
          <a:p>
            <a:r>
              <a:rPr lang="it-IT" b="1" dirty="0"/>
              <a:t>Codice = </a:t>
            </a:r>
            <a:r>
              <a:rPr lang="it-IT" dirty="0"/>
              <a:t>Decreto Legislativo n. 196/03 e </a:t>
            </a:r>
            <a:r>
              <a:rPr lang="it-IT" dirty="0" err="1"/>
              <a:t>s.m.i.</a:t>
            </a:r>
            <a:r>
              <a:rPr lang="it-IT" dirty="0"/>
              <a:t> - Codice in Materia di Protezione dei Dati </a:t>
            </a:r>
            <a:r>
              <a:rPr lang="it-IT" dirty="0" smtClean="0"/>
              <a:t>Personali, modificato con D.Lgs. n. 101/2018</a:t>
            </a:r>
            <a:endParaRPr lang="it-IT" dirty="0"/>
          </a:p>
          <a:p>
            <a:r>
              <a:rPr lang="it-IT" b="1" dirty="0"/>
              <a:t>«UO»</a:t>
            </a:r>
            <a:r>
              <a:rPr lang="it-IT" dirty="0"/>
              <a:t>: Unità Operativa </a:t>
            </a:r>
          </a:p>
          <a:p>
            <a:r>
              <a:rPr lang="it-IT" b="1" dirty="0"/>
              <a:t>«UOC»</a:t>
            </a:r>
            <a:r>
              <a:rPr lang="it-IT" dirty="0"/>
              <a:t>: Unità Operativa Complessa</a:t>
            </a:r>
          </a:p>
          <a:p>
            <a:r>
              <a:rPr lang="it-IT" b="1" dirty="0"/>
              <a:t>«UOSD»</a:t>
            </a:r>
            <a:r>
              <a:rPr lang="it-IT" dirty="0"/>
              <a:t>: Unità Operativa Semplice </a:t>
            </a:r>
            <a:r>
              <a:rPr lang="it-IT" dirty="0" smtClean="0"/>
              <a:t>Dipartimentale</a:t>
            </a:r>
          </a:p>
          <a:p>
            <a:r>
              <a:rPr lang="it-IT" dirty="0"/>
              <a:t>«</a:t>
            </a:r>
            <a:r>
              <a:rPr lang="it-IT" b="1" dirty="0"/>
              <a:t>D.P.O. – R.P.D</a:t>
            </a:r>
            <a:r>
              <a:rPr lang="it-IT" dirty="0"/>
              <a:t>.» = </a:t>
            </a:r>
            <a:r>
              <a:rPr lang="it-IT" dirty="0" smtClean="0"/>
              <a:t>Data </a:t>
            </a:r>
            <a:r>
              <a:rPr lang="it-IT" dirty="0" err="1" smtClean="0"/>
              <a:t>Protection</a:t>
            </a:r>
            <a:r>
              <a:rPr lang="it-IT" dirty="0" smtClean="0"/>
              <a:t> </a:t>
            </a:r>
            <a:r>
              <a:rPr lang="it-IT" dirty="0" err="1" smtClean="0"/>
              <a:t>Officer</a:t>
            </a:r>
            <a:r>
              <a:rPr lang="it-IT" dirty="0" smtClean="0"/>
              <a:t>/Responsabile </a:t>
            </a:r>
            <a:r>
              <a:rPr lang="it-IT" dirty="0"/>
              <a:t>Protezione dati</a:t>
            </a:r>
          </a:p>
          <a:p>
            <a:endParaRPr lang="it-IT" dirty="0"/>
          </a:p>
          <a:p>
            <a:endParaRPr lang="it-IT" dirty="0"/>
          </a:p>
        </p:txBody>
      </p:sp>
    </p:spTree>
    <p:extLst>
      <p:ext uri="{BB962C8B-B14F-4D97-AF65-F5344CB8AC3E}">
        <p14:creationId xmlns:p14="http://schemas.microsoft.com/office/powerpoint/2010/main" val="34115908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100" b="1" dirty="0"/>
              <a:t>Normativa di riferimento per i Trattamenti </a:t>
            </a:r>
            <a:r>
              <a:rPr lang="it-IT" sz="3100" b="1" dirty="0" smtClean="0"/>
              <a:t>svolti sotto </a:t>
            </a:r>
            <a:r>
              <a:rPr lang="it-IT" sz="3100" b="1" dirty="0"/>
              <a:t>l’autorità del Titolare </a:t>
            </a:r>
            <a:r>
              <a:rPr lang="it-IT" sz="3100" b="1" dirty="0" smtClean="0"/>
              <a:t>o del Responsabile del </a:t>
            </a:r>
            <a:r>
              <a:rPr lang="it-IT" sz="3100" b="1" dirty="0"/>
              <a:t>Trattamento</a:t>
            </a:r>
            <a:r>
              <a:rPr lang="it-IT" b="1" dirty="0"/>
              <a:t/>
            </a:r>
            <a:br>
              <a:rPr lang="it-IT" b="1" dirty="0"/>
            </a:br>
            <a:endParaRPr lang="it-IT" dirty="0"/>
          </a:p>
        </p:txBody>
      </p:sp>
      <p:sp>
        <p:nvSpPr>
          <p:cNvPr id="3" name="Segnaposto contenuto 2"/>
          <p:cNvSpPr>
            <a:spLocks noGrp="1"/>
          </p:cNvSpPr>
          <p:nvPr>
            <p:ph idx="1"/>
          </p:nvPr>
        </p:nvSpPr>
        <p:spPr/>
        <p:txBody>
          <a:bodyPr/>
          <a:lstStyle/>
          <a:p>
            <a:r>
              <a:rPr lang="it-IT" sz="2800" dirty="0" smtClean="0"/>
              <a:t>La </a:t>
            </a:r>
            <a:r>
              <a:rPr lang="it-IT" sz="2800" dirty="0"/>
              <a:t>normativa applicabile per la nomina di soggetti che trattano dati personali sotto l’autorità del Titolare o del Responsabile del Trattamento è costituita dai seguenti </a:t>
            </a:r>
            <a:r>
              <a:rPr lang="it-IT" sz="2800" dirty="0" smtClean="0"/>
              <a:t>riferimenti di legge:</a:t>
            </a:r>
            <a:endParaRPr lang="it-IT" sz="2800" dirty="0"/>
          </a:p>
          <a:p>
            <a:pPr lvl="0"/>
            <a:r>
              <a:rPr lang="it-IT" sz="2800" dirty="0">
                <a:solidFill>
                  <a:srgbClr val="FFC000"/>
                </a:solidFill>
              </a:rPr>
              <a:t>Art. 29 del Regolamento </a:t>
            </a:r>
            <a:r>
              <a:rPr lang="it-IT" sz="2800" dirty="0"/>
              <a:t>- Trattamento sotto l'autorità del titolare del trattamento o del responsabile del trattamento</a:t>
            </a:r>
          </a:p>
          <a:p>
            <a:pPr lvl="0"/>
            <a:r>
              <a:rPr lang="it-IT" sz="2800" dirty="0">
                <a:solidFill>
                  <a:srgbClr val="FFC000"/>
                </a:solidFill>
              </a:rPr>
              <a:t>Art. 2-quaterdecies </a:t>
            </a:r>
            <a:r>
              <a:rPr lang="it-IT" sz="2800" dirty="0" smtClean="0">
                <a:solidFill>
                  <a:srgbClr val="FFC000"/>
                </a:solidFill>
              </a:rPr>
              <a:t>del Codice</a:t>
            </a:r>
            <a:r>
              <a:rPr lang="it-IT" sz="2800" dirty="0" smtClean="0"/>
              <a:t>– </a:t>
            </a:r>
            <a:r>
              <a:rPr lang="it-IT" sz="2800" dirty="0"/>
              <a:t>Attribuzione di funzioni e compiti a soggetti designati</a:t>
            </a:r>
          </a:p>
          <a:p>
            <a:endParaRPr lang="it-IT" dirty="0"/>
          </a:p>
        </p:txBody>
      </p:sp>
    </p:spTree>
    <p:extLst>
      <p:ext uri="{BB962C8B-B14F-4D97-AF65-F5344CB8AC3E}">
        <p14:creationId xmlns:p14="http://schemas.microsoft.com/office/powerpoint/2010/main" val="970910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u="sng" dirty="0"/>
              <a:t>Articolo 29  – Trattamento sotto l'autorità del titolare del trattamento o del responsabile del trattamento</a:t>
            </a:r>
            <a:br>
              <a:rPr lang="it-IT" sz="3200" b="1" u="sng" dirty="0"/>
            </a:br>
            <a:endParaRPr lang="it-IT" sz="3200" dirty="0"/>
          </a:p>
        </p:txBody>
      </p:sp>
      <p:sp>
        <p:nvSpPr>
          <p:cNvPr id="3" name="Segnaposto contenuto 2"/>
          <p:cNvSpPr>
            <a:spLocks noGrp="1"/>
          </p:cNvSpPr>
          <p:nvPr>
            <p:ph idx="1"/>
          </p:nvPr>
        </p:nvSpPr>
        <p:spPr/>
        <p:txBody>
          <a:bodyPr>
            <a:normAutofit/>
          </a:bodyPr>
          <a:lstStyle/>
          <a:p>
            <a:r>
              <a:rPr lang="it-IT" sz="3200" dirty="0" smtClean="0"/>
              <a:t>Il </a:t>
            </a:r>
            <a:r>
              <a:rPr lang="it-IT" sz="3200" dirty="0"/>
              <a:t>responsabile del trattamento, o chiunque agisca sotto la sua autorità o sotto quella del titolare del trattamento, che abbia accesso a dati personali non può trattare tali dati se non è </a:t>
            </a:r>
            <a:r>
              <a:rPr lang="it-IT" sz="3200" u="sng" dirty="0"/>
              <a:t>istruito</a:t>
            </a:r>
            <a:r>
              <a:rPr lang="it-IT" sz="3200" dirty="0"/>
              <a:t> in tal senso dal titolare del trattamento, salvo che lo richieda il diritto dell'Unione o degli Stati membri.</a:t>
            </a:r>
          </a:p>
        </p:txBody>
      </p:sp>
    </p:spTree>
    <p:extLst>
      <p:ext uri="{BB962C8B-B14F-4D97-AF65-F5344CB8AC3E}">
        <p14:creationId xmlns:p14="http://schemas.microsoft.com/office/powerpoint/2010/main" val="38532407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u="sng" dirty="0" smtClean="0"/>
              <a:t>Codice Privacy -Art</a:t>
            </a:r>
            <a:r>
              <a:rPr lang="it-IT" sz="3200" b="1" u="sng" dirty="0"/>
              <a:t>. 2 - </a:t>
            </a:r>
            <a:r>
              <a:rPr lang="it-IT" sz="3200" b="1" u="sng" dirty="0" err="1"/>
              <a:t>quaterdecies</a:t>
            </a:r>
            <a:r>
              <a:rPr lang="it-IT" sz="3200" b="1" u="sng" dirty="0"/>
              <a:t> – Attribuzione di funzioni e compiti a soggetti </a:t>
            </a:r>
            <a:r>
              <a:rPr lang="it-IT" sz="3200" b="1" u="sng" dirty="0" smtClean="0"/>
              <a:t>designati </a:t>
            </a:r>
            <a:r>
              <a:rPr lang="it-IT" sz="2000" b="1" dirty="0" smtClean="0"/>
              <a:t>    1/2</a:t>
            </a:r>
            <a:r>
              <a:rPr lang="it-IT" sz="3200" b="1" u="sng" dirty="0"/>
              <a:t/>
            </a:r>
            <a:br>
              <a:rPr lang="it-IT" sz="3200" b="1" u="sng" dirty="0"/>
            </a:br>
            <a:endParaRPr lang="it-IT" sz="3200" dirty="0"/>
          </a:p>
        </p:txBody>
      </p:sp>
      <p:sp>
        <p:nvSpPr>
          <p:cNvPr id="3" name="Segnaposto contenuto 2"/>
          <p:cNvSpPr>
            <a:spLocks noGrp="1"/>
          </p:cNvSpPr>
          <p:nvPr>
            <p:ph idx="1"/>
          </p:nvPr>
        </p:nvSpPr>
        <p:spPr/>
        <p:txBody>
          <a:bodyPr/>
          <a:lstStyle/>
          <a:p>
            <a:pPr algn="just"/>
            <a:r>
              <a:rPr lang="it-IT" sz="2800" dirty="0" smtClean="0"/>
              <a:t>1</a:t>
            </a:r>
            <a:r>
              <a:rPr lang="it-IT" sz="2800" dirty="0"/>
              <a:t>. Il titolare o il responsabile del trattamento possono prevedere, sotto la propria responsabilità e nell’ambito del proprio assetto organizzativo, che specifici compiti e funzioni connessi al trattamento di dati personali siano attribuiti a persone fisiche, espressamente designate, che operano sotto la loro autorità.</a:t>
            </a:r>
          </a:p>
          <a:p>
            <a:pPr algn="just"/>
            <a:r>
              <a:rPr lang="it-IT" sz="2800" dirty="0"/>
              <a:t>2. Il titolare o il responsabile del trattamento individuano le modalità più opportune per autorizzare al trattamento dei dati personali le persone che operano sotto la propria autorità diretta.</a:t>
            </a:r>
          </a:p>
          <a:p>
            <a:r>
              <a:rPr lang="it-IT" dirty="0"/>
              <a:t> </a:t>
            </a:r>
          </a:p>
        </p:txBody>
      </p:sp>
    </p:spTree>
    <p:extLst>
      <p:ext uri="{BB962C8B-B14F-4D97-AF65-F5344CB8AC3E}">
        <p14:creationId xmlns:p14="http://schemas.microsoft.com/office/powerpoint/2010/main" val="31870071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b="1" u="sng" dirty="0"/>
              <a:t>Codice Privacy -Art. 2 - </a:t>
            </a:r>
            <a:r>
              <a:rPr lang="it-IT" sz="2800" b="1" u="sng" dirty="0" err="1"/>
              <a:t>quaterdecies</a:t>
            </a:r>
            <a:r>
              <a:rPr lang="it-IT" sz="2800" b="1" u="sng" dirty="0"/>
              <a:t> – Attribuzione di funzioni e compiti a soggetti </a:t>
            </a:r>
            <a:r>
              <a:rPr lang="it-IT" sz="2800" b="1" u="sng" dirty="0" smtClean="0"/>
              <a:t>designati </a:t>
            </a:r>
            <a:r>
              <a:rPr lang="it-IT" sz="2000" b="1" dirty="0" smtClean="0"/>
              <a:t>         2/2</a:t>
            </a:r>
            <a:r>
              <a:rPr lang="it-IT" sz="2000" b="1" dirty="0"/>
              <a:t/>
            </a:r>
            <a:br>
              <a:rPr lang="it-IT" sz="2000" b="1" dirty="0"/>
            </a:br>
            <a:endParaRPr lang="it-IT" sz="2000" dirty="0"/>
          </a:p>
        </p:txBody>
      </p:sp>
      <p:sp>
        <p:nvSpPr>
          <p:cNvPr id="3" name="Segnaposto contenuto 2"/>
          <p:cNvSpPr>
            <a:spLocks noGrp="1"/>
          </p:cNvSpPr>
          <p:nvPr>
            <p:ph idx="1"/>
          </p:nvPr>
        </p:nvSpPr>
        <p:spPr/>
        <p:txBody>
          <a:bodyPr>
            <a:normAutofit lnSpcReduction="10000"/>
          </a:bodyPr>
          <a:lstStyle/>
          <a:p>
            <a:r>
              <a:rPr lang="it-IT" sz="2400" dirty="0"/>
              <a:t>L</a:t>
            </a:r>
            <a:r>
              <a:rPr lang="it-IT" sz="2400" dirty="0" smtClean="0"/>
              <a:t>’</a:t>
            </a:r>
            <a:r>
              <a:rPr lang="it-IT" sz="2400" i="1" dirty="0" smtClean="0"/>
              <a:t>art</a:t>
            </a:r>
            <a:r>
              <a:rPr lang="it-IT" sz="2400" i="1" dirty="0"/>
              <a:t>. 2 - </a:t>
            </a:r>
            <a:r>
              <a:rPr lang="it-IT" sz="2400" i="1" dirty="0" err="1"/>
              <a:t>quaterdiecies</a:t>
            </a:r>
            <a:r>
              <a:rPr lang="it-IT" sz="2400" dirty="0"/>
              <a:t> stabilisce che il titolare o il responsabile del trattamento possono prevedere che specifici compiti e funzioni connessi al trattamento di dati personali siano attribuiti a persone fisiche, espressamente designate, che operano sotto la loro autorità.</a:t>
            </a:r>
          </a:p>
          <a:p>
            <a:r>
              <a:rPr lang="it-IT" sz="2400" dirty="0"/>
              <a:t>Per questa ragione il Titolare del trattamento (id est, la </a:t>
            </a:r>
            <a:r>
              <a:rPr lang="it-IT" sz="2400" dirty="0" smtClean="0"/>
              <a:t>Asl di Pescara) </a:t>
            </a:r>
            <a:r>
              <a:rPr lang="it-IT" sz="2400" dirty="0"/>
              <a:t>ha deciso di provvedere alla designazione dei Soggetti Autorizzati al Trattamento dei Dati personali con Delega (SATD), la cui figura sostanzialmente coincide – almeno in parte - con quella del responsabile interno del trattamento (ex d.lgs. n. 196/2003, </a:t>
            </a:r>
            <a:r>
              <a:rPr lang="it-IT" sz="2400" dirty="0" err="1"/>
              <a:t>pre</a:t>
            </a:r>
            <a:r>
              <a:rPr lang="it-IT" sz="2400" dirty="0"/>
              <a:t>-Regolamento UE). Nell’ambito dell’organizzazione identificata, </a:t>
            </a:r>
            <a:r>
              <a:rPr lang="it-IT" sz="2400" u="sng" dirty="0">
                <a:solidFill>
                  <a:srgbClr val="FF0000"/>
                </a:solidFill>
              </a:rPr>
              <a:t>tali Soggetti delegati, in base a quanto specificato nei modelli di </a:t>
            </a:r>
            <a:r>
              <a:rPr lang="it-IT" sz="2400" u="sng" dirty="0" smtClean="0">
                <a:solidFill>
                  <a:srgbClr val="FF0000"/>
                </a:solidFill>
              </a:rPr>
              <a:t>designazione, </a:t>
            </a:r>
            <a:r>
              <a:rPr lang="it-IT" sz="2400" u="sng" dirty="0">
                <a:solidFill>
                  <a:srgbClr val="FF0000"/>
                </a:solidFill>
              </a:rPr>
              <a:t>hanno il compito di nominare i Soggetti Autorizzati al Trattamento (SAT) sotto la propria responsabilità</a:t>
            </a:r>
            <a:r>
              <a:rPr lang="it-IT" sz="2400" dirty="0"/>
              <a:t>.</a:t>
            </a:r>
          </a:p>
          <a:p>
            <a:endParaRPr lang="it-IT" dirty="0"/>
          </a:p>
        </p:txBody>
      </p:sp>
    </p:spTree>
    <p:extLst>
      <p:ext uri="{BB962C8B-B14F-4D97-AF65-F5344CB8AC3E}">
        <p14:creationId xmlns:p14="http://schemas.microsoft.com/office/powerpoint/2010/main" val="31941906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100" b="1" u="sng" dirty="0"/>
              <a:t>Codice Privacy -Art. 2 - </a:t>
            </a:r>
            <a:r>
              <a:rPr lang="it-IT" sz="3100" b="1" u="sng" dirty="0" err="1"/>
              <a:t>quaterdecies</a:t>
            </a:r>
            <a:r>
              <a:rPr lang="it-IT" sz="3100" b="1" u="sng" dirty="0"/>
              <a:t> – Attribuzione di funzioni e compiti a soggetti designati </a:t>
            </a:r>
            <a:r>
              <a:rPr lang="it-IT" sz="3100" b="1" dirty="0"/>
              <a:t>         </a:t>
            </a:r>
            <a:r>
              <a:rPr lang="it-IT" sz="3100" b="1" dirty="0" smtClean="0"/>
              <a:t>3</a:t>
            </a:r>
            <a:r>
              <a:rPr lang="it-IT" sz="4000" b="1" dirty="0" smtClean="0"/>
              <a:t>/</a:t>
            </a:r>
            <a:r>
              <a:rPr lang="it-IT" sz="3100" b="1" dirty="0" smtClean="0"/>
              <a:t>3</a:t>
            </a:r>
            <a:r>
              <a:rPr lang="it-IT" sz="4000" b="1" dirty="0"/>
              <a:t/>
            </a:r>
            <a:br>
              <a:rPr lang="it-IT" sz="4000" b="1" dirty="0"/>
            </a:br>
            <a:endParaRPr lang="it-IT" dirty="0"/>
          </a:p>
        </p:txBody>
      </p:sp>
      <p:sp>
        <p:nvSpPr>
          <p:cNvPr id="3" name="Segnaposto contenuto 2"/>
          <p:cNvSpPr>
            <a:spLocks noGrp="1"/>
          </p:cNvSpPr>
          <p:nvPr>
            <p:ph idx="1"/>
          </p:nvPr>
        </p:nvSpPr>
        <p:spPr/>
        <p:txBody>
          <a:bodyPr>
            <a:normAutofit fontScale="85000" lnSpcReduction="20000"/>
          </a:bodyPr>
          <a:lstStyle/>
          <a:p>
            <a:r>
              <a:rPr lang="it-IT" dirty="0"/>
              <a:t>Il ruolo di Soggetto Autorizzato al Trattamento con Delega (SATD) viene identificato nel ruolo di Direttore di UOC (Unità Operativa Complessa) e di UOSD (Unità Operativa Semplice Dipartimentale), considerando il ruolo di Direttore di tali strutture una condizione preliminare ed essenziale per la designazione a SATD. La delega non potrà quindi essere assegnata a figure che ricoprano un ruolo diverso salvo che in alcuni specifici casi da determinare da parte dell’Ufficio Privacy con il supporto del Responsabile della Protezione dei Dati.</a:t>
            </a:r>
          </a:p>
          <a:p>
            <a:r>
              <a:rPr lang="it-IT" dirty="0"/>
              <a:t>Per la </a:t>
            </a:r>
            <a:r>
              <a:rPr lang="it-IT" dirty="0">
                <a:solidFill>
                  <a:srgbClr val="00B050"/>
                </a:solidFill>
              </a:rPr>
              <a:t>designazione</a:t>
            </a:r>
            <a:r>
              <a:rPr lang="it-IT" dirty="0"/>
              <a:t> a Soggetto Autorizzato al Trattamento con Delega deve essere utilizzato l’apposito modello allegato alla presente procedura (</a:t>
            </a:r>
            <a:r>
              <a:rPr lang="it-IT" dirty="0" err="1"/>
              <a:t>all</a:t>
            </a:r>
            <a:r>
              <a:rPr lang="it-IT" dirty="0"/>
              <a:t>. n.  01), e sottoscritto dal Direttore Generale.</a:t>
            </a:r>
          </a:p>
          <a:p>
            <a:r>
              <a:rPr lang="it-IT" dirty="0"/>
              <a:t>Le modalità di designazione sono le seguenti:</a:t>
            </a:r>
          </a:p>
          <a:p>
            <a:pPr lvl="0"/>
            <a:r>
              <a:rPr lang="it-IT" dirty="0"/>
              <a:t>Il modello viene predisposto dall’Ufficio Privacy ed è trasmesso all’attenzione del Direttore Generale per la firma;</a:t>
            </a:r>
          </a:p>
          <a:p>
            <a:pPr lvl="0"/>
            <a:r>
              <a:rPr lang="it-IT" dirty="0"/>
              <a:t>Firmato il documento, l’Ufficio Privacy si occupa di attribuire un numero di registrazione interno di identificazione della pratica, acquisire il numero di protocollo generale, trasmettere il documento al destinatario e curare la successiva firma per accettazione dell’atto di designazione;</a:t>
            </a:r>
          </a:p>
          <a:p>
            <a:pPr lvl="0"/>
            <a:r>
              <a:rPr lang="it-IT" dirty="0"/>
              <a:t>L’originale dell’atto viene conservato dal Soggetto Autorizzato al Trattamento con Delega che si impegnerà a trasmetterne copia all’Ufficio Privacy.</a:t>
            </a:r>
          </a:p>
          <a:p>
            <a:r>
              <a:rPr lang="it-IT" dirty="0"/>
              <a:t>Ricevuta la copia, l’Ufficio Privacy provvede ad archiviare il documento in opportuno archivio dedicato</a:t>
            </a:r>
            <a:endParaRPr lang="it-IT" dirty="0"/>
          </a:p>
        </p:txBody>
      </p:sp>
    </p:spTree>
    <p:extLst>
      <p:ext uri="{BB962C8B-B14F-4D97-AF65-F5344CB8AC3E}">
        <p14:creationId xmlns:p14="http://schemas.microsoft.com/office/powerpoint/2010/main" val="16891960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Il rappresentante</a:t>
            </a:r>
            <a:endParaRPr lang="it-IT" dirty="0"/>
          </a:p>
        </p:txBody>
      </p:sp>
      <p:sp>
        <p:nvSpPr>
          <p:cNvPr id="3" name="Segnaposto contenuto 2"/>
          <p:cNvSpPr>
            <a:spLocks noGrp="1"/>
          </p:cNvSpPr>
          <p:nvPr>
            <p:ph idx="1"/>
          </p:nvPr>
        </p:nvSpPr>
        <p:spPr/>
        <p:txBody>
          <a:bodyPr>
            <a:normAutofit fontScale="85000" lnSpcReduction="10000"/>
          </a:bodyPr>
          <a:lstStyle/>
          <a:p>
            <a:r>
              <a:rPr lang="it-IT" dirty="0">
                <a:solidFill>
                  <a:srgbClr val="FF0000"/>
                </a:solidFill>
              </a:rPr>
              <a:t>La nomina del rappresentante è obbligatoria quando il Titolare o il Responsabile risiedono al di fuori della UE.</a:t>
            </a:r>
          </a:p>
          <a:p>
            <a:r>
              <a:rPr lang="it-IT" dirty="0"/>
              <a:t>L’art. 13 del Regolamento elenca le informazioni che il Titolare deve fornire all’interessato qualora i dati personali siano raccolti presso di lui, da fornire anche in caso di </a:t>
            </a:r>
            <a:r>
              <a:rPr lang="it-IT" b="1" dirty="0"/>
              <a:t>modifica delle finalità di un trattamento</a:t>
            </a:r>
            <a:r>
              <a:rPr lang="it-IT" dirty="0"/>
              <a:t> già in essere, e l’art. 14 elenca quelle da rendersi ove i dati non siano ottenuti presso l’interessato. </a:t>
            </a:r>
          </a:p>
          <a:p>
            <a:r>
              <a:rPr lang="it-IT" dirty="0"/>
              <a:t>In quest’ultimo caso, le informazioni devono essere fornite entro un tempo ragionevole dall’ottenimento dei dati personali e, al più tardi, entro un mese.</a:t>
            </a:r>
          </a:p>
          <a:p>
            <a:r>
              <a:rPr lang="it-IT" b="1" dirty="0"/>
              <a:t>Sono comunque esclusi, dall’applicazione di tali obblighi informativi, i trattamenti per i quali l’interessato disponga</a:t>
            </a:r>
            <a:r>
              <a:rPr lang="it-IT" dirty="0"/>
              <a:t>:</a:t>
            </a:r>
          </a:p>
          <a:p>
            <a:r>
              <a:rPr lang="it-IT" dirty="0"/>
              <a:t>a) già delle informazioni, </a:t>
            </a:r>
          </a:p>
          <a:p>
            <a:r>
              <a:rPr lang="it-IT" dirty="0"/>
              <a:t>b) la loro comunicazione risulti impossibile, o </a:t>
            </a:r>
          </a:p>
          <a:p>
            <a:r>
              <a:rPr lang="it-IT" dirty="0"/>
              <a:t>c) richieda uno sforzo sproporzionato, o </a:t>
            </a:r>
          </a:p>
          <a:p>
            <a:r>
              <a:rPr lang="it-IT" dirty="0"/>
              <a:t>d) nel caso in cui i dati personali debbano rimanere riservati.</a:t>
            </a:r>
          </a:p>
          <a:p>
            <a:endParaRPr lang="it-IT" dirty="0"/>
          </a:p>
        </p:txBody>
      </p:sp>
    </p:spTree>
    <p:extLst>
      <p:ext uri="{BB962C8B-B14F-4D97-AF65-F5344CB8AC3E}">
        <p14:creationId xmlns:p14="http://schemas.microsoft.com/office/powerpoint/2010/main" val="28562349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1093310"/>
          </a:xfrm>
        </p:spPr>
        <p:txBody>
          <a:bodyPr/>
          <a:lstStyle/>
          <a:p>
            <a:pPr algn="ctr"/>
            <a:r>
              <a:rPr lang="it-IT" sz="3600" b="1" dirty="0"/>
              <a:t>Articolo </a:t>
            </a:r>
            <a:r>
              <a:rPr lang="it-IT" sz="3600" b="1" dirty="0" smtClean="0"/>
              <a:t>26 - </a:t>
            </a:r>
            <a:r>
              <a:rPr lang="it-IT" sz="3600" b="1" dirty="0"/>
              <a:t>Contitolari del </a:t>
            </a:r>
            <a:r>
              <a:rPr lang="it-IT" sz="3600" b="1" dirty="0" smtClean="0"/>
              <a:t>trattamento  </a:t>
            </a:r>
            <a:r>
              <a:rPr lang="it-IT" sz="2400" b="1" dirty="0" smtClean="0"/>
              <a:t>1/4</a:t>
            </a:r>
            <a:r>
              <a:rPr lang="it-IT" sz="2400" dirty="0"/>
              <a:t/>
            </a:r>
            <a:br>
              <a:rPr lang="it-IT" sz="2400" dirty="0"/>
            </a:br>
            <a:endParaRPr lang="it-IT" sz="2400" dirty="0"/>
          </a:p>
        </p:txBody>
      </p:sp>
      <p:sp>
        <p:nvSpPr>
          <p:cNvPr id="3" name="Segnaposto contenuto 2"/>
          <p:cNvSpPr>
            <a:spLocks noGrp="1"/>
          </p:cNvSpPr>
          <p:nvPr>
            <p:ph idx="1"/>
          </p:nvPr>
        </p:nvSpPr>
        <p:spPr>
          <a:xfrm>
            <a:off x="698269" y="1379913"/>
            <a:ext cx="10457411" cy="4489181"/>
          </a:xfrm>
        </p:spPr>
        <p:txBody>
          <a:bodyPr>
            <a:normAutofit fontScale="92500" lnSpcReduction="10000"/>
          </a:bodyPr>
          <a:lstStyle/>
          <a:p>
            <a:r>
              <a:rPr lang="it-IT" b="1" i="1" dirty="0" smtClean="0"/>
              <a:t>1</a:t>
            </a:r>
            <a:r>
              <a:rPr lang="it-IT" i="1" dirty="0"/>
              <a:t>. Allorché due o più Titolari del trattamento determinano congiuntamente le finalità e i mezzi del trattamento, essi sono contitolari del trattamento. Essi determinano in modo trasparente, mediante un accordo interno, le rispettive Responsabilità in merito all'osservanza degli obblighi derivanti dal presente Regolamento, con particolare riguardo all'esercizio dei diritti dell'interessato, e le rispettive funzioni di comunicazione delle informazioni di cui agli articoli 13 e 14, a meno che e nella misura in cui le rispettive Responsabilità siano determinate dal diritto dell'Unione o dello Stato membro cui i Titolari del trattamento sono soggetti. Tale accordo può designare un punto di contatto per gli interessati. </a:t>
            </a:r>
            <a:r>
              <a:rPr lang="it-IT" b="1" i="1" dirty="0"/>
              <a:t>2</a:t>
            </a:r>
            <a:r>
              <a:rPr lang="it-IT" i="1" dirty="0"/>
              <a:t>. L'accordo di cui al paragrafo 1 riflette adeguatamente i rispettivi ruoli e i rapporti dei contitolari con gli interessati. Il contenuto essenziale dell'accordo è messo a disposizione dell'interessato. </a:t>
            </a:r>
            <a:r>
              <a:rPr lang="it-IT" b="1" i="1" dirty="0"/>
              <a:t>3</a:t>
            </a:r>
            <a:r>
              <a:rPr lang="it-IT" i="1" dirty="0"/>
              <a:t>. Indipendentemente dalle disposizioni dell'accordo di cui al paragrafo 1, l'interessato può esercitare i propri diritti ai sensi del presente Regolamento nei confronti di e contro ciascun Titolare del trattamento.</a:t>
            </a:r>
            <a:endParaRPr lang="it-IT" dirty="0"/>
          </a:p>
          <a:p>
            <a:r>
              <a:rPr lang="it-IT" dirty="0"/>
              <a:t>Nell’organigramma privacy si introduce la figura del </a:t>
            </a:r>
            <a:r>
              <a:rPr lang="it-IT" b="1" dirty="0"/>
              <a:t>contitolare del trattamento</a:t>
            </a:r>
            <a:r>
              <a:rPr lang="it-IT" dirty="0"/>
              <a:t> allorquando due o più Titolari condividono, congiuntamente (nel senso che decidono insieme), le finalità ed i mezzi del trattamento.</a:t>
            </a:r>
          </a:p>
          <a:p>
            <a:r>
              <a:rPr lang="it-IT" dirty="0"/>
              <a:t>Ricorrendo tale caso si procede ad una definizione dei relativi ambiti di competenza, attraverso la redazione di un </a:t>
            </a:r>
            <a:r>
              <a:rPr lang="it-IT" b="1" dirty="0"/>
              <a:t>accordo interno</a:t>
            </a:r>
            <a:r>
              <a:rPr lang="it-IT" dirty="0"/>
              <a:t>, che va ad esplicitare da chi vengono rispettate le regole contenute nel Regolamento e chi deve riscontrare le istanze del soggetto interessato del trattamento.</a:t>
            </a:r>
          </a:p>
          <a:p>
            <a:endParaRPr lang="it-IT" dirty="0"/>
          </a:p>
        </p:txBody>
      </p:sp>
    </p:spTree>
    <p:extLst>
      <p:ext uri="{BB962C8B-B14F-4D97-AF65-F5344CB8AC3E}">
        <p14:creationId xmlns:p14="http://schemas.microsoft.com/office/powerpoint/2010/main" val="30268918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Articolo 26 - Contitolari del trattamento  </a:t>
            </a:r>
            <a:r>
              <a:rPr lang="it-IT" sz="3600" b="1" dirty="0" smtClean="0"/>
              <a:t>2/4</a:t>
            </a:r>
            <a:r>
              <a:rPr lang="it-IT" sz="3600" dirty="0"/>
              <a:t/>
            </a:r>
            <a:br>
              <a:rPr lang="it-IT" sz="3600" dirty="0"/>
            </a:br>
            <a:endParaRPr lang="it-IT" dirty="0"/>
          </a:p>
        </p:txBody>
      </p:sp>
      <p:sp>
        <p:nvSpPr>
          <p:cNvPr id="3" name="Segnaposto contenuto 2"/>
          <p:cNvSpPr>
            <a:spLocks noGrp="1"/>
          </p:cNvSpPr>
          <p:nvPr>
            <p:ph idx="1"/>
          </p:nvPr>
        </p:nvSpPr>
        <p:spPr/>
        <p:txBody>
          <a:bodyPr>
            <a:noAutofit/>
          </a:bodyPr>
          <a:lstStyle/>
          <a:p>
            <a:pPr algn="just"/>
            <a:r>
              <a:rPr lang="it-IT" sz="2400" dirty="0"/>
              <a:t>L’accordo può anche prevedere la indicazione di un punto di contatto al fine di agevolare l’interessato nell’esercizio dei propri diritti; fermo restando che quest’ultimo può inoltrare istanza di accesso indistintamente ad uno dei due contitolari, a prescindere da quanto regolato attraverso l’accordo. (</a:t>
            </a:r>
            <a:r>
              <a:rPr lang="it-IT" sz="2400" b="1" dirty="0"/>
              <a:t>par. 1</a:t>
            </a:r>
            <a:r>
              <a:rPr lang="it-IT" sz="2400" dirty="0"/>
              <a:t>)</a:t>
            </a:r>
          </a:p>
          <a:p>
            <a:pPr algn="just"/>
            <a:r>
              <a:rPr lang="it-IT" sz="2400" b="1" dirty="0"/>
              <a:t>Il contenuto dell’accordo è messo a disposizione dell’interessato</a:t>
            </a:r>
            <a:r>
              <a:rPr lang="it-IT" sz="2400" dirty="0"/>
              <a:t>, che deve sempre poter individuare chi è l'effettivo titolare a cui far riferimento tra i più contitolari. (</a:t>
            </a:r>
            <a:r>
              <a:rPr lang="it-IT" sz="2400" b="1" dirty="0"/>
              <a:t>par. 2</a:t>
            </a:r>
            <a:r>
              <a:rPr lang="it-IT" sz="2400" dirty="0"/>
              <a:t>)</a:t>
            </a:r>
          </a:p>
          <a:p>
            <a:pPr algn="just"/>
            <a:r>
              <a:rPr lang="it-IT" sz="2400" b="1" dirty="0"/>
              <a:t>Indipendentemente dalle suddivisioni di responsabilità determinate con l'accordo, a garanzia di un'effettiva tutela dei diritti della persona, gli interessati possono esercitare i propri diritti nei confronti e contro ciascun titolare del trattamento</a:t>
            </a:r>
            <a:r>
              <a:rPr lang="it-IT" sz="2400" dirty="0"/>
              <a:t>. (</a:t>
            </a:r>
            <a:r>
              <a:rPr lang="it-IT" sz="2400" b="1" dirty="0"/>
              <a:t>par. 3</a:t>
            </a:r>
            <a:r>
              <a:rPr lang="it-IT" sz="2400" dirty="0"/>
              <a:t>)</a:t>
            </a:r>
          </a:p>
        </p:txBody>
      </p:sp>
    </p:spTree>
    <p:extLst>
      <p:ext uri="{BB962C8B-B14F-4D97-AF65-F5344CB8AC3E}">
        <p14:creationId xmlns:p14="http://schemas.microsoft.com/office/powerpoint/2010/main" val="39632125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Articolo 26 - Contitolari del trattamento  </a:t>
            </a:r>
            <a:r>
              <a:rPr lang="it-IT" sz="3600" b="1" dirty="0" smtClean="0"/>
              <a:t>3/4</a:t>
            </a:r>
            <a:r>
              <a:rPr lang="it-IT" sz="3600" dirty="0"/>
              <a:t/>
            </a:r>
            <a:br>
              <a:rPr lang="it-IT" sz="3600" dirty="0"/>
            </a:br>
            <a:endParaRPr lang="it-IT" dirty="0"/>
          </a:p>
        </p:txBody>
      </p:sp>
      <p:sp>
        <p:nvSpPr>
          <p:cNvPr id="3" name="Segnaposto contenuto 2"/>
          <p:cNvSpPr>
            <a:spLocks noGrp="1"/>
          </p:cNvSpPr>
          <p:nvPr>
            <p:ph idx="1"/>
          </p:nvPr>
        </p:nvSpPr>
        <p:spPr/>
        <p:txBody>
          <a:bodyPr/>
          <a:lstStyle/>
          <a:p>
            <a:r>
              <a:rPr lang="it-IT" sz="2800" dirty="0" smtClean="0">
                <a:solidFill>
                  <a:srgbClr val="FF0000"/>
                </a:solidFill>
              </a:rPr>
              <a:t>Solidarietà passiva e regresso</a:t>
            </a:r>
          </a:p>
          <a:p>
            <a:r>
              <a:rPr lang="it-IT" sz="2800" dirty="0" smtClean="0"/>
              <a:t>Tra contitolari vi è solidità passiva per il risarcimento del danno. (art. 82.4 GDPR)</a:t>
            </a:r>
          </a:p>
          <a:p>
            <a:r>
              <a:rPr lang="it-IT" sz="2800" dirty="0" smtClean="0"/>
              <a:t> Chi ha pagato l’intero ha </a:t>
            </a:r>
            <a:r>
              <a:rPr lang="it-IT" sz="2800" dirty="0" smtClean="0"/>
              <a:t>diritto di regresso </a:t>
            </a:r>
            <a:r>
              <a:rPr lang="it-IT" sz="2800" dirty="0" smtClean="0"/>
              <a:t>verso gli altri, conformemente alla parte di responsabilità di ciascuno. </a:t>
            </a:r>
            <a:r>
              <a:rPr lang="it-IT" sz="2800" dirty="0"/>
              <a:t>(art. </a:t>
            </a:r>
            <a:r>
              <a:rPr lang="it-IT" sz="2800" dirty="0" smtClean="0"/>
              <a:t>82.5 </a:t>
            </a:r>
            <a:r>
              <a:rPr lang="it-IT" sz="2800" dirty="0"/>
              <a:t>GDPR)</a:t>
            </a:r>
          </a:p>
          <a:p>
            <a:endParaRPr lang="it-IT" dirty="0"/>
          </a:p>
        </p:txBody>
      </p:sp>
    </p:spTree>
    <p:extLst>
      <p:ext uri="{BB962C8B-B14F-4D97-AF65-F5344CB8AC3E}">
        <p14:creationId xmlns:p14="http://schemas.microsoft.com/office/powerpoint/2010/main" val="14833264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
            </a:r>
            <a:br>
              <a:rPr lang="it-IT" b="1" dirty="0" smtClean="0"/>
            </a:br>
            <a:r>
              <a:rPr lang="it-IT" b="1" dirty="0"/>
              <a:t/>
            </a:r>
            <a:br>
              <a:rPr lang="it-IT" b="1" dirty="0"/>
            </a:br>
            <a:r>
              <a:rPr lang="it-IT" b="1" dirty="0" smtClean="0"/>
              <a:t/>
            </a:r>
            <a:br>
              <a:rPr lang="it-IT" b="1" dirty="0" smtClean="0"/>
            </a:br>
            <a:r>
              <a:rPr lang="it-IT" b="1" dirty="0" smtClean="0"/>
              <a:t>Articolo </a:t>
            </a:r>
            <a:r>
              <a:rPr lang="it-IT" b="1" dirty="0"/>
              <a:t>26 - Contitolari del trattamento </a:t>
            </a:r>
            <a:r>
              <a:rPr lang="it-IT" sz="2700" b="1" dirty="0" smtClean="0"/>
              <a:t>4</a:t>
            </a:r>
            <a:r>
              <a:rPr lang="it-IT" sz="2700" dirty="0" smtClean="0"/>
              <a:t>/4</a:t>
            </a:r>
            <a:r>
              <a:rPr lang="it-IT" dirty="0"/>
              <a:t/>
            </a:r>
            <a:br>
              <a:rPr lang="it-IT" dirty="0"/>
            </a:br>
            <a:endParaRPr lang="it-IT" dirty="0"/>
          </a:p>
        </p:txBody>
      </p:sp>
      <p:sp>
        <p:nvSpPr>
          <p:cNvPr id="3" name="Segnaposto contenuto 2"/>
          <p:cNvSpPr>
            <a:spLocks noGrp="1"/>
          </p:cNvSpPr>
          <p:nvPr>
            <p:ph idx="1"/>
          </p:nvPr>
        </p:nvSpPr>
        <p:spPr/>
        <p:txBody>
          <a:bodyPr/>
          <a:lstStyle/>
          <a:p>
            <a:r>
              <a:rPr lang="it-IT" sz="3200" b="1" dirty="0" smtClean="0"/>
              <a:t>Profili </a:t>
            </a:r>
            <a:r>
              <a:rPr lang="it-IT" sz="3200" b="1" dirty="0"/>
              <a:t>sanzionatori</a:t>
            </a:r>
            <a:endParaRPr lang="it-IT" sz="3200" b="1" u="sng" dirty="0" smtClean="0"/>
          </a:p>
          <a:p>
            <a:endParaRPr lang="it-IT" b="1" u="sng" dirty="0"/>
          </a:p>
          <a:p>
            <a:r>
              <a:rPr lang="it-IT" sz="3200" b="1" u="sng" dirty="0" smtClean="0"/>
              <a:t>Il </a:t>
            </a:r>
            <a:r>
              <a:rPr lang="it-IT" sz="3200" b="1" u="sng" dirty="0"/>
              <a:t>Titolare e il Responsabile che violano le prescrizioni di cui all’articolo 26 sono soggetti a sanzioni amministrative pecuniarie fino a 10 milioni di euro e se è una impresa fino al 2% del fatturato mondiale totale annuo dell’esercizio precedente, se superiore.</a:t>
            </a:r>
            <a:r>
              <a:rPr lang="it-IT" sz="3200" dirty="0"/>
              <a:t> (art. 83, par. 4, </a:t>
            </a:r>
            <a:r>
              <a:rPr lang="it-IT" sz="3200" dirty="0" err="1"/>
              <a:t>lett</a:t>
            </a:r>
            <a:r>
              <a:rPr lang="it-IT" sz="3200" dirty="0"/>
              <a:t>. a)</a:t>
            </a:r>
          </a:p>
          <a:p>
            <a:endParaRPr lang="it-IT" dirty="0"/>
          </a:p>
        </p:txBody>
      </p:sp>
    </p:spTree>
    <p:extLst>
      <p:ext uri="{BB962C8B-B14F-4D97-AF65-F5344CB8AC3E}">
        <p14:creationId xmlns:p14="http://schemas.microsoft.com/office/powerpoint/2010/main" val="40222607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Definizioni  </a:t>
            </a:r>
            <a:r>
              <a:rPr lang="it-IT" sz="2400" dirty="0" smtClean="0"/>
              <a:t>2/3</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 «</a:t>
            </a:r>
            <a:r>
              <a:rPr lang="it-IT" dirty="0">
                <a:solidFill>
                  <a:srgbClr val="FF0000"/>
                </a:solidFill>
              </a:rPr>
              <a:t>titolare del trattamento</a:t>
            </a:r>
            <a:r>
              <a:rPr lang="it-IT" dirty="0"/>
              <a:t>»: la persona fisica o giuridica, l'autorità pubblica, il servizio o altro organismo che, singolarmente o insieme ad altri, determina le finalità e i mezzi del trattamento di dati personali; quando le finalità e i mezzi di tale trattamento sono determinati dal diritto dell'Unione o degli Stati membri, il titolare del trattamento o i criteri specifici applicabili alla sua designazione possono essere stabiliti dal diritto dell'Unione o degli Stati membri;</a:t>
            </a:r>
            <a:endParaRPr lang="it-IT" b="1" dirty="0" smtClean="0"/>
          </a:p>
          <a:p>
            <a:r>
              <a:rPr lang="it-IT" dirty="0" smtClean="0">
                <a:solidFill>
                  <a:schemeClr val="tx1"/>
                </a:solidFill>
              </a:rPr>
              <a:t>- </a:t>
            </a:r>
            <a:r>
              <a:rPr lang="it-IT" dirty="0"/>
              <a:t>«</a:t>
            </a:r>
            <a:r>
              <a:rPr lang="it-IT" dirty="0" smtClean="0">
                <a:solidFill>
                  <a:srgbClr val="FF0000"/>
                </a:solidFill>
              </a:rPr>
              <a:t>titolari autonomi»  </a:t>
            </a:r>
            <a:r>
              <a:rPr lang="it-IT" dirty="0" smtClean="0">
                <a:solidFill>
                  <a:schemeClr val="tx1"/>
                </a:solidFill>
              </a:rPr>
              <a:t>si ricorre a tale impostazione allorchè i due soggetti trattino dati per finalità distinte tra loro</a:t>
            </a:r>
            <a:r>
              <a:rPr lang="it-IT" dirty="0" smtClean="0">
                <a:solidFill>
                  <a:srgbClr val="FF0000"/>
                </a:solidFill>
              </a:rPr>
              <a:t>.</a:t>
            </a:r>
            <a:r>
              <a:rPr lang="it-IT" dirty="0" smtClean="0"/>
              <a:t>  (es. Convenzione tra Asl Pe e Università… per tirocini, ecc.)</a:t>
            </a:r>
            <a:endParaRPr lang="it-IT" dirty="0" smtClean="0">
              <a:solidFill>
                <a:schemeClr val="tx1"/>
              </a:solidFill>
            </a:endParaRPr>
          </a:p>
          <a:p>
            <a:r>
              <a:rPr lang="it-IT" dirty="0" smtClean="0">
                <a:solidFill>
                  <a:schemeClr val="tx1"/>
                </a:solidFill>
              </a:rPr>
              <a:t>«</a:t>
            </a:r>
            <a:r>
              <a:rPr lang="it-IT" dirty="0" smtClean="0">
                <a:solidFill>
                  <a:srgbClr val="FF0000"/>
                </a:solidFill>
              </a:rPr>
              <a:t>contitolari </a:t>
            </a:r>
            <a:r>
              <a:rPr lang="it-IT" dirty="0">
                <a:solidFill>
                  <a:srgbClr val="FF0000"/>
                </a:solidFill>
              </a:rPr>
              <a:t>del </a:t>
            </a:r>
            <a:r>
              <a:rPr lang="it-IT" dirty="0" smtClean="0">
                <a:solidFill>
                  <a:srgbClr val="FF0000"/>
                </a:solidFill>
              </a:rPr>
              <a:t>trattamento</a:t>
            </a:r>
            <a:r>
              <a:rPr lang="it-IT" dirty="0" smtClean="0">
                <a:solidFill>
                  <a:schemeClr val="tx1"/>
                </a:solidFill>
              </a:rPr>
              <a:t>»:  </a:t>
            </a:r>
            <a:r>
              <a:rPr lang="it-IT" dirty="0" smtClean="0">
                <a:solidFill>
                  <a:schemeClr val="tx1"/>
                </a:solidFill>
              </a:rPr>
              <a:t>a</a:t>
            </a:r>
            <a:r>
              <a:rPr lang="it-IT" dirty="0" smtClean="0"/>
              <a:t>llorché </a:t>
            </a:r>
            <a:r>
              <a:rPr lang="it-IT" dirty="0"/>
              <a:t>due o più titolari del trattamento determinano congiuntamente le finalità e i mezzi del trattamento, essi sono contitolari del trattamento. Essi determinano in modo trasparente, mediante un accordo interno, le rispettive responsabilità in merito all'osservanza degli obblighi derivanti dal presente regolamento, con particolare riguardo all'esercizio dei diritti dell'interessato, e le rispettive funzioni di comunicazione delle informazioni di cui agli articoli 13 e 14, a meno che e nella misura in cui le rispettive responsabilità siano determinate dal diritto dell'Unione o dello Stato membro cui i titolari del trattamento sono soggetti. Tale accordo può designare un punto di contatto per gli interessati.</a:t>
            </a:r>
          </a:p>
          <a:p>
            <a:r>
              <a:rPr lang="it-IT" dirty="0" smtClean="0"/>
              <a:t>- «</a:t>
            </a:r>
            <a:r>
              <a:rPr lang="it-IT" dirty="0">
                <a:solidFill>
                  <a:srgbClr val="FF0000"/>
                </a:solidFill>
              </a:rPr>
              <a:t>responsabile del trattamento</a:t>
            </a:r>
            <a:r>
              <a:rPr lang="it-IT" dirty="0"/>
              <a:t>»: la persona fisica o giuridica, l'autorità pubblica, il servizio o altro organismo che tratta dati personali per conto del titolare del trattamento </a:t>
            </a:r>
            <a:r>
              <a:rPr lang="it-IT" dirty="0" smtClean="0"/>
              <a:t>.</a:t>
            </a:r>
            <a:endParaRPr lang="it-IT" dirty="0" smtClean="0"/>
          </a:p>
        </p:txBody>
      </p:sp>
    </p:spTree>
    <p:extLst>
      <p:ext uri="{BB962C8B-B14F-4D97-AF65-F5344CB8AC3E}">
        <p14:creationId xmlns:p14="http://schemas.microsoft.com/office/powerpoint/2010/main" val="22726505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100" dirty="0">
                <a:solidFill>
                  <a:srgbClr val="FF0000"/>
                </a:solidFill>
              </a:rPr>
              <a:t>Convenzione ASL Pe con Associazione dei volontari donatori di sangue</a:t>
            </a:r>
            <a:br>
              <a:rPr lang="it-IT" sz="3100" dirty="0">
                <a:solidFill>
                  <a:srgbClr val="FF0000"/>
                </a:solidFill>
              </a:rPr>
            </a:br>
            <a:r>
              <a:rPr lang="it-IT" sz="3100" b="1" dirty="0" smtClean="0"/>
              <a:t>FINALITA</a:t>
            </a:r>
            <a:r>
              <a:rPr lang="it-IT" sz="3100" b="1" dirty="0"/>
              <a:t>’ DEI </a:t>
            </a:r>
            <a:r>
              <a:rPr lang="it-IT" sz="3100" b="1" dirty="0" smtClean="0"/>
              <a:t>TRATTAMENTI  - caso pratico -      </a:t>
            </a:r>
            <a:r>
              <a:rPr lang="it-IT" sz="2200" b="1" dirty="0" smtClean="0"/>
              <a:t>1/3</a:t>
            </a:r>
            <a:r>
              <a:rPr lang="it-IT" dirty="0"/>
              <a:t/>
            </a:r>
            <a:br>
              <a:rPr lang="it-IT" dirty="0"/>
            </a:b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1</a:t>
            </a:r>
            <a:r>
              <a:rPr lang="it-IT" dirty="0"/>
              <a:t>. Le Parti, sottoscrivendo il presente accordo, si impegnano a fare confluire, all’interno della banca dati della piattaforma </a:t>
            </a:r>
            <a:r>
              <a:rPr lang="it-IT" dirty="0" err="1"/>
              <a:t>sw</a:t>
            </a:r>
            <a:r>
              <a:rPr lang="it-IT" dirty="0"/>
              <a:t> ELIOT, i dati personali comuni e i dati appartenenti a categorie particolari di dati, di cui all’art. 9 GDPR, degli utenti in relazione alle finalità proprie del trattamento dei dati dei pazienti/donatori, rispetto alle quali sono contitolari del trattamento, ai sensi dell’art. 26 del GDPR.</a:t>
            </a:r>
          </a:p>
          <a:p>
            <a:r>
              <a:rPr lang="it-IT" dirty="0"/>
              <a:t>2. Specificatamente si individuano le seguenti due macro categorie di finalità di trattamento:</a:t>
            </a:r>
          </a:p>
          <a:p>
            <a:r>
              <a:rPr lang="it-IT" dirty="0"/>
              <a:t>A – </a:t>
            </a:r>
            <a:r>
              <a:rPr lang="it-IT" b="1" dirty="0"/>
              <a:t>Finalità comuni alle Parti:</a:t>
            </a:r>
          </a:p>
          <a:p>
            <a:pPr lvl="0"/>
            <a:r>
              <a:rPr lang="it-IT" dirty="0"/>
              <a:t>Gestione della cartella clinica del donatore dal punto di vista sanitario (compresi i dati di anamnesi familiare, fisiologica, patologica, dati di rischio, esame obiettivo ed esami strumentali), amministrativo (compreso l’aggiornamento dei dati di contatto) e i profili di idoneità alla donazione;</a:t>
            </a:r>
          </a:p>
          <a:p>
            <a:pPr lvl="0"/>
            <a:r>
              <a:rPr lang="it-IT" dirty="0"/>
              <a:t>Gestione della donazione, selezione dei donatori, chiamata per le donazioni, iter della donazione (identificazione del donatore, registrazione degli esami </a:t>
            </a:r>
            <a:r>
              <a:rPr lang="it-IT" dirty="0" err="1"/>
              <a:t>pre</a:t>
            </a:r>
            <a:r>
              <a:rPr lang="it-IT" dirty="0"/>
              <a:t>-donazione, accettazione del medico, conclusione della donazione), produzione di documentazione (modulistica, questionario, certificati);</a:t>
            </a:r>
          </a:p>
          <a:p>
            <a:pPr lvl="0"/>
            <a:r>
              <a:rPr lang="it-IT" dirty="0"/>
              <a:t>Gestione della raccolta con tenuta delle agende delle visite dei donatori e le agende di prenotazione delle donazioni;</a:t>
            </a:r>
          </a:p>
          <a:p>
            <a:pPr lvl="0"/>
            <a:r>
              <a:rPr lang="it-IT" dirty="0"/>
              <a:t>Attività di validazione di referti, prenotazioni, esami correlati alla donazione e alla valutazione della idoneità del donatore;</a:t>
            </a:r>
          </a:p>
          <a:p>
            <a:pPr lvl="0"/>
            <a:r>
              <a:rPr lang="it-IT" dirty="0"/>
              <a:t>Distribuzione unità e trasferimento ad altre strutture trasfusionali della Asl di Pescara</a:t>
            </a:r>
            <a:r>
              <a:rPr lang="it-IT" dirty="0" smtClean="0"/>
              <a:t>;</a:t>
            </a:r>
            <a:endParaRPr lang="it-IT" dirty="0"/>
          </a:p>
        </p:txBody>
      </p:sp>
    </p:spTree>
    <p:extLst>
      <p:ext uri="{BB962C8B-B14F-4D97-AF65-F5344CB8AC3E}">
        <p14:creationId xmlns:p14="http://schemas.microsoft.com/office/powerpoint/2010/main" val="34997233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solidFill>
                  <a:srgbClr val="FF0000"/>
                </a:solidFill>
              </a:rPr>
              <a:t>Convenzione ASL Pe con Associazione dei volontari donatori di sangue</a:t>
            </a:r>
            <a:br>
              <a:rPr lang="it-IT" sz="2800" dirty="0">
                <a:solidFill>
                  <a:srgbClr val="FF0000"/>
                </a:solidFill>
              </a:rPr>
            </a:br>
            <a:r>
              <a:rPr lang="it-IT" sz="2800" b="1" dirty="0"/>
              <a:t>FINALITA’ DEI TRATTAMENTI - caso pratico - </a:t>
            </a:r>
            <a:r>
              <a:rPr lang="it-IT" sz="2000" b="1" dirty="0" smtClean="0"/>
              <a:t>2/3</a:t>
            </a:r>
            <a:r>
              <a:rPr lang="it-IT" sz="2800" dirty="0"/>
              <a:t/>
            </a:r>
            <a:br>
              <a:rPr lang="it-IT" sz="2800" dirty="0"/>
            </a:br>
            <a:endParaRPr lang="it-IT" sz="2800" dirty="0"/>
          </a:p>
        </p:txBody>
      </p:sp>
      <p:sp>
        <p:nvSpPr>
          <p:cNvPr id="3" name="Segnaposto contenuto 2"/>
          <p:cNvSpPr>
            <a:spLocks noGrp="1"/>
          </p:cNvSpPr>
          <p:nvPr>
            <p:ph idx="1"/>
          </p:nvPr>
        </p:nvSpPr>
        <p:spPr/>
        <p:txBody>
          <a:bodyPr>
            <a:normAutofit/>
          </a:bodyPr>
          <a:lstStyle/>
          <a:p>
            <a:pPr lvl="0"/>
            <a:r>
              <a:rPr lang="it-IT" dirty="0"/>
              <a:t>Gestione degli aspetti normativi in materia di protezione dei dati personali dei donatori;</a:t>
            </a:r>
          </a:p>
          <a:p>
            <a:pPr lvl="0"/>
            <a:r>
              <a:rPr lang="it-IT" dirty="0"/>
              <a:t>Rilevazione dati per monitoraggio e modulazione attività di raccolta, buon uso del sangue;</a:t>
            </a:r>
          </a:p>
          <a:p>
            <a:pPr lvl="0"/>
            <a:r>
              <a:rPr lang="it-IT" dirty="0"/>
              <a:t>Rilevazione dati per compensazioni economiche tra le Parti;</a:t>
            </a:r>
          </a:p>
          <a:p>
            <a:pPr lvl="0"/>
            <a:r>
              <a:rPr lang="it-IT" dirty="0"/>
              <a:t>Ogni altra finalità prevista dalla legge 21 ottobre 2005. n. 219, recante: “Nuova disciplina delle attività trasfusionali e della produzione nazionale degli emoderivati”.</a:t>
            </a:r>
          </a:p>
          <a:p>
            <a:r>
              <a:rPr lang="it-IT" dirty="0"/>
              <a:t>B – </a:t>
            </a:r>
            <a:r>
              <a:rPr lang="it-IT" b="1" dirty="0"/>
              <a:t>Finalità della </a:t>
            </a:r>
            <a:r>
              <a:rPr lang="it-IT" b="1" dirty="0" smtClean="0"/>
              <a:t>Associazione di volontariato …….</a:t>
            </a:r>
            <a:r>
              <a:rPr lang="it-IT" dirty="0" smtClean="0"/>
              <a:t>:</a:t>
            </a:r>
            <a:endParaRPr lang="it-IT" dirty="0"/>
          </a:p>
          <a:p>
            <a:pPr lvl="0"/>
            <a:r>
              <a:rPr lang="it-IT" dirty="0"/>
              <a:t>Gestione dei dati del donatore per finalità proprie e di interesse della CRI, compresi gli aspetti amministrativo contabili;</a:t>
            </a:r>
          </a:p>
          <a:p>
            <a:pPr lvl="0"/>
            <a:r>
              <a:rPr lang="it-IT" dirty="0"/>
              <a:t>Rilevazione dati per debiti informativi.</a:t>
            </a:r>
          </a:p>
          <a:p>
            <a:endParaRPr lang="it-IT" dirty="0"/>
          </a:p>
          <a:p>
            <a:endParaRPr lang="it-IT" dirty="0"/>
          </a:p>
        </p:txBody>
      </p:sp>
    </p:spTree>
    <p:extLst>
      <p:ext uri="{BB962C8B-B14F-4D97-AF65-F5344CB8AC3E}">
        <p14:creationId xmlns:p14="http://schemas.microsoft.com/office/powerpoint/2010/main" val="24870720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1051746"/>
          </a:xfrm>
        </p:spPr>
        <p:txBody>
          <a:bodyPr>
            <a:normAutofit/>
          </a:bodyPr>
          <a:lstStyle/>
          <a:p>
            <a:r>
              <a:rPr lang="it-IT" sz="2400" b="1" dirty="0" smtClean="0"/>
              <a:t/>
            </a:r>
            <a:br>
              <a:rPr lang="it-IT" sz="2400" b="1" dirty="0" smtClean="0"/>
            </a:br>
            <a:r>
              <a:rPr lang="it-IT" sz="2400" dirty="0">
                <a:solidFill>
                  <a:srgbClr val="FF0000"/>
                </a:solidFill>
              </a:rPr>
              <a:t>Convenzione ASL Pe con Associazione dei volontari donatori di sangue</a:t>
            </a:r>
            <a:br>
              <a:rPr lang="it-IT" sz="2400" dirty="0">
                <a:solidFill>
                  <a:srgbClr val="FF0000"/>
                </a:solidFill>
              </a:rPr>
            </a:br>
            <a:r>
              <a:rPr lang="it-IT" sz="2400" b="1" dirty="0" smtClean="0"/>
              <a:t>TITOLARITÀ </a:t>
            </a:r>
            <a:r>
              <a:rPr lang="it-IT" sz="2400" b="1" dirty="0"/>
              <a:t>E CONTITOLARITA’ DEI TRATTAMENTI DEI DATI - caso pratico - </a:t>
            </a:r>
            <a:r>
              <a:rPr lang="it-IT" sz="2000" b="1" dirty="0" smtClean="0"/>
              <a:t>3/3</a:t>
            </a:r>
            <a:endParaRPr lang="it-IT" sz="2000" dirty="0"/>
          </a:p>
        </p:txBody>
      </p:sp>
      <p:sp>
        <p:nvSpPr>
          <p:cNvPr id="3" name="Segnaposto contenuto 2"/>
          <p:cNvSpPr>
            <a:spLocks noGrp="1"/>
          </p:cNvSpPr>
          <p:nvPr>
            <p:ph idx="1"/>
          </p:nvPr>
        </p:nvSpPr>
        <p:spPr/>
        <p:txBody>
          <a:bodyPr>
            <a:normAutofit fontScale="47500" lnSpcReduction="20000"/>
          </a:bodyPr>
          <a:lstStyle/>
          <a:p>
            <a:r>
              <a:rPr lang="it-IT" sz="3600" dirty="0"/>
              <a:t>Ai sensi dell’art 26 del </a:t>
            </a:r>
            <a:r>
              <a:rPr lang="it-IT" sz="3600" dirty="0" smtClean="0"/>
              <a:t>GDPR </a:t>
            </a:r>
            <a:r>
              <a:rPr lang="it-IT" sz="3600" dirty="0"/>
              <a:t>le Parti sono </a:t>
            </a:r>
            <a:r>
              <a:rPr lang="it-IT" sz="3600" b="1" dirty="0"/>
              <a:t>contitolari</a:t>
            </a:r>
            <a:r>
              <a:rPr lang="it-IT" sz="3600" dirty="0"/>
              <a:t> dei trattamenti effettuati con la banca dati della piattaforma </a:t>
            </a:r>
            <a:r>
              <a:rPr lang="it-IT" sz="3600" dirty="0" err="1"/>
              <a:t>sw</a:t>
            </a:r>
            <a:r>
              <a:rPr lang="it-IT" sz="3600" dirty="0"/>
              <a:t> ELIOT in ragione delle </a:t>
            </a:r>
            <a:r>
              <a:rPr lang="it-IT" sz="3600" dirty="0" smtClean="0"/>
              <a:t>seguenti finalità </a:t>
            </a:r>
            <a:r>
              <a:rPr lang="it-IT" sz="3600" dirty="0"/>
              <a:t>di trattamento dei </a:t>
            </a:r>
            <a:r>
              <a:rPr lang="it-IT" sz="3600" dirty="0" smtClean="0"/>
              <a:t>dati:</a:t>
            </a:r>
          </a:p>
          <a:p>
            <a:pPr lvl="0"/>
            <a:r>
              <a:rPr lang="it-IT" sz="2500" dirty="0"/>
              <a:t>Gestione della cartella clinica del donatore dal punto di vista sanitario (compresi i dati di anamnesi familiare, fisiologica, patologica, dati di rischio, esame obiettivo ed esami strumentali), amministrativo (compreso l’aggiornamento dei dati di contatto) e i profili di idoneità alla donazione;</a:t>
            </a:r>
          </a:p>
          <a:p>
            <a:pPr lvl="0"/>
            <a:r>
              <a:rPr lang="it-IT" sz="2500" dirty="0"/>
              <a:t>Gestione della donazione, selezione dei donatori, chiamata per le donazioni, iter della </a:t>
            </a:r>
            <a:r>
              <a:rPr lang="it-IT" sz="2500" dirty="0" smtClean="0"/>
              <a:t>donazione, </a:t>
            </a:r>
            <a:r>
              <a:rPr lang="it-IT" sz="2500" dirty="0"/>
              <a:t>produzione di documentazione (modulistica, questionario, certificati);</a:t>
            </a:r>
          </a:p>
          <a:p>
            <a:pPr lvl="0"/>
            <a:r>
              <a:rPr lang="it-IT" sz="2500" dirty="0"/>
              <a:t>Gestione della raccolta con tenuta delle agende delle visite dei donatori e le agende di prenotazione delle donazioni;</a:t>
            </a:r>
          </a:p>
          <a:p>
            <a:pPr lvl="0"/>
            <a:r>
              <a:rPr lang="it-IT" sz="2500" dirty="0"/>
              <a:t>Attività di validazione di referti, prenotazioni, esami correlati alla donazione e alla valutazione della idoneità del donatore;</a:t>
            </a:r>
          </a:p>
          <a:p>
            <a:pPr lvl="0"/>
            <a:r>
              <a:rPr lang="it-IT" sz="2500" dirty="0"/>
              <a:t>Distribuzione unità e trasferimento ad altre strutture trasfusionali della Asl di Pescara;</a:t>
            </a:r>
          </a:p>
          <a:p>
            <a:pPr lvl="0"/>
            <a:r>
              <a:rPr lang="it-IT" sz="2500" dirty="0"/>
              <a:t>Gestione degli aspetti normativi in materia di protezione dei dati personali dei donatori;</a:t>
            </a:r>
          </a:p>
          <a:p>
            <a:pPr lvl="0"/>
            <a:r>
              <a:rPr lang="it-IT" sz="2500" dirty="0"/>
              <a:t>Rilevazione dati per monitoraggio e modulazione attività di raccolta, buon uso del sangue;</a:t>
            </a:r>
          </a:p>
          <a:p>
            <a:pPr lvl="0"/>
            <a:r>
              <a:rPr lang="it-IT" sz="2500" dirty="0"/>
              <a:t>Rilevazione dati per compensazioni economiche tra le Parti;</a:t>
            </a:r>
          </a:p>
          <a:p>
            <a:pPr lvl="0"/>
            <a:r>
              <a:rPr lang="it-IT" sz="2500" dirty="0"/>
              <a:t>Ogni altra finalità prevista dalla legge 21 ottobre 2005. n. 219, recante: “Nuova disciplina delle attività trasfusionali e della produzione nazionale degli emoderivati”.</a:t>
            </a:r>
          </a:p>
          <a:p>
            <a:endParaRPr lang="it-IT" sz="3600" dirty="0"/>
          </a:p>
          <a:p>
            <a:endParaRPr lang="it-IT" dirty="0"/>
          </a:p>
        </p:txBody>
      </p:sp>
    </p:spTree>
    <p:extLst>
      <p:ext uri="{BB962C8B-B14F-4D97-AF65-F5344CB8AC3E}">
        <p14:creationId xmlns:p14="http://schemas.microsoft.com/office/powerpoint/2010/main" val="81296642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700" dirty="0">
                <a:solidFill>
                  <a:srgbClr val="FF0000"/>
                </a:solidFill>
              </a:rPr>
              <a:t>Convenzione ASL Pe con Associazione dei volontari donatori di sangue</a:t>
            </a:r>
            <a:br>
              <a:rPr lang="it-IT" sz="2700" dirty="0">
                <a:solidFill>
                  <a:srgbClr val="FF0000"/>
                </a:solidFill>
              </a:rPr>
            </a:br>
            <a:r>
              <a:rPr lang="it-IT" sz="2700" b="1" dirty="0"/>
              <a:t>TITOLARITÀ E CONTITOLARITA’ DEI TRATTAMENTI DEI DATI  </a:t>
            </a:r>
            <a:r>
              <a:rPr lang="it-IT" sz="2700" b="1" dirty="0" smtClean="0"/>
              <a:t>    </a:t>
            </a:r>
            <a:r>
              <a:rPr lang="it-IT" sz="2200" b="1" dirty="0" smtClean="0"/>
              <a:t>4/4</a:t>
            </a:r>
            <a:endParaRPr lang="it-IT" sz="2200" dirty="0"/>
          </a:p>
        </p:txBody>
      </p:sp>
      <p:sp>
        <p:nvSpPr>
          <p:cNvPr id="3" name="Segnaposto contenuto 2"/>
          <p:cNvSpPr>
            <a:spLocks noGrp="1"/>
          </p:cNvSpPr>
          <p:nvPr>
            <p:ph idx="1"/>
          </p:nvPr>
        </p:nvSpPr>
        <p:spPr/>
        <p:txBody>
          <a:bodyPr>
            <a:normAutofit/>
          </a:bodyPr>
          <a:lstStyle/>
          <a:p>
            <a:r>
              <a:rPr lang="it-IT" dirty="0"/>
              <a:t>La Associazione ….. è titolare dei trattamenti di dati personali </a:t>
            </a:r>
            <a:r>
              <a:rPr lang="it-IT" dirty="0" smtClean="0"/>
              <a:t>che hanno le seguenti finalità:  </a:t>
            </a:r>
          </a:p>
          <a:p>
            <a:pPr>
              <a:buFont typeface="Wingdings" panose="05000000000000000000" pitchFamily="2" charset="2"/>
              <a:buChar char="Ø"/>
            </a:pPr>
            <a:r>
              <a:rPr lang="it-IT" dirty="0" smtClean="0"/>
              <a:t>Gestione </a:t>
            </a:r>
            <a:r>
              <a:rPr lang="it-IT" dirty="0"/>
              <a:t>dei dati del donatore per finalità proprie e di interesse della CRI, compresi gli aspetti amministrativo contabili;</a:t>
            </a:r>
          </a:p>
          <a:p>
            <a:pPr>
              <a:buFont typeface="Wingdings" panose="05000000000000000000" pitchFamily="2" charset="2"/>
              <a:buChar char="Ø"/>
            </a:pPr>
            <a:r>
              <a:rPr lang="it-IT" dirty="0"/>
              <a:t>Rilevazione dati per debiti informativi</a:t>
            </a:r>
          </a:p>
        </p:txBody>
      </p:sp>
    </p:spTree>
    <p:extLst>
      <p:ext uri="{BB962C8B-B14F-4D97-AF65-F5344CB8AC3E}">
        <p14:creationId xmlns:p14="http://schemas.microsoft.com/office/powerpoint/2010/main" val="35577779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riferimenti</a:t>
            </a:r>
            <a:endParaRPr lang="it-IT" dirty="0"/>
          </a:p>
        </p:txBody>
      </p:sp>
      <p:sp>
        <p:nvSpPr>
          <p:cNvPr id="3" name="Segnaposto contenuto 2"/>
          <p:cNvSpPr>
            <a:spLocks noGrp="1"/>
          </p:cNvSpPr>
          <p:nvPr>
            <p:ph idx="1"/>
          </p:nvPr>
        </p:nvSpPr>
        <p:spPr/>
        <p:txBody>
          <a:bodyPr>
            <a:normAutofit/>
          </a:bodyPr>
          <a:lstStyle/>
          <a:p>
            <a:pPr marL="0" indent="0" algn="just">
              <a:buNone/>
            </a:pPr>
            <a:r>
              <a:rPr lang="it-IT" b="1" dirty="0" smtClean="0"/>
              <a:t>La tematica oggetto di questa lezione, n. 03, è trattata per esteso nella</a:t>
            </a:r>
          </a:p>
          <a:p>
            <a:pPr marL="0" indent="0" algn="just">
              <a:buNone/>
            </a:pPr>
            <a:r>
              <a:rPr lang="it-IT" b="1" dirty="0" smtClean="0"/>
              <a:t> </a:t>
            </a:r>
            <a:r>
              <a:rPr lang="it-IT" b="1" dirty="0"/>
              <a:t>«Procedura per la Gestione di Accordi, Nomine e Designazioni e relativa attribuzione di responsabilità </a:t>
            </a:r>
            <a:r>
              <a:rPr lang="it-IT" dirty="0"/>
              <a:t>della Asl 03 Abruzzo in base a quanto previsto dal  </a:t>
            </a:r>
            <a:r>
              <a:rPr lang="it-IT" b="1" dirty="0"/>
              <a:t>Regolamento UE 679/2016 sulla Protezione dei Dati (GDPR) – artt. 26, 28 e 29 e dal D. </a:t>
            </a:r>
            <a:r>
              <a:rPr lang="it-IT" b="1" dirty="0" err="1"/>
              <a:t>Lgs</a:t>
            </a:r>
            <a:r>
              <a:rPr lang="it-IT" b="1" dirty="0"/>
              <a:t>. 196/03 Codice in Materia di Protezione dei Dati Personali (Art. 2-quaterdecies)»,</a:t>
            </a:r>
          </a:p>
          <a:p>
            <a:pPr marL="0" indent="0" algn="just">
              <a:buNone/>
            </a:pPr>
            <a:r>
              <a:rPr lang="it-IT" b="1" dirty="0"/>
              <a:t>di cui può prendersi visione sul sito aziendale, nella Area Interna alla voce Privacy - link: </a:t>
            </a:r>
            <a:r>
              <a:rPr lang="it-IT" b="1" dirty="0">
                <a:hlinkClick r:id="rId2"/>
              </a:rPr>
              <a:t>https://www.ausl.pe.it/Sezione.jsp?idSezione=338</a:t>
            </a:r>
            <a:r>
              <a:rPr lang="it-IT" b="1" dirty="0"/>
              <a:t> </a:t>
            </a:r>
            <a:endParaRPr lang="it-IT" dirty="0"/>
          </a:p>
          <a:p>
            <a:endParaRPr lang="it-IT" dirty="0"/>
          </a:p>
        </p:txBody>
      </p:sp>
    </p:spTree>
    <p:extLst>
      <p:ext uri="{BB962C8B-B14F-4D97-AF65-F5344CB8AC3E}">
        <p14:creationId xmlns:p14="http://schemas.microsoft.com/office/powerpoint/2010/main" val="9372446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Definizioni  </a:t>
            </a:r>
            <a:r>
              <a:rPr lang="it-IT" sz="2400" dirty="0" smtClean="0"/>
              <a:t>3/3</a:t>
            </a:r>
            <a:endParaRPr lang="it-IT" dirty="0"/>
          </a:p>
        </p:txBody>
      </p:sp>
      <p:sp>
        <p:nvSpPr>
          <p:cNvPr id="3" name="Segnaposto contenuto 2"/>
          <p:cNvSpPr>
            <a:spLocks noGrp="1"/>
          </p:cNvSpPr>
          <p:nvPr>
            <p:ph idx="1"/>
          </p:nvPr>
        </p:nvSpPr>
        <p:spPr/>
        <p:txBody>
          <a:bodyPr/>
          <a:lstStyle/>
          <a:p>
            <a:r>
              <a:rPr lang="it-IT" dirty="0"/>
              <a:t>- «</a:t>
            </a:r>
            <a:r>
              <a:rPr lang="it-IT" dirty="0">
                <a:solidFill>
                  <a:srgbClr val="FF0000"/>
                </a:solidFill>
              </a:rPr>
              <a:t>personale dipendente del titolare</a:t>
            </a:r>
            <a:r>
              <a:rPr lang="it-IT" dirty="0">
                <a:solidFill>
                  <a:schemeClr val="tx1"/>
                </a:solidFill>
              </a:rPr>
              <a:t>»: sono i soggetti autorizzati dal Titolare o dal SATD a trattare i dati (personale dell’area dirigenti e dell’area comparto), i SAT.</a:t>
            </a:r>
            <a:endParaRPr lang="it-IT" dirty="0"/>
          </a:p>
          <a:p>
            <a:r>
              <a:rPr lang="it-IT" dirty="0"/>
              <a:t>- «</a:t>
            </a:r>
            <a:r>
              <a:rPr lang="it-IT" dirty="0">
                <a:solidFill>
                  <a:srgbClr val="FF0000"/>
                </a:solidFill>
              </a:rPr>
              <a:t>interessato</a:t>
            </a:r>
            <a:r>
              <a:rPr lang="it-IT" dirty="0"/>
              <a:t>»: la persona fisica cui si riferiscono i dati personali oggetto di trattamento</a:t>
            </a:r>
          </a:p>
          <a:p>
            <a:r>
              <a:rPr lang="it-IT" dirty="0" smtClean="0"/>
              <a:t>- «</a:t>
            </a:r>
            <a:r>
              <a:rPr lang="it-IT" dirty="0" smtClean="0">
                <a:solidFill>
                  <a:srgbClr val="FF0000"/>
                </a:solidFill>
              </a:rPr>
              <a:t>D.P.I.A.</a:t>
            </a:r>
            <a:r>
              <a:rPr lang="it-IT" dirty="0" smtClean="0"/>
              <a:t>» (data </a:t>
            </a:r>
            <a:r>
              <a:rPr lang="it-IT" dirty="0" err="1" smtClean="0"/>
              <a:t>Protection</a:t>
            </a:r>
            <a:r>
              <a:rPr lang="it-IT" dirty="0" smtClean="0"/>
              <a:t> Impact </a:t>
            </a:r>
            <a:r>
              <a:rPr lang="it-IT" dirty="0" err="1" smtClean="0"/>
              <a:t>Assessment</a:t>
            </a:r>
            <a:r>
              <a:rPr lang="it-IT" dirty="0" smtClean="0"/>
              <a:t>): è un’operazione da svolgere ex ante rispetto all’avvio del trattamento, </a:t>
            </a:r>
            <a:r>
              <a:rPr lang="it-IT" dirty="0" err="1" smtClean="0"/>
              <a:t>affinchè</a:t>
            </a:r>
            <a:r>
              <a:rPr lang="it-IT" dirty="0" smtClean="0"/>
              <a:t> si decida se sia il caso o meno di intraprenderla e come, sarà necessario considerare preliminarmente «la natura, l’oggetto, il contesto e le finalità del trattamento» per determinare se effettivamente il trattamento presenti «un rischio elevato per i diritti e le libertà delle persone fisiche».</a:t>
            </a:r>
            <a:endParaRPr lang="it-IT" dirty="0"/>
          </a:p>
        </p:txBody>
      </p:sp>
    </p:spTree>
    <p:extLst>
      <p:ext uri="{BB962C8B-B14F-4D97-AF65-F5344CB8AC3E}">
        <p14:creationId xmlns:p14="http://schemas.microsoft.com/office/powerpoint/2010/main" val="1829914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inquadramento</a:t>
            </a:r>
            <a:endParaRPr lang="it-IT" dirty="0"/>
          </a:p>
        </p:txBody>
      </p:sp>
      <p:sp>
        <p:nvSpPr>
          <p:cNvPr id="3" name="Segnaposto contenuto 2"/>
          <p:cNvSpPr>
            <a:spLocks noGrp="1"/>
          </p:cNvSpPr>
          <p:nvPr>
            <p:ph idx="1"/>
          </p:nvPr>
        </p:nvSpPr>
        <p:spPr/>
        <p:txBody>
          <a:bodyPr>
            <a:normAutofit/>
          </a:bodyPr>
          <a:lstStyle/>
          <a:p>
            <a:r>
              <a:rPr lang="it-IT" dirty="0" smtClean="0"/>
              <a:t>Il trattamento di dati personali dà origine ad un rapporto giuridico tra un soggetto che acquisisce i dati o svolge altre operazioni sui medesimi (soggetto che svolge un ruolo attivo del trattamento) e un soggetto al quale i dati personali si riferiscono </a:t>
            </a:r>
            <a:r>
              <a:rPr lang="it-IT" dirty="0"/>
              <a:t>(soggetto che svolge un ruolo </a:t>
            </a:r>
            <a:r>
              <a:rPr lang="it-IT" dirty="0" smtClean="0"/>
              <a:t>passivo </a:t>
            </a:r>
            <a:r>
              <a:rPr lang="it-IT" dirty="0"/>
              <a:t>del trattamento</a:t>
            </a:r>
            <a:r>
              <a:rPr lang="it-IT" dirty="0" smtClean="0"/>
              <a:t>).</a:t>
            </a:r>
          </a:p>
          <a:p>
            <a:r>
              <a:rPr lang="it-IT" dirty="0" smtClean="0"/>
              <a:t>Tra i </a:t>
            </a:r>
            <a:r>
              <a:rPr lang="it-IT" b="1" dirty="0" smtClean="0"/>
              <a:t>soggetti attivi </a:t>
            </a:r>
            <a:r>
              <a:rPr lang="it-IT" dirty="0" smtClean="0"/>
              <a:t>si distinguono:</a:t>
            </a:r>
          </a:p>
          <a:p>
            <a:r>
              <a:rPr lang="it-IT" dirty="0" smtClean="0"/>
              <a:t>- il </a:t>
            </a:r>
            <a:r>
              <a:rPr lang="it-IT" dirty="0" smtClean="0">
                <a:solidFill>
                  <a:srgbClr val="FF0000"/>
                </a:solidFill>
              </a:rPr>
              <a:t>titolare</a:t>
            </a:r>
            <a:r>
              <a:rPr lang="it-IT" dirty="0" smtClean="0"/>
              <a:t> e gli eventuali </a:t>
            </a:r>
            <a:r>
              <a:rPr lang="it-IT" dirty="0" smtClean="0">
                <a:solidFill>
                  <a:srgbClr val="FF0000"/>
                </a:solidFill>
              </a:rPr>
              <a:t>contitolari del trattamento</a:t>
            </a:r>
            <a:r>
              <a:rPr lang="it-IT" dirty="0" smtClean="0"/>
              <a:t>;</a:t>
            </a:r>
          </a:p>
          <a:p>
            <a:r>
              <a:rPr lang="it-IT" dirty="0" smtClean="0"/>
              <a:t>- il </a:t>
            </a:r>
            <a:r>
              <a:rPr lang="it-IT" dirty="0" smtClean="0">
                <a:solidFill>
                  <a:srgbClr val="FF0000"/>
                </a:solidFill>
              </a:rPr>
              <a:t>personale dipendente del titolare </a:t>
            </a:r>
            <a:r>
              <a:rPr lang="it-IT" dirty="0" smtClean="0"/>
              <a:t>o del responsabile del trattamento;</a:t>
            </a:r>
          </a:p>
          <a:p>
            <a:r>
              <a:rPr lang="it-IT" dirty="0" smtClean="0"/>
              <a:t>Il </a:t>
            </a:r>
            <a:r>
              <a:rPr lang="it-IT" dirty="0" smtClean="0">
                <a:solidFill>
                  <a:srgbClr val="FF0000"/>
                </a:solidFill>
              </a:rPr>
              <a:t>responsabile</a:t>
            </a:r>
            <a:r>
              <a:rPr lang="it-IT" dirty="0" smtClean="0"/>
              <a:t> o i responsabili </a:t>
            </a:r>
            <a:r>
              <a:rPr lang="it-IT" dirty="0" smtClean="0">
                <a:solidFill>
                  <a:srgbClr val="FF0000"/>
                </a:solidFill>
              </a:rPr>
              <a:t>del trattamento</a:t>
            </a:r>
            <a:r>
              <a:rPr lang="it-IT" dirty="0" smtClean="0"/>
              <a:t>;</a:t>
            </a:r>
          </a:p>
          <a:p>
            <a:r>
              <a:rPr lang="it-IT" dirty="0" smtClean="0"/>
              <a:t>Rientra tra </a:t>
            </a:r>
            <a:r>
              <a:rPr lang="it-IT" dirty="0"/>
              <a:t>i </a:t>
            </a:r>
            <a:r>
              <a:rPr lang="it-IT" b="1" dirty="0"/>
              <a:t>soggetti </a:t>
            </a:r>
            <a:r>
              <a:rPr lang="it-IT" b="1" dirty="0" smtClean="0"/>
              <a:t>passivi</a:t>
            </a:r>
            <a:r>
              <a:rPr lang="it-IT" dirty="0" smtClean="0"/>
              <a:t>:</a:t>
            </a:r>
          </a:p>
          <a:p>
            <a:r>
              <a:rPr lang="it-IT" dirty="0" smtClean="0"/>
              <a:t>- l’</a:t>
            </a:r>
            <a:r>
              <a:rPr lang="it-IT" dirty="0" smtClean="0">
                <a:solidFill>
                  <a:srgbClr val="FF0000"/>
                </a:solidFill>
              </a:rPr>
              <a:t>interessato del trattamento </a:t>
            </a:r>
            <a:r>
              <a:rPr lang="it-IT" dirty="0" smtClean="0">
                <a:solidFill>
                  <a:schemeClr val="tx1"/>
                </a:solidFill>
              </a:rPr>
              <a:t>(es: pz., dipendente, ecc.)</a:t>
            </a:r>
            <a:endParaRPr lang="it-IT" dirty="0" smtClean="0">
              <a:solidFill>
                <a:srgbClr val="FF0000"/>
              </a:solidFill>
            </a:endParaRPr>
          </a:p>
          <a:p>
            <a:endParaRPr lang="it-IT" dirty="0"/>
          </a:p>
          <a:p>
            <a:endParaRPr lang="it-IT" dirty="0"/>
          </a:p>
        </p:txBody>
      </p:sp>
    </p:spTree>
    <p:extLst>
      <p:ext uri="{BB962C8B-B14F-4D97-AF65-F5344CB8AC3E}">
        <p14:creationId xmlns:p14="http://schemas.microsoft.com/office/powerpoint/2010/main" val="6665872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a:t>Articolo 28 Responsabile del </a:t>
            </a:r>
            <a:r>
              <a:rPr lang="it-IT" sz="2800" b="1" dirty="0" smtClean="0"/>
              <a:t>trattamento </a:t>
            </a:r>
            <a:r>
              <a:rPr lang="it-IT" sz="2000" b="1" dirty="0" smtClean="0"/>
              <a:t>1/3</a:t>
            </a:r>
            <a:endParaRPr lang="it-IT" sz="2000" dirty="0"/>
          </a:p>
        </p:txBody>
      </p:sp>
      <p:sp>
        <p:nvSpPr>
          <p:cNvPr id="3" name="Segnaposto contenuto 2"/>
          <p:cNvSpPr>
            <a:spLocks noGrp="1"/>
          </p:cNvSpPr>
          <p:nvPr>
            <p:ph idx="1"/>
          </p:nvPr>
        </p:nvSpPr>
        <p:spPr/>
        <p:txBody>
          <a:bodyPr>
            <a:normAutofit/>
          </a:bodyPr>
          <a:lstStyle/>
          <a:p>
            <a:r>
              <a:rPr lang="it-IT" dirty="0"/>
              <a:t>Il Responsabile del </a:t>
            </a:r>
            <a:r>
              <a:rPr lang="it-IT" dirty="0" smtClean="0"/>
              <a:t>trattamento </a:t>
            </a:r>
            <a:r>
              <a:rPr lang="it-IT" dirty="0"/>
              <a:t>è </a:t>
            </a:r>
            <a:r>
              <a:rPr lang="it-IT" b="1" dirty="0"/>
              <a:t>colui che tratta i dati personali sotto la direzione del Titolare</a:t>
            </a:r>
            <a:r>
              <a:rPr lang="it-IT" dirty="0"/>
              <a:t>.</a:t>
            </a:r>
          </a:p>
          <a:p>
            <a:r>
              <a:rPr lang="it-IT" dirty="0" smtClean="0"/>
              <a:t>1. Qualora </a:t>
            </a:r>
            <a:r>
              <a:rPr lang="it-IT" dirty="0"/>
              <a:t>un trattamento debba essere effettuato per conto del titolare del trattamento, quest'ultimo ricorre unicamente a responsabili del trattamento che presentino garanzie sufficienti per mettere in atto misure tecniche e organizzative adeguate in modo tale che il trattamento soddisfi i requisiti del presente regolamento e garantisca la tutela dei diritti dell'interessato.</a:t>
            </a:r>
          </a:p>
          <a:p>
            <a:r>
              <a:rPr lang="it-IT" dirty="0"/>
              <a:t>2.   Il responsabile del trattamento non ricorre a un altro responsabile senza previa autorizzazione scritta, specifica o generale, del titolare del trattamento. Nel caso di autorizzazione scritta generale, il responsabile del trattamento informa il titolare del trattamento di eventuali modifiche previste riguardanti l'aggiunta o la sostituzione di altri responsabili del trattamento, dando così al titolare del trattamento l'opportunità di opporsi a tali modifiche.</a:t>
            </a:r>
          </a:p>
          <a:p>
            <a:endParaRPr lang="it-IT" dirty="0"/>
          </a:p>
        </p:txBody>
      </p:sp>
    </p:spTree>
    <p:extLst>
      <p:ext uri="{BB962C8B-B14F-4D97-AF65-F5344CB8AC3E}">
        <p14:creationId xmlns:p14="http://schemas.microsoft.com/office/powerpoint/2010/main" val="33318181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885492"/>
          </a:xfrm>
        </p:spPr>
        <p:txBody>
          <a:bodyPr>
            <a:normAutofit/>
          </a:bodyPr>
          <a:lstStyle/>
          <a:p>
            <a:pPr algn="ctr"/>
            <a:r>
              <a:rPr lang="it-IT" sz="2800" b="1" dirty="0"/>
              <a:t>Articolo 28 Responsabile del </a:t>
            </a:r>
            <a:r>
              <a:rPr lang="it-IT" sz="2800" b="1" dirty="0" smtClean="0"/>
              <a:t>trattamento   </a:t>
            </a:r>
            <a:r>
              <a:rPr lang="it-IT" sz="2000" b="1" dirty="0" smtClean="0"/>
              <a:t>2/3</a:t>
            </a:r>
            <a:endParaRPr lang="it-IT" sz="2000" dirty="0"/>
          </a:p>
        </p:txBody>
      </p:sp>
      <p:sp>
        <p:nvSpPr>
          <p:cNvPr id="3" name="Segnaposto contenuto 2"/>
          <p:cNvSpPr>
            <a:spLocks noGrp="1"/>
          </p:cNvSpPr>
          <p:nvPr>
            <p:ph idx="1"/>
          </p:nvPr>
        </p:nvSpPr>
        <p:spPr>
          <a:xfrm>
            <a:off x="822960" y="1346662"/>
            <a:ext cx="10332720" cy="4522432"/>
          </a:xfrm>
        </p:spPr>
        <p:txBody>
          <a:bodyPr>
            <a:normAutofit fontScale="55000" lnSpcReduction="20000"/>
          </a:bodyPr>
          <a:lstStyle/>
          <a:p>
            <a:r>
              <a:rPr lang="it-IT" sz="2200" dirty="0"/>
              <a:t>3.   I trattamenti da parte di un responsabile del trattamento sono disciplinati da un contratto o da altro atto giuridico a norma del diritto dell'Unione o degli Stati membri, che vincoli il responsabile del trattamento al titolare del trattamento e che stipuli la materia disciplinata e la durata del trattamento, la natura e la finalità del trattamento, il tipo di dati personali e le categorie di interessati, gli obblighi e i diritti del titolare del trattamento. Il contratto o altro atto giuridico prevede, in particolare, che il responsabile del trattamento:</a:t>
            </a:r>
          </a:p>
          <a:p>
            <a:pPr lvl="0">
              <a:buFont typeface="Arial" panose="020B0604020202020204" pitchFamily="34" charset="0"/>
              <a:buChar char="•"/>
            </a:pPr>
            <a:r>
              <a:rPr lang="it-IT" sz="2200" u="sng" dirty="0"/>
              <a:t>tratti i dati personali soltanto su istruzione documentata del titolare del trattamento</a:t>
            </a:r>
            <a:r>
              <a:rPr lang="it-IT" sz="2200" dirty="0"/>
              <a:t>, anche in caso di trasferimento di dati personali verso un paese terzo o un'organizzazione internazionale, salvo che lo richieda il diritto dell'Unione o nazionale cui è soggetto il responsabile del trattamento; in tal caso, il responsabile del trattamento informa il titolare del trattamento circa tale obbligo giuridico prima del trattamento, a meno che il diritto vieti tale informazione per rilevanti motivi di interesse pubblico;</a:t>
            </a:r>
          </a:p>
          <a:p>
            <a:pPr lvl="0">
              <a:buFont typeface="Arial" panose="020B0604020202020204" pitchFamily="34" charset="0"/>
              <a:buChar char="•"/>
            </a:pPr>
            <a:r>
              <a:rPr lang="it-IT" sz="2200" u="sng" dirty="0"/>
              <a:t>garantisca che le persone autorizzate al trattamento dei dati personali si siano impegnate alla riservatezza o abbiano un adeguato obbligo legale di riservatezza</a:t>
            </a:r>
            <a:r>
              <a:rPr lang="it-IT" sz="2200" dirty="0"/>
              <a:t>;</a:t>
            </a:r>
          </a:p>
          <a:p>
            <a:pPr lvl="0">
              <a:buFont typeface="Arial" panose="020B0604020202020204" pitchFamily="34" charset="0"/>
              <a:buChar char="•"/>
            </a:pPr>
            <a:r>
              <a:rPr lang="it-IT" sz="2200" u="sng" dirty="0"/>
              <a:t>adotti tutte le misure richieste ai sensi dell'articolo 32 del Regolamento</a:t>
            </a:r>
            <a:r>
              <a:rPr lang="it-IT" sz="2200" dirty="0" smtClean="0"/>
              <a:t>; (i.e. MISURE DI SICUREZZA)</a:t>
            </a:r>
            <a:endParaRPr lang="it-IT" sz="2200" dirty="0"/>
          </a:p>
          <a:p>
            <a:pPr lvl="0">
              <a:buFont typeface="Arial" panose="020B0604020202020204" pitchFamily="34" charset="0"/>
              <a:buChar char="•"/>
            </a:pPr>
            <a:r>
              <a:rPr lang="it-IT" sz="2200" u="sng" dirty="0"/>
              <a:t>rispetti le condizioni di cui ai paragrafi 2 e 4 per ricorrere a un altro responsabile del trattamento</a:t>
            </a:r>
            <a:r>
              <a:rPr lang="it-IT" sz="2200" dirty="0"/>
              <a:t>;</a:t>
            </a:r>
          </a:p>
          <a:p>
            <a:pPr lvl="0">
              <a:buFont typeface="Arial" panose="020B0604020202020204" pitchFamily="34" charset="0"/>
              <a:buChar char="•"/>
            </a:pPr>
            <a:r>
              <a:rPr lang="it-IT" sz="2200" dirty="0"/>
              <a:t>tenendo conto della natura del trattamento, </a:t>
            </a:r>
            <a:r>
              <a:rPr lang="it-IT" sz="2200" u="sng" dirty="0"/>
              <a:t>assista il titolare del trattamento con misure tecniche e organizzative adeguate</a:t>
            </a:r>
            <a:r>
              <a:rPr lang="it-IT" sz="2200" dirty="0"/>
              <a:t>, nella misura in cui ciò sia possibile, al fine di soddisfare l'obbligo del titolare del trattamento di dare seguito alle richieste per l'esercizio dei diritti dell'interessato di cui al capo III;</a:t>
            </a:r>
          </a:p>
          <a:p>
            <a:pPr lvl="0">
              <a:buFont typeface="Arial" panose="020B0604020202020204" pitchFamily="34" charset="0"/>
              <a:buChar char="•"/>
            </a:pPr>
            <a:r>
              <a:rPr lang="it-IT" sz="2200" u="sng" dirty="0"/>
              <a:t>assista il titolare del trattamento nel garantire il rispetto degli obblighi di cui agli articoli da 32 a 36 del Regolamento</a:t>
            </a:r>
            <a:r>
              <a:rPr lang="it-IT" sz="2200" dirty="0"/>
              <a:t>, tenendo conto della natura del trattamento e delle informazioni a disposizione del responsabile del trattamento;</a:t>
            </a:r>
          </a:p>
          <a:p>
            <a:pPr lvl="0">
              <a:buFont typeface="Arial" panose="020B0604020202020204" pitchFamily="34" charset="0"/>
              <a:buChar char="•"/>
            </a:pPr>
            <a:r>
              <a:rPr lang="it-IT" sz="2200" u="sng" dirty="0"/>
              <a:t>su scelta del titolare del trattamento, cancelli o gli restituisca tutti i dati personali dopo che è terminata la prestazione dei servizi relativi al trattamento e cancelli le copie esistenti</a:t>
            </a:r>
            <a:r>
              <a:rPr lang="it-IT" sz="2200" dirty="0"/>
              <a:t>, salvo che il diritto dell'Unione o degli Stati membri preveda la conservazione dei dati; </a:t>
            </a:r>
          </a:p>
          <a:p>
            <a:pPr lvl="0">
              <a:buFont typeface="Arial" panose="020B0604020202020204" pitchFamily="34" charset="0"/>
              <a:buChar char="•"/>
            </a:pPr>
            <a:r>
              <a:rPr lang="it-IT" sz="2200" u="sng" dirty="0"/>
              <a:t>metta a disposizione del titolare del trattamento tutte le informazioni necessarie per dimostrare il rispetto degli obblighi </a:t>
            </a:r>
            <a:r>
              <a:rPr lang="it-IT" sz="2200" dirty="0"/>
              <a:t>di cui al presente articolo e consenta e contribuisca alle attività di revisione, comprese le ispezioni, realizzati dal titolare del trattamento o da un altro soggetto da questi incaricato.</a:t>
            </a:r>
          </a:p>
          <a:p>
            <a:r>
              <a:rPr lang="it-IT" sz="2200" dirty="0" smtClean="0"/>
              <a:t>Il </a:t>
            </a:r>
            <a:r>
              <a:rPr lang="it-IT" sz="2200" dirty="0"/>
              <a:t>responsabile del trattamento informa immediatamente il titolare del trattamento qualora, a suo parere, un'istruzione violi il presente regolamento o altre disposizioni, nazionali o dell'Unione, relative alla protezione dei dati.</a:t>
            </a:r>
          </a:p>
          <a:p>
            <a:endParaRPr lang="it-IT" dirty="0"/>
          </a:p>
        </p:txBody>
      </p:sp>
    </p:spTree>
    <p:extLst>
      <p:ext uri="{BB962C8B-B14F-4D97-AF65-F5344CB8AC3E}">
        <p14:creationId xmlns:p14="http://schemas.microsoft.com/office/powerpoint/2010/main" val="42169220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785739"/>
          </a:xfrm>
        </p:spPr>
        <p:txBody>
          <a:bodyPr>
            <a:normAutofit/>
          </a:bodyPr>
          <a:lstStyle/>
          <a:p>
            <a:pPr algn="ctr"/>
            <a:r>
              <a:rPr lang="it-IT" sz="2800" b="1" dirty="0"/>
              <a:t>Articolo 28 Responsabile del </a:t>
            </a:r>
            <a:r>
              <a:rPr lang="it-IT" sz="2800" b="1" dirty="0" smtClean="0"/>
              <a:t>trattamento  </a:t>
            </a:r>
            <a:r>
              <a:rPr lang="it-IT" sz="2000" b="1" dirty="0"/>
              <a:t>3</a:t>
            </a:r>
            <a:r>
              <a:rPr lang="it-IT" sz="2000" b="1" dirty="0" smtClean="0"/>
              <a:t>/3</a:t>
            </a:r>
            <a:endParaRPr lang="it-IT" sz="2000" dirty="0"/>
          </a:p>
        </p:txBody>
      </p:sp>
      <p:sp>
        <p:nvSpPr>
          <p:cNvPr id="3" name="Segnaposto contenuto 2"/>
          <p:cNvSpPr>
            <a:spLocks noGrp="1"/>
          </p:cNvSpPr>
          <p:nvPr>
            <p:ph idx="1"/>
          </p:nvPr>
        </p:nvSpPr>
        <p:spPr>
          <a:xfrm>
            <a:off x="448887" y="1072343"/>
            <a:ext cx="10914611" cy="4796752"/>
          </a:xfrm>
        </p:spPr>
        <p:txBody>
          <a:bodyPr>
            <a:noAutofit/>
          </a:bodyPr>
          <a:lstStyle/>
          <a:p>
            <a:r>
              <a:rPr lang="it-IT" sz="1900" dirty="0"/>
              <a:t>4.   Quando un responsabile del trattamento ricorre a un altro responsabile del trattamento per l'esecuzione di specifiche attività di trattamento per conto del titolare del trattamento, su tale altro responsabile del trattamento sono imposti, mediante un contratto o un altro atto giuridico a norma del diritto dell'Unione o degli Stati membri, gli stessi obblighi in materia di protezione dei dati contenuti nel contratto o in altro atto giuridico tra il titolare del trattamento e il responsabile del trattamento di cui al paragrafo 3, prevedendo in particolare garanzie sufficienti per mettere in atto misure tecniche e organizzative adeguate in modo tale che il trattamento soddisfi i requisiti del presente regolamento. Qualora l'altro responsabile del trattamento ometta di adempiere ai propri obblighi in materia di protezione dei dati, il responsabile iniziale conserva nei confronti del titolare del trattamento l'intera responsabilità dell'adempimento degli obblighi dell'altro responsabile.</a:t>
            </a:r>
          </a:p>
          <a:p>
            <a:r>
              <a:rPr lang="it-IT" sz="1900" dirty="0"/>
              <a:t>5.   L'adesione da parte del responsabile del trattamento a un codice di condotta approvato di cui all'articolo 40 o a un meccanismo di certificazione approvato di cui all'articolo 42 del Regolamento può essere utilizzata come elemento per dimostrare le garanzie sufficienti di cui ai paragrafi 1 e 4 del presente articolo.</a:t>
            </a:r>
          </a:p>
          <a:p>
            <a:r>
              <a:rPr lang="it-IT" sz="1900" dirty="0"/>
              <a:t>6.   Fatto salvo un contratto individuale tra il titolare del trattamento e il responsabile del trattamento, il contratto o altro atto giuridico di cui ai paragrafi 3 e 4 del presente articolo può basarsi, in tutto o in parte, su clausole contrattuali tipo di cui ai paragrafi 7 e 8 del presente articolo, anche laddove siano parte di una certificazione concessa al titolare del trattamento o al responsabile del trattamento ai sensi degli articoli 42 e 43 del Regolamento.</a:t>
            </a:r>
          </a:p>
          <a:p>
            <a:endParaRPr lang="it-IT" sz="1900" dirty="0"/>
          </a:p>
        </p:txBody>
      </p:sp>
    </p:spTree>
    <p:extLst>
      <p:ext uri="{BB962C8B-B14F-4D97-AF65-F5344CB8AC3E}">
        <p14:creationId xmlns:p14="http://schemas.microsoft.com/office/powerpoint/2010/main" val="7120906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1126561"/>
          </a:xfrm>
        </p:spPr>
        <p:txBody>
          <a:bodyPr>
            <a:normAutofit/>
          </a:bodyPr>
          <a:lstStyle/>
          <a:p>
            <a:pPr algn="ctr"/>
            <a:r>
              <a:rPr lang="it-IT" sz="4000" b="1" dirty="0" smtClean="0"/>
              <a:t>Chi designa il Responsabile del trattamento?  </a:t>
            </a:r>
            <a:r>
              <a:rPr lang="it-IT" sz="2400" b="1" dirty="0" smtClean="0"/>
              <a:t>1/2</a:t>
            </a:r>
            <a:endParaRPr lang="it-IT" sz="2400" b="1" dirty="0"/>
          </a:p>
        </p:txBody>
      </p:sp>
      <p:sp>
        <p:nvSpPr>
          <p:cNvPr id="3" name="Segnaposto contenuto 2"/>
          <p:cNvSpPr>
            <a:spLocks noGrp="1"/>
          </p:cNvSpPr>
          <p:nvPr>
            <p:ph idx="1"/>
          </p:nvPr>
        </p:nvSpPr>
        <p:spPr>
          <a:xfrm>
            <a:off x="1097280" y="1737360"/>
            <a:ext cx="10058400" cy="4131734"/>
          </a:xfrm>
        </p:spPr>
        <p:txBody>
          <a:bodyPr>
            <a:normAutofit fontScale="92500" lnSpcReduction="20000"/>
          </a:bodyPr>
          <a:lstStyle/>
          <a:p>
            <a:r>
              <a:rPr lang="it-IT" b="1" dirty="0" smtClean="0">
                <a:solidFill>
                  <a:srgbClr val="00B050"/>
                </a:solidFill>
              </a:rPr>
              <a:t>Il responsabile del trattamento viene designato, a seconda dei casi, dal Titolare o dal SATD</a:t>
            </a:r>
            <a:r>
              <a:rPr lang="it-IT" b="1" dirty="0" smtClean="0"/>
              <a:t>.</a:t>
            </a:r>
          </a:p>
          <a:p>
            <a:r>
              <a:rPr lang="it-IT" b="1" dirty="0" smtClean="0"/>
              <a:t>Si rinvia alla «Procedura per </a:t>
            </a:r>
            <a:r>
              <a:rPr lang="it-IT" b="1" dirty="0"/>
              <a:t>la Gestione di Accordi, Nomine e Designazioni </a:t>
            </a:r>
            <a:r>
              <a:rPr lang="it-IT" b="1" dirty="0" smtClean="0"/>
              <a:t>e </a:t>
            </a:r>
            <a:r>
              <a:rPr lang="it-IT" b="1" dirty="0"/>
              <a:t>relativa attribuzione di </a:t>
            </a:r>
            <a:r>
              <a:rPr lang="it-IT" b="1" dirty="0" smtClean="0"/>
              <a:t>responsabilità </a:t>
            </a:r>
            <a:r>
              <a:rPr lang="it-IT" dirty="0" smtClean="0"/>
              <a:t>della </a:t>
            </a:r>
            <a:r>
              <a:rPr lang="it-IT" dirty="0"/>
              <a:t>Asl 03 </a:t>
            </a:r>
            <a:r>
              <a:rPr lang="it-IT" dirty="0" smtClean="0"/>
              <a:t>Abruzzo in </a:t>
            </a:r>
            <a:r>
              <a:rPr lang="it-IT" dirty="0"/>
              <a:t>base a quanto previsto dal </a:t>
            </a:r>
            <a:r>
              <a:rPr lang="it-IT" dirty="0" smtClean="0"/>
              <a:t> </a:t>
            </a:r>
            <a:r>
              <a:rPr lang="it-IT" b="1" dirty="0" smtClean="0"/>
              <a:t>Regolamento </a:t>
            </a:r>
            <a:r>
              <a:rPr lang="it-IT" b="1" dirty="0"/>
              <a:t>UE 679/2016 sulla Protezione dei Dati (GDPR) – artt. 26, 28 e 29 e dal D. </a:t>
            </a:r>
            <a:r>
              <a:rPr lang="it-IT" b="1" dirty="0" err="1"/>
              <a:t>Lgs</a:t>
            </a:r>
            <a:r>
              <a:rPr lang="it-IT" b="1" dirty="0"/>
              <a:t>. 196/03 Codice in Materia di Protezione dei Dati Personali (Art. 2-quaterdecies</a:t>
            </a:r>
            <a:r>
              <a:rPr lang="it-IT" b="1" dirty="0" smtClean="0"/>
              <a:t>)» presente sul sito web della </a:t>
            </a:r>
            <a:r>
              <a:rPr lang="it-IT" b="1" dirty="0"/>
              <a:t>A</a:t>
            </a:r>
            <a:r>
              <a:rPr lang="it-IT" b="1" dirty="0" smtClean="0"/>
              <a:t>sl di </a:t>
            </a:r>
            <a:r>
              <a:rPr lang="it-IT" b="1" dirty="0"/>
              <a:t>P</a:t>
            </a:r>
            <a:r>
              <a:rPr lang="it-IT" b="1" dirty="0" smtClean="0"/>
              <a:t>escara, nell’area interna alla voce Privacy.</a:t>
            </a:r>
          </a:p>
          <a:p>
            <a:pPr lvl="0"/>
            <a:r>
              <a:rPr lang="it-IT" b="1" dirty="0" smtClean="0"/>
              <a:t>Scopo della Procedura</a:t>
            </a:r>
            <a:endParaRPr lang="it-IT" b="1" dirty="0"/>
          </a:p>
          <a:p>
            <a:r>
              <a:rPr lang="it-IT" u="sng" dirty="0"/>
              <a:t>Il presente documento descrive le modalità operative adottate dalla ASL n.03 di Pescara</a:t>
            </a:r>
            <a:r>
              <a:rPr lang="it-IT" dirty="0"/>
              <a:t>, per il rispetto di quanto previsto dagli artt. 26, 28 e 29 del Regolamento e dall’art. 2-quaterdecies del D.Lgs. 196/03 – Codice in materia di Protezione dei Dati Personali – come modificato dal D. </a:t>
            </a:r>
            <a:r>
              <a:rPr lang="it-IT" dirty="0" err="1"/>
              <a:t>Lgs</a:t>
            </a:r>
            <a:r>
              <a:rPr lang="it-IT" dirty="0"/>
              <a:t>. 101/2018 </a:t>
            </a:r>
            <a:r>
              <a:rPr lang="it-IT" u="sng" dirty="0"/>
              <a:t>riguardanti le modalità di definizione delle nomine e designazioni, nonché delle modalità di gestione degli accordi contitolarità</a:t>
            </a:r>
            <a:r>
              <a:rPr lang="it-IT" dirty="0"/>
              <a:t>. </a:t>
            </a:r>
          </a:p>
          <a:p>
            <a:r>
              <a:rPr lang="it-IT" dirty="0"/>
              <a:t>L’obiettivo del presente documento è di </a:t>
            </a:r>
            <a:r>
              <a:rPr lang="it-IT" u="sng" dirty="0"/>
              <a:t>fornire una descrizione generale del processo di gestione delle Nomine e Designazioni e delle relative indicazioni operative </a:t>
            </a:r>
            <a:r>
              <a:rPr lang="it-IT" dirty="0"/>
              <a:t>al fine di poter consentire alla Direzione Generale ed alle Unità Operative di poter procedere con le azioni di propria competenza. </a:t>
            </a:r>
          </a:p>
          <a:p>
            <a:endParaRPr lang="it-IT" dirty="0"/>
          </a:p>
          <a:p>
            <a:endParaRPr lang="it-IT" dirty="0"/>
          </a:p>
        </p:txBody>
      </p:sp>
    </p:spTree>
    <p:extLst>
      <p:ext uri="{BB962C8B-B14F-4D97-AF65-F5344CB8AC3E}">
        <p14:creationId xmlns:p14="http://schemas.microsoft.com/office/powerpoint/2010/main" val="3760769001"/>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ttivo">
  <a:themeElements>
    <a:clrScheme name="Retrospettiv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ttiv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ttiv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945</TotalTime>
  <Words>4935</Words>
  <Application>Microsoft Office PowerPoint</Application>
  <PresentationFormat>Widescreen</PresentationFormat>
  <Paragraphs>190</Paragraphs>
  <Slides>34</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34</vt:i4>
      </vt:variant>
    </vt:vector>
  </HeadingPairs>
  <TitlesOfParts>
    <vt:vector size="39" baseType="lpstr">
      <vt:lpstr>Arial</vt:lpstr>
      <vt:lpstr>Calibri</vt:lpstr>
      <vt:lpstr>Calibri Light</vt:lpstr>
      <vt:lpstr>Wingdings</vt:lpstr>
      <vt:lpstr>Retrospettivo</vt:lpstr>
      <vt:lpstr>   Corso di Formazione in materia di trattamento dei dati personali per i S.A.T.D.  La designazione dei Responsabili, sub-Responsabili, Contitolari del trattamento.   Lezione n. 04</vt:lpstr>
      <vt:lpstr>Definizioni  1/3</vt:lpstr>
      <vt:lpstr>Definizioni  2/3</vt:lpstr>
      <vt:lpstr>Definizioni  3/3</vt:lpstr>
      <vt:lpstr>inquadramento</vt:lpstr>
      <vt:lpstr>Articolo 28 Responsabile del trattamento 1/3</vt:lpstr>
      <vt:lpstr>Articolo 28 Responsabile del trattamento   2/3</vt:lpstr>
      <vt:lpstr>Articolo 28 Responsabile del trattamento  3/3</vt:lpstr>
      <vt:lpstr>Chi designa il Responsabile del trattamento?  1/2</vt:lpstr>
      <vt:lpstr>Chi designa il Responsabile del trattamento?  2/2</vt:lpstr>
      <vt:lpstr>Classificazione dei Responsabili del Trattamento </vt:lpstr>
      <vt:lpstr>Designazione del Responsabile del Trattamento. Istruzioni per i SATD   1/3</vt:lpstr>
      <vt:lpstr>Designazione del Responsabile del Trattamento. Istruzioni per i SATD   2/3</vt:lpstr>
      <vt:lpstr>Designazione del Responsabile del Trattamento. Istruzioni per i SATD   3/3</vt:lpstr>
      <vt:lpstr>Impegno da parte del Responsabile </vt:lpstr>
      <vt:lpstr>Monitoraggio del Responsabile </vt:lpstr>
      <vt:lpstr>Articolo 28 Responsabile del trattamento Casi pratici</vt:lpstr>
      <vt:lpstr>Sub Responsabili del trattamento   1/2 </vt:lpstr>
      <vt:lpstr>Sub-Responsabili del Trattamento  2/2 </vt:lpstr>
      <vt:lpstr>Normativa di riferimento per i Trattamenti svolti sotto l’autorità del Titolare o del Responsabile del Trattamento </vt:lpstr>
      <vt:lpstr>Articolo 29  – Trattamento sotto l'autorità del titolare del trattamento o del responsabile del trattamento </vt:lpstr>
      <vt:lpstr>Codice Privacy -Art. 2 - quaterdecies – Attribuzione di funzioni e compiti a soggetti designati     1/2 </vt:lpstr>
      <vt:lpstr>Codice Privacy -Art. 2 - quaterdecies – Attribuzione di funzioni e compiti a soggetti designati          2/2 </vt:lpstr>
      <vt:lpstr>Codice Privacy -Art. 2 - quaterdecies – Attribuzione di funzioni e compiti a soggetti designati          3/3 </vt:lpstr>
      <vt:lpstr>Il rappresentante</vt:lpstr>
      <vt:lpstr>Articolo 26 - Contitolari del trattamento  1/4 </vt:lpstr>
      <vt:lpstr>Articolo 26 - Contitolari del trattamento  2/4 </vt:lpstr>
      <vt:lpstr>Articolo 26 - Contitolari del trattamento  3/4 </vt:lpstr>
      <vt:lpstr>   Articolo 26 - Contitolari del trattamento 4/4 </vt:lpstr>
      <vt:lpstr>Convenzione ASL Pe con Associazione dei volontari donatori di sangue FINALITA’ DEI TRATTAMENTI  - caso pratico -      1/3 </vt:lpstr>
      <vt:lpstr>Convenzione ASL Pe con Associazione dei volontari donatori di sangue FINALITA’ DEI TRATTAMENTI - caso pratico - 2/3 </vt:lpstr>
      <vt:lpstr> Convenzione ASL Pe con Associazione dei volontari donatori di sangue TITOLARITÀ E CONTITOLARITA’ DEI TRATTAMENTI DEI DATI - caso pratico - 3/3</vt:lpstr>
      <vt:lpstr>Convenzione ASL Pe con Associazione dei volontari donatori di sangue TITOLARITÀ E CONTITOLARITA’ DEI TRATTAMENTI DEI DATI      4/4</vt:lpstr>
      <vt:lpstr>riferimenti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Corso di formazione sul trattamento dei dati personali 1° lezione</dc:title>
  <dc:creator>Giovanni Modesti</dc:creator>
  <cp:lastModifiedBy>Giovanni Modesti</cp:lastModifiedBy>
  <cp:revision>208</cp:revision>
  <dcterms:created xsi:type="dcterms:W3CDTF">2021-02-25T15:55:11Z</dcterms:created>
  <dcterms:modified xsi:type="dcterms:W3CDTF">2021-05-10T07:23:01Z</dcterms:modified>
</cp:coreProperties>
</file>