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61" r:id="rId2"/>
    <p:sldId id="290" r:id="rId3"/>
    <p:sldId id="266" r:id="rId4"/>
    <p:sldId id="291" r:id="rId5"/>
    <p:sldId id="292" r:id="rId6"/>
    <p:sldId id="293" r:id="rId7"/>
    <p:sldId id="325" r:id="rId8"/>
    <p:sldId id="332" r:id="rId9"/>
    <p:sldId id="327" r:id="rId10"/>
    <p:sldId id="297" r:id="rId11"/>
    <p:sldId id="298" r:id="rId12"/>
    <p:sldId id="335" r:id="rId13"/>
    <p:sldId id="299" r:id="rId14"/>
    <p:sldId id="300" r:id="rId15"/>
    <p:sldId id="309" r:id="rId16"/>
    <p:sldId id="328" r:id="rId17"/>
    <p:sldId id="329" r:id="rId18"/>
    <p:sldId id="333" r:id="rId19"/>
    <p:sldId id="336" r:id="rId20"/>
    <p:sldId id="330" r:id="rId21"/>
    <p:sldId id="28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809F2C2-521F-4EBB-A217-F1B2D3423DDC}" type="datetimeFigureOut">
              <a:rPr lang="it-IT" smtClean="0"/>
              <a:t>03/03/2022</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E36EC92-457B-4976-8CA6-F566DD07AE41}" type="slidenum">
              <a:rPr lang="it-IT" smtClean="0"/>
              <a:t>‹N›</a:t>
            </a:fld>
            <a:endParaRPr lang="it-IT"/>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89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03/03/2022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22437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03/03/2022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65087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03/03/2022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95642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809F2C2-521F-4EBB-A217-F1B2D3423DDC}" type="datetimeFigureOut">
              <a:rPr lang="it-IT" smtClean="0"/>
              <a:t>03/03/2022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7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809F2C2-521F-4EBB-A217-F1B2D3423DDC}" type="datetimeFigureOut">
              <a:rPr lang="it-IT" smtClean="0"/>
              <a:t>03/03/2022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08737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809F2C2-521F-4EBB-A217-F1B2D3423DDC}" type="datetimeFigureOut">
              <a:rPr lang="it-IT" smtClean="0"/>
              <a:t>03/03/2022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01144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809F2C2-521F-4EBB-A217-F1B2D3423DDC}" type="datetimeFigureOut">
              <a:rPr lang="it-IT" smtClean="0"/>
              <a:t>03/03/2022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20842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9F2C2-521F-4EBB-A217-F1B2D3423DDC}" type="datetimeFigureOut">
              <a:rPr lang="it-IT" smtClean="0"/>
              <a:t>03/03/2022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74742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809F2C2-521F-4EBB-A217-F1B2D3423DDC}" type="datetimeFigureOut">
              <a:rPr lang="it-IT" smtClean="0"/>
              <a:t>03/03/2022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48276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809F2C2-521F-4EBB-A217-F1B2D3423DDC}" type="datetimeFigureOut">
              <a:rPr lang="it-IT" smtClean="0"/>
              <a:t>03/03/2022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440507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809F2C2-521F-4EBB-A217-F1B2D3423DDC}" type="datetimeFigureOut">
              <a:rPr lang="it-IT" smtClean="0"/>
              <a:t>03/03/2022</a:t>
            </a:fld>
            <a:endParaRPr lang="it-IT"/>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E36EC92-457B-4976-8CA6-F566DD07AE41}" type="slidenum">
              <a:rPr lang="it-IT" smtClean="0"/>
              <a:t>‹N›</a:t>
            </a:fld>
            <a:endParaRPr lang="it-IT"/>
          </a:p>
        </p:txBody>
      </p:sp>
    </p:spTree>
    <p:extLst>
      <p:ext uri="{BB962C8B-B14F-4D97-AF65-F5344CB8AC3E}">
        <p14:creationId xmlns:p14="http://schemas.microsoft.com/office/powerpoint/2010/main" val="715801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ybersecurity360.it/legal/privacy-dati-personali/pseudonimizzazione-e-anonimizzazione-dei-dati-differenze-tecniche-e-applicativ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t.wikipedia.org/wiki/ISO/IEC_2700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ausl.pe.it/Sezione.jsp?idSezione=33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97527" y="1122362"/>
            <a:ext cx="9670473" cy="4272597"/>
          </a:xfrm>
        </p:spPr>
        <p:txBody>
          <a:bodyPr>
            <a:normAutofit/>
          </a:bodyPr>
          <a:lstStyle/>
          <a:p>
            <a:r>
              <a:rPr lang="it-IT" sz="1800" dirty="0" smtClean="0"/>
              <a:t>Corso di Formazione in materia di trattamento dei dati personali ad uso dei </a:t>
            </a:r>
            <a:r>
              <a:rPr lang="it-IT" sz="1800" dirty="0" err="1" smtClean="0"/>
              <a:t>satd</a:t>
            </a:r>
            <a:r>
              <a:rPr lang="it-IT" sz="1800" dirty="0" smtClean="0"/>
              <a:t> e dei referenti privacy</a:t>
            </a:r>
            <a:br>
              <a:rPr lang="it-IT" sz="1800" dirty="0" smtClean="0"/>
            </a:br>
            <a:r>
              <a:rPr lang="it-IT" sz="1800" dirty="0" smtClean="0"/>
              <a:t/>
            </a:r>
            <a:br>
              <a:rPr lang="it-IT" sz="1800" dirty="0" smtClean="0"/>
            </a:br>
            <a:r>
              <a:rPr lang="it-IT" sz="1800" dirty="0"/>
              <a:t/>
            </a:r>
            <a:br>
              <a:rPr lang="it-IT" sz="1800" dirty="0"/>
            </a:br>
            <a:r>
              <a:rPr lang="it-IT" sz="4000" dirty="0" smtClean="0"/>
              <a:t>LE MISURE DI SICUREZZA</a:t>
            </a:r>
            <a:r>
              <a:rPr lang="it-IT" sz="4000" dirty="0"/>
              <a:t/>
            </a:r>
            <a:br>
              <a:rPr lang="it-IT" sz="4000" dirty="0"/>
            </a:br>
            <a:r>
              <a:rPr lang="it-IT" dirty="0" smtClean="0"/>
              <a:t/>
            </a:r>
            <a:br>
              <a:rPr lang="it-IT" dirty="0" smtClean="0"/>
            </a:br>
            <a:r>
              <a:rPr lang="it-IT" sz="4000" dirty="0" smtClean="0"/>
              <a:t>Lezione n. 07</a:t>
            </a:r>
            <a:endParaRPr lang="it-IT" sz="4000" dirty="0"/>
          </a:p>
        </p:txBody>
      </p:sp>
      <p:sp>
        <p:nvSpPr>
          <p:cNvPr id="3" name="Sottotitolo 2"/>
          <p:cNvSpPr>
            <a:spLocks noGrp="1"/>
          </p:cNvSpPr>
          <p:nvPr>
            <p:ph type="subTitle" idx="1"/>
          </p:nvPr>
        </p:nvSpPr>
        <p:spPr>
          <a:xfrm>
            <a:off x="1524000" y="5710844"/>
            <a:ext cx="9144000" cy="714894"/>
          </a:xfrm>
        </p:spPr>
        <p:txBody>
          <a:bodyPr>
            <a:normAutofit fontScale="92500" lnSpcReduction="20000"/>
          </a:bodyPr>
          <a:lstStyle/>
          <a:p>
            <a:r>
              <a:rPr lang="it-IT" dirty="0" smtClean="0"/>
              <a:t>D.P.O. ASL Pescara</a:t>
            </a:r>
          </a:p>
          <a:p>
            <a:r>
              <a:rPr lang="it-IT" dirty="0" smtClean="0"/>
              <a:t>Dott. Giovanni Modesti</a:t>
            </a:r>
            <a:endParaRPr lang="it-IT" dirty="0"/>
          </a:p>
        </p:txBody>
      </p:sp>
    </p:spTree>
    <p:extLst>
      <p:ext uri="{BB962C8B-B14F-4D97-AF65-F5344CB8AC3E}">
        <p14:creationId xmlns:p14="http://schemas.microsoft.com/office/powerpoint/2010/main" val="2661786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953193"/>
          </a:xfrm>
        </p:spPr>
        <p:txBody>
          <a:bodyPr>
            <a:noAutofit/>
          </a:bodyPr>
          <a:lstStyle/>
          <a:p>
            <a:pPr algn="ctr"/>
            <a:r>
              <a:rPr lang="it-IT" sz="2800" i="1" dirty="0"/>
              <a:t>Articolo 24 – Responsabilità del titolare del trattamento (C74-C78).</a:t>
            </a:r>
            <a:r>
              <a:rPr lang="it-IT" sz="2800" dirty="0"/>
              <a:t/>
            </a:r>
            <a:br>
              <a:rPr lang="it-IT" sz="2800" dirty="0"/>
            </a:br>
            <a:r>
              <a:rPr lang="it-IT" sz="2800" b="1" dirty="0"/>
              <a:t/>
            </a:r>
            <a:br>
              <a:rPr lang="it-IT" sz="2800" b="1" dirty="0"/>
            </a:br>
            <a:endParaRPr lang="it-IT" sz="2800" dirty="0"/>
          </a:p>
        </p:txBody>
      </p:sp>
      <p:sp>
        <p:nvSpPr>
          <p:cNvPr id="3" name="Segnaposto contenuto 2"/>
          <p:cNvSpPr>
            <a:spLocks noGrp="1"/>
          </p:cNvSpPr>
          <p:nvPr>
            <p:ph idx="1"/>
          </p:nvPr>
        </p:nvSpPr>
        <p:spPr>
          <a:xfrm>
            <a:off x="640080" y="1562793"/>
            <a:ext cx="10375791" cy="4533207"/>
          </a:xfrm>
        </p:spPr>
        <p:txBody>
          <a:bodyPr>
            <a:normAutofit lnSpcReduction="10000"/>
          </a:bodyPr>
          <a:lstStyle/>
          <a:p>
            <a:endParaRPr lang="it-IT" dirty="0"/>
          </a:p>
          <a:p>
            <a:pPr lvl="0"/>
            <a:endParaRPr lang="it-IT" sz="2000" dirty="0"/>
          </a:p>
          <a:p>
            <a:pPr lvl="1"/>
            <a:r>
              <a:rPr lang="it-IT" sz="3200" i="1" dirty="0"/>
              <a:t>Tenuto conto della </a:t>
            </a:r>
            <a:r>
              <a:rPr lang="it-IT" sz="3200" b="1" i="1" dirty="0"/>
              <a:t>natura, dell’ambito di applicazione, del contesto e delle finalità del trattamento</a:t>
            </a:r>
            <a:r>
              <a:rPr lang="it-IT" sz="3200" i="1" dirty="0"/>
              <a:t>, nonché dei </a:t>
            </a:r>
            <a:r>
              <a:rPr lang="it-IT" sz="3200" b="1" i="1" dirty="0"/>
              <a:t>rischi aventi probabilità e gravità diverse</a:t>
            </a:r>
            <a:r>
              <a:rPr lang="it-IT" sz="3200" i="1" dirty="0"/>
              <a:t> per i diritti e le libertà delle persone fisiche, </a:t>
            </a:r>
            <a:r>
              <a:rPr lang="it-IT" sz="3200" b="1" i="1" dirty="0"/>
              <a:t>il titolare del trattamento mette in atto misure tecniche e organizzative adeguate</a:t>
            </a:r>
            <a:r>
              <a:rPr lang="it-IT" sz="3200" i="1" dirty="0"/>
              <a:t> per garantire, ed essere in grado di dimostrare, che il trattamento è effettuato conformemente al presente regolamento. Dette misure sono riesaminate e aggiornate qualora necessario.</a:t>
            </a:r>
            <a:r>
              <a:rPr lang="it-IT" sz="3200" dirty="0"/>
              <a:t> </a:t>
            </a:r>
          </a:p>
          <a:p>
            <a:endParaRPr lang="it-IT" dirty="0"/>
          </a:p>
        </p:txBody>
      </p:sp>
    </p:spTree>
    <p:extLst>
      <p:ext uri="{BB962C8B-B14F-4D97-AF65-F5344CB8AC3E}">
        <p14:creationId xmlns:p14="http://schemas.microsoft.com/office/powerpoint/2010/main" val="1032782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03564"/>
          </a:xfrm>
        </p:spPr>
        <p:txBody>
          <a:bodyPr>
            <a:noAutofit/>
          </a:bodyPr>
          <a:lstStyle/>
          <a:p>
            <a:pPr lvl="1"/>
            <a:r>
              <a:rPr lang="it-IT" sz="3200" i="1" dirty="0" smtClean="0">
                <a:latin typeface="+mj-lt"/>
              </a:rPr>
              <a:t>Articolo 25 – Protezione dei dati fin dalla progettazione e protezione per impostazione predefinita (C75-C78).</a:t>
            </a:r>
            <a:endParaRPr lang="it-IT" sz="3200" dirty="0">
              <a:latin typeface="+mj-lt"/>
            </a:endParaRPr>
          </a:p>
        </p:txBody>
      </p:sp>
      <p:sp>
        <p:nvSpPr>
          <p:cNvPr id="3" name="Segnaposto contenuto 2"/>
          <p:cNvSpPr>
            <a:spLocks noGrp="1"/>
          </p:cNvSpPr>
          <p:nvPr>
            <p:ph idx="1"/>
          </p:nvPr>
        </p:nvSpPr>
        <p:spPr>
          <a:xfrm>
            <a:off x="789710" y="1413164"/>
            <a:ext cx="10226162" cy="4682836"/>
          </a:xfrm>
        </p:spPr>
        <p:txBody>
          <a:bodyPr>
            <a:normAutofit fontScale="92500" lnSpcReduction="10000"/>
          </a:bodyPr>
          <a:lstStyle/>
          <a:p>
            <a:endParaRPr lang="it-IT" dirty="0"/>
          </a:p>
          <a:p>
            <a:pPr lvl="0"/>
            <a:r>
              <a:rPr lang="it-IT" sz="2400" dirty="0"/>
              <a:t> </a:t>
            </a:r>
            <a:endParaRPr lang="it-IT" sz="2000" dirty="0"/>
          </a:p>
          <a:p>
            <a:pPr lvl="1"/>
            <a:r>
              <a:rPr lang="it-IT" sz="2800" i="1" dirty="0"/>
              <a:t>Tenendo conto dello </a:t>
            </a:r>
            <a:r>
              <a:rPr lang="it-IT" sz="2800" b="1" i="1" dirty="0"/>
              <a:t>stato dell’arte e dei costi di attuazione</a:t>
            </a:r>
            <a:r>
              <a:rPr lang="it-IT" sz="2800" i="1" dirty="0"/>
              <a:t>, nonché </a:t>
            </a:r>
            <a:r>
              <a:rPr lang="it-IT" sz="2800" b="1" i="1" dirty="0"/>
              <a:t>della natura, dell’ambito di applicazione, del contesto e delle finalità del trattamento</a:t>
            </a:r>
            <a:r>
              <a:rPr lang="it-IT" sz="2800" i="1" dirty="0"/>
              <a:t>, come anche dei </a:t>
            </a:r>
            <a:r>
              <a:rPr lang="it-IT" sz="2800" b="1" i="1" dirty="0"/>
              <a:t>rischi aventi probabilità e gravità diverse</a:t>
            </a:r>
            <a:r>
              <a:rPr lang="it-IT" sz="2800" i="1" dirty="0"/>
              <a:t> per i diritti e le libertà delle persone fisiche costituiti dal trattamento, sia al momento di determinare i mezzi del trattamento sia all’atto del trattamento stesso </a:t>
            </a:r>
            <a:r>
              <a:rPr lang="it-IT" sz="2800" b="1" i="1" dirty="0"/>
              <a:t>il titolare del trattamento mette in atto misure tecniche e organizzative adeguate</a:t>
            </a:r>
            <a:r>
              <a:rPr lang="it-IT" sz="2800" i="1" dirty="0"/>
              <a:t>, quali la </a:t>
            </a:r>
            <a:r>
              <a:rPr lang="it-IT" sz="2800" b="1" i="1" u="sng" dirty="0">
                <a:hlinkClick r:id="rId2"/>
              </a:rPr>
              <a:t>pseudonimizzazione</a:t>
            </a:r>
            <a:r>
              <a:rPr lang="it-IT" sz="2800" i="1" dirty="0"/>
              <a:t>, volte ad attuare in modo efficace i principi di protezione dei dati, quali la minimizzazione, e a integrare nel trattamento le necessarie garanzie al fine di soddisfare i requisiti del presente regolamento e tutelare i diritti degli interessati.</a:t>
            </a:r>
            <a:r>
              <a:rPr lang="it-IT" sz="2800" dirty="0"/>
              <a:t> </a:t>
            </a:r>
          </a:p>
        </p:txBody>
      </p:sp>
    </p:spTree>
    <p:extLst>
      <p:ext uri="{BB962C8B-B14F-4D97-AF65-F5344CB8AC3E}">
        <p14:creationId xmlns:p14="http://schemas.microsoft.com/office/powerpoint/2010/main" val="3349158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365760"/>
            <a:ext cx="9875520" cy="698269"/>
          </a:xfrm>
        </p:spPr>
        <p:txBody>
          <a:bodyPr>
            <a:noAutofit/>
          </a:bodyPr>
          <a:lstStyle/>
          <a:p>
            <a:pPr algn="just"/>
            <a:r>
              <a:rPr lang="it-IT" sz="2400" b="1" i="1" dirty="0"/>
              <a:t/>
            </a:r>
            <a:br>
              <a:rPr lang="it-IT" sz="2400" b="1" i="1" dirty="0"/>
            </a:br>
            <a:r>
              <a:rPr lang="it-IT" sz="2400" b="1" i="1" dirty="0" smtClean="0"/>
              <a:t>Regolamento </a:t>
            </a:r>
            <a:r>
              <a:rPr lang="it-IT" sz="2400" b="1" i="1" dirty="0"/>
              <a:t>UE 2016/679 -  </a:t>
            </a:r>
            <a:r>
              <a:rPr lang="it-IT" sz="2400" b="1" i="1" dirty="0" smtClean="0"/>
              <a:t>Articolo </a:t>
            </a:r>
            <a:r>
              <a:rPr lang="it-IT" sz="2400" b="1" i="1" dirty="0"/>
              <a:t>32 </a:t>
            </a:r>
            <a:r>
              <a:rPr lang="it-IT" sz="2400" b="1" dirty="0"/>
              <a:t>Sicurezza del trattamento (C83)</a:t>
            </a:r>
            <a:r>
              <a:rPr lang="it-IT" sz="2400" dirty="0"/>
              <a:t/>
            </a:r>
            <a:br>
              <a:rPr lang="it-IT" sz="2400" dirty="0"/>
            </a:br>
            <a:endParaRPr lang="it-IT" sz="2400" dirty="0"/>
          </a:p>
        </p:txBody>
      </p:sp>
      <p:sp>
        <p:nvSpPr>
          <p:cNvPr id="3" name="Segnaposto contenuto 2"/>
          <p:cNvSpPr>
            <a:spLocks noGrp="1"/>
          </p:cNvSpPr>
          <p:nvPr>
            <p:ph idx="1"/>
          </p:nvPr>
        </p:nvSpPr>
        <p:spPr>
          <a:xfrm>
            <a:off x="590204" y="1238597"/>
            <a:ext cx="10964487" cy="4857404"/>
          </a:xfrm>
        </p:spPr>
        <p:txBody>
          <a:bodyPr>
            <a:normAutofit fontScale="25000" lnSpcReduction="20000"/>
          </a:bodyPr>
          <a:lstStyle/>
          <a:p>
            <a:r>
              <a:rPr lang="it-IT" sz="6400" dirty="0" smtClean="0"/>
              <a:t>1</a:t>
            </a:r>
            <a:r>
              <a:rPr lang="it-IT" sz="6400" dirty="0"/>
              <a:t>. Tenendo conto dello stato dell’arte e dei costi di attuazione, nonché della natura, dell’oggetto</a:t>
            </a:r>
            <a:r>
              <a:rPr lang="it-IT" sz="6400" dirty="0" smtClean="0"/>
              <a:t>, del </a:t>
            </a:r>
            <a:r>
              <a:rPr lang="it-IT" sz="6400" dirty="0"/>
              <a:t>contesto e delle finalità del trattamento, come anche del rischio di </a:t>
            </a:r>
            <a:r>
              <a:rPr lang="it-IT" sz="6400" dirty="0" smtClean="0"/>
              <a:t>varia probabilità </a:t>
            </a:r>
            <a:r>
              <a:rPr lang="it-IT" sz="6400" dirty="0"/>
              <a:t>e gravità per i diritti e le libertà delle persone fisiche, il titolare del </a:t>
            </a:r>
            <a:r>
              <a:rPr lang="it-IT" sz="6400" dirty="0" smtClean="0"/>
              <a:t>trattamento e </a:t>
            </a:r>
            <a:r>
              <a:rPr lang="it-IT" sz="6400" dirty="0"/>
              <a:t>il responsabile del trattamento mettono in atto misure tecniche e organizzative </a:t>
            </a:r>
            <a:r>
              <a:rPr lang="it-IT" sz="6400" dirty="0" smtClean="0"/>
              <a:t>adeguate per </a:t>
            </a:r>
            <a:r>
              <a:rPr lang="it-IT" sz="6400" dirty="0"/>
              <a:t>garantire un livello di sicurezza adeguato al rischio, che comprendono, tra </a:t>
            </a:r>
            <a:r>
              <a:rPr lang="it-IT" sz="6400" dirty="0" smtClean="0"/>
              <a:t>le altre</a:t>
            </a:r>
            <a:r>
              <a:rPr lang="it-IT" sz="6400" dirty="0"/>
              <a:t>, se del caso:</a:t>
            </a:r>
          </a:p>
          <a:p>
            <a:r>
              <a:rPr lang="it-IT" sz="6400" dirty="0"/>
              <a:t>a) la pseudonimizzazione e la cifratura dei dati personali;</a:t>
            </a:r>
          </a:p>
          <a:p>
            <a:r>
              <a:rPr lang="it-IT" sz="6400" dirty="0"/>
              <a:t>b) la capacità di assicurare su base permanente la riservatezza, l’integrità, la </a:t>
            </a:r>
            <a:r>
              <a:rPr lang="it-IT" sz="6400" dirty="0" smtClean="0"/>
              <a:t>disponibilità e </a:t>
            </a:r>
            <a:r>
              <a:rPr lang="it-IT" sz="6400" dirty="0"/>
              <a:t>la resilienza dei sistemi e dei servizi di trattamento;</a:t>
            </a:r>
          </a:p>
          <a:p>
            <a:r>
              <a:rPr lang="it-IT" sz="6400" dirty="0"/>
              <a:t>c) la capacità di ripristinare tempestivamente la disponibilità e l’accesso dei dati </a:t>
            </a:r>
            <a:r>
              <a:rPr lang="it-IT" sz="6400" dirty="0" smtClean="0"/>
              <a:t>personali in </a:t>
            </a:r>
            <a:r>
              <a:rPr lang="it-IT" sz="6400" dirty="0"/>
              <a:t>caso di incidente fisico o tecnico;</a:t>
            </a:r>
          </a:p>
          <a:p>
            <a:r>
              <a:rPr lang="it-IT" sz="6400" dirty="0"/>
              <a:t>d) una procedura per testare, verificare e valutare regolarmente l’efficacia delle misure </a:t>
            </a:r>
            <a:r>
              <a:rPr lang="it-IT" sz="6400" dirty="0" smtClean="0"/>
              <a:t>tecniche e </a:t>
            </a:r>
            <a:r>
              <a:rPr lang="it-IT" sz="6400" dirty="0"/>
              <a:t>organizzative al fine di garantire la sicurezza del trattamento.</a:t>
            </a:r>
          </a:p>
          <a:p>
            <a:r>
              <a:rPr lang="it-IT" sz="6400" dirty="0"/>
              <a:t>2. Nel valutare l’adeguato livello di sicurezza, si tiene conto in special modo dei rischi </a:t>
            </a:r>
            <a:r>
              <a:rPr lang="it-IT" sz="6400" dirty="0" smtClean="0"/>
              <a:t>presentati dal </a:t>
            </a:r>
            <a:r>
              <a:rPr lang="it-IT" sz="6400" dirty="0"/>
              <a:t>trattamento che derivano in particolare dalla distruzione, dalla perdita, </a:t>
            </a:r>
            <a:r>
              <a:rPr lang="it-IT" sz="6400" dirty="0" smtClean="0"/>
              <a:t>dalla modifica</a:t>
            </a:r>
            <a:r>
              <a:rPr lang="it-IT" sz="6400" dirty="0"/>
              <a:t>, dalla divulgazione non autorizzata o dall’accesso, in modo accidentale o illegale</a:t>
            </a:r>
            <a:r>
              <a:rPr lang="it-IT" sz="6400" dirty="0" smtClean="0"/>
              <a:t>, a </a:t>
            </a:r>
            <a:r>
              <a:rPr lang="it-IT" sz="6400" dirty="0"/>
              <a:t>dati personali trasmessi, conservati o comunque trattati.</a:t>
            </a:r>
          </a:p>
          <a:p>
            <a:r>
              <a:rPr lang="it-IT" sz="6400" dirty="0"/>
              <a:t>3. L’adesione a un codice di condotta approvato di cui all’articolo 40 o a un </a:t>
            </a:r>
            <a:r>
              <a:rPr lang="it-IT" sz="6400" dirty="0" smtClean="0"/>
              <a:t>meccanismo di </a:t>
            </a:r>
            <a:r>
              <a:rPr lang="it-IT" sz="6400" dirty="0"/>
              <a:t>certificazione approvato di cui all’articolo 42 può essere utilizzata come elemento </a:t>
            </a:r>
            <a:r>
              <a:rPr lang="it-IT" sz="6400" dirty="0" smtClean="0"/>
              <a:t>per dimostrare </a:t>
            </a:r>
            <a:r>
              <a:rPr lang="it-IT" sz="6400" dirty="0"/>
              <a:t>la conformità ai requisiti di cui al paragrafo 1 del presente articolo</a:t>
            </a:r>
            <a:r>
              <a:rPr lang="it-IT" sz="6400" dirty="0" smtClean="0"/>
              <a:t>. </a:t>
            </a:r>
            <a:endParaRPr lang="it-IT" sz="6400" dirty="0"/>
          </a:p>
          <a:p>
            <a:r>
              <a:rPr lang="it-IT" sz="6400" dirty="0"/>
              <a:t>4. Il titolare del trattamento e il responsabile del trattamento fanno sì che chiunque </a:t>
            </a:r>
            <a:r>
              <a:rPr lang="it-IT" sz="6400" dirty="0" smtClean="0"/>
              <a:t>agisca sotto </a:t>
            </a:r>
            <a:r>
              <a:rPr lang="it-IT" sz="6400" dirty="0"/>
              <a:t>la loro autorità e abbia accesso a dati personali non tratti tali dati se non </a:t>
            </a:r>
            <a:r>
              <a:rPr lang="it-IT" sz="6400" dirty="0" smtClean="0"/>
              <a:t>è istruito </a:t>
            </a:r>
            <a:r>
              <a:rPr lang="it-IT" sz="6400" dirty="0"/>
              <a:t>in tal senso dal titolare del trattamento, salvo che lo richieda il </a:t>
            </a:r>
            <a:r>
              <a:rPr lang="it-IT" sz="6400" dirty="0" smtClean="0"/>
              <a:t>diritto dell’Unione </a:t>
            </a:r>
            <a:r>
              <a:rPr lang="it-IT" sz="6400" dirty="0"/>
              <a:t>o degli Stati membri.</a:t>
            </a:r>
          </a:p>
        </p:txBody>
      </p:sp>
    </p:spTree>
    <p:extLst>
      <p:ext uri="{BB962C8B-B14F-4D97-AF65-F5344CB8AC3E}">
        <p14:creationId xmlns:p14="http://schemas.microsoft.com/office/powerpoint/2010/main" val="200659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78625"/>
          </a:xfrm>
        </p:spPr>
        <p:txBody>
          <a:bodyPr>
            <a:normAutofit fontScale="90000"/>
          </a:bodyPr>
          <a:lstStyle/>
          <a:p>
            <a:pPr algn="ctr"/>
            <a:r>
              <a:rPr lang="it-IT" i="1" dirty="0" smtClean="0"/>
              <a:t/>
            </a:r>
            <a:br>
              <a:rPr lang="it-IT" i="1" dirty="0" smtClean="0"/>
            </a:br>
            <a:r>
              <a:rPr lang="it-IT" i="1" dirty="0"/>
              <a:t/>
            </a:r>
            <a:br>
              <a:rPr lang="it-IT" i="1" dirty="0"/>
            </a:br>
            <a:r>
              <a:rPr lang="it-IT" sz="3600" i="1" dirty="0" smtClean="0"/>
              <a:t>Articolo </a:t>
            </a:r>
            <a:r>
              <a:rPr lang="it-IT" sz="3600" i="1" dirty="0"/>
              <a:t>32 – Sicurezza del trattamento (C83</a:t>
            </a:r>
            <a:r>
              <a:rPr lang="it-IT" sz="3600" i="1" dirty="0" smtClean="0"/>
              <a:t>).</a:t>
            </a:r>
            <a:r>
              <a:rPr lang="it-IT" sz="4000" dirty="0"/>
              <a:t/>
            </a:r>
            <a:br>
              <a:rPr lang="it-IT" sz="4000" dirty="0"/>
            </a:br>
            <a:r>
              <a:rPr lang="it-IT" b="1" u="sng" dirty="0"/>
              <a:t/>
            </a:r>
            <a:br>
              <a:rPr lang="it-IT" b="1" u="sng" dirty="0"/>
            </a:br>
            <a:endParaRPr lang="it-IT" dirty="0"/>
          </a:p>
        </p:txBody>
      </p:sp>
      <p:sp>
        <p:nvSpPr>
          <p:cNvPr id="3" name="Segnaposto contenuto 2"/>
          <p:cNvSpPr>
            <a:spLocks noGrp="1"/>
          </p:cNvSpPr>
          <p:nvPr>
            <p:ph idx="1"/>
          </p:nvPr>
        </p:nvSpPr>
        <p:spPr>
          <a:xfrm>
            <a:off x="1143000" y="1504604"/>
            <a:ext cx="9872871" cy="4591396"/>
          </a:xfrm>
        </p:spPr>
        <p:txBody>
          <a:bodyPr>
            <a:normAutofit lnSpcReduction="10000"/>
          </a:bodyPr>
          <a:lstStyle/>
          <a:p>
            <a:endParaRPr lang="it-IT" dirty="0"/>
          </a:p>
          <a:p>
            <a:pPr lvl="0"/>
            <a:r>
              <a:rPr lang="it-IT" sz="2400" dirty="0"/>
              <a:t> </a:t>
            </a:r>
            <a:r>
              <a:rPr lang="it-IT" sz="2400" i="1" dirty="0" smtClean="0"/>
              <a:t>Tenendo </a:t>
            </a:r>
            <a:r>
              <a:rPr lang="it-IT" sz="2400" i="1" dirty="0"/>
              <a:t>conto dello </a:t>
            </a:r>
            <a:r>
              <a:rPr lang="it-IT" sz="2400" b="1" i="1" dirty="0"/>
              <a:t>stato dell’arte e dei costi di attuazione</a:t>
            </a:r>
            <a:r>
              <a:rPr lang="it-IT" sz="2400" i="1" dirty="0"/>
              <a:t>, </a:t>
            </a:r>
            <a:r>
              <a:rPr lang="it-IT" sz="2400" b="1" i="1" dirty="0"/>
              <a:t>nonché della natura, dell’oggetto, del contesto e delle finalità del trattamento</a:t>
            </a:r>
            <a:r>
              <a:rPr lang="it-IT" sz="2400" i="1" dirty="0"/>
              <a:t>, come anche del </a:t>
            </a:r>
            <a:r>
              <a:rPr lang="it-IT" sz="2400" b="1" i="1" dirty="0"/>
              <a:t>rischio di varia probabilità e gravità </a:t>
            </a:r>
            <a:r>
              <a:rPr lang="it-IT" sz="2400" i="1" dirty="0"/>
              <a:t>per i diritti e le libertà delle persone fisiche</a:t>
            </a:r>
            <a:r>
              <a:rPr lang="it-IT" sz="2400" b="1" i="1" dirty="0"/>
              <a:t>, il titolare del trattamento e il responsabile del trattamento mettono in atto misure tecniche e organizzative adeguate</a:t>
            </a:r>
            <a:r>
              <a:rPr lang="it-IT" sz="2400" i="1" dirty="0"/>
              <a:t> per garantire un livello di sicurezza adeguato al rischio, che comprendono, tra le altre, se del caso: …</a:t>
            </a:r>
            <a:r>
              <a:rPr lang="it-IT" sz="2400" dirty="0"/>
              <a:t> </a:t>
            </a:r>
          </a:p>
          <a:p>
            <a:pPr lvl="1"/>
            <a:r>
              <a:rPr lang="it-IT" sz="2400" i="1" dirty="0"/>
              <a:t>Nel valutare l’adeguato livello di sicurezza, si tiene conto in special modo dei rischi presentati dal trattamento che derivano in particolare dalla distruzione, dalla perdita, dalla modifica, dalla divulgazione non autorizzata o dall’accesso, in modo accidentale o illegale, a dati personali trasmessi, conservati o comunque trattati.</a:t>
            </a:r>
            <a:endParaRPr lang="it-IT" sz="2400" dirty="0"/>
          </a:p>
          <a:p>
            <a:pPr lvl="0"/>
            <a:endParaRPr lang="it-IT" dirty="0"/>
          </a:p>
          <a:p>
            <a:endParaRPr lang="it-IT" dirty="0"/>
          </a:p>
        </p:txBody>
      </p:sp>
    </p:spTree>
    <p:extLst>
      <p:ext uri="{BB962C8B-B14F-4D97-AF65-F5344CB8AC3E}">
        <p14:creationId xmlns:p14="http://schemas.microsoft.com/office/powerpoint/2010/main" val="156850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20436"/>
          </a:xfrm>
        </p:spPr>
        <p:txBody>
          <a:bodyPr>
            <a:normAutofit fontScale="90000"/>
          </a:bodyPr>
          <a:lstStyle/>
          <a:p>
            <a:pPr algn="ctr"/>
            <a:r>
              <a:rPr lang="it-IT" sz="2800" i="1" dirty="0" smtClean="0"/>
              <a:t/>
            </a:r>
            <a:br>
              <a:rPr lang="it-IT" sz="2800" i="1" dirty="0" smtClean="0"/>
            </a:br>
            <a:r>
              <a:rPr lang="it-IT" sz="2800" i="1" dirty="0"/>
              <a:t/>
            </a:r>
            <a:br>
              <a:rPr lang="it-IT" sz="2800" i="1" dirty="0"/>
            </a:br>
            <a:r>
              <a:rPr lang="it-IT" sz="2800" i="1" dirty="0" smtClean="0"/>
              <a:t>Articolo </a:t>
            </a:r>
            <a:r>
              <a:rPr lang="it-IT" sz="2800" i="1" dirty="0"/>
              <a:t>32 – Sicurezza del trattamento (C83).</a:t>
            </a:r>
            <a:r>
              <a:rPr lang="it-IT" sz="2400" dirty="0"/>
              <a:t/>
            </a:r>
            <a:br>
              <a:rPr lang="it-IT" sz="2400" dirty="0"/>
            </a:br>
            <a:r>
              <a:rPr lang="it-IT" sz="2800" b="1" u="sng" dirty="0"/>
              <a:t/>
            </a:r>
            <a:br>
              <a:rPr lang="it-IT" sz="2800" b="1" u="sng" dirty="0"/>
            </a:br>
            <a:r>
              <a:rPr lang="it-IT" sz="2800" b="1" dirty="0"/>
              <a:t/>
            </a:r>
            <a:br>
              <a:rPr lang="it-IT" sz="2800" b="1" dirty="0"/>
            </a:br>
            <a:endParaRPr lang="it-IT" sz="2800" dirty="0"/>
          </a:p>
        </p:txBody>
      </p:sp>
      <p:sp>
        <p:nvSpPr>
          <p:cNvPr id="3" name="Segnaposto contenuto 2"/>
          <p:cNvSpPr>
            <a:spLocks noGrp="1"/>
          </p:cNvSpPr>
          <p:nvPr>
            <p:ph idx="1"/>
          </p:nvPr>
        </p:nvSpPr>
        <p:spPr>
          <a:xfrm>
            <a:off x="773084" y="1330036"/>
            <a:ext cx="10242787" cy="4765964"/>
          </a:xfrm>
        </p:spPr>
        <p:txBody>
          <a:bodyPr>
            <a:normAutofit fontScale="55000" lnSpcReduction="20000"/>
          </a:bodyPr>
          <a:lstStyle/>
          <a:p>
            <a:pPr marL="45720" indent="0">
              <a:buNone/>
            </a:pPr>
            <a:r>
              <a:rPr lang="it-IT" sz="2400" dirty="0"/>
              <a:t>L</a:t>
            </a:r>
            <a:r>
              <a:rPr lang="it-IT" sz="2400" dirty="0" smtClean="0"/>
              <a:t>’art</a:t>
            </a:r>
            <a:r>
              <a:rPr lang="it-IT" sz="2400" dirty="0"/>
              <a:t>. 32 non elenca una serie di misure prescrittive, ma si limita a dare delle indicazioni generiche:</a:t>
            </a:r>
            <a:endParaRPr lang="it-IT" sz="2000" dirty="0"/>
          </a:p>
          <a:p>
            <a:pPr marL="45720" lvl="0" indent="0">
              <a:buNone/>
            </a:pPr>
            <a:r>
              <a:rPr lang="it-IT" i="1" dirty="0" smtClean="0"/>
              <a:t>che </a:t>
            </a:r>
            <a:r>
              <a:rPr lang="it-IT" i="1" dirty="0"/>
              <a:t>comprendono, tra le altre, se del caso:</a:t>
            </a:r>
            <a:endParaRPr lang="it-IT" sz="1800" dirty="0"/>
          </a:p>
          <a:p>
            <a:pPr lvl="0"/>
            <a:r>
              <a:rPr lang="it-IT" sz="2400" b="1" dirty="0" smtClean="0"/>
              <a:t>la </a:t>
            </a:r>
            <a:r>
              <a:rPr lang="it-IT" sz="2400" b="1" dirty="0"/>
              <a:t>pseudonimizzazione e la cifratura dei dati personali</a:t>
            </a:r>
            <a:r>
              <a:rPr lang="it-IT" sz="2400" b="1" dirty="0" smtClean="0"/>
              <a:t>; </a:t>
            </a:r>
            <a:r>
              <a:rPr lang="it-IT" sz="3200" dirty="0" smtClean="0"/>
              <a:t>la </a:t>
            </a:r>
            <a:r>
              <a:rPr lang="it-IT" sz="3200" b="1" dirty="0"/>
              <a:t>“pseudonimizzazione”</a:t>
            </a:r>
            <a:r>
              <a:rPr lang="it-IT" sz="3200" dirty="0"/>
              <a:t> – in base alla quale i dati personali non “</a:t>
            </a:r>
            <a:r>
              <a:rPr lang="it-IT" sz="3200" i="1" dirty="0"/>
              <a:t>possano più essere attribuiti a un interessato specifico senza l’utilizzo di informazioni aggiuntive, a condizione che tali informazioni aggiuntive siano conservate separatamente e soggette a misure tecniche e organizzative intese a garantire che tali dati personali non siano attribuiti a una persona fisica identificata o identificabile</a:t>
            </a:r>
            <a:r>
              <a:rPr lang="it-IT" sz="3200" dirty="0"/>
              <a:t>” (art. 4, comma 1, n. 5) – e dall’utilizzo della “</a:t>
            </a:r>
            <a:r>
              <a:rPr lang="it-IT" sz="3200" i="1" dirty="0"/>
              <a:t>crittografia</a:t>
            </a:r>
            <a:r>
              <a:rPr lang="it-IT" sz="3200" dirty="0"/>
              <a:t>”, che consiste in una tecnica finalizzata a rendere un messaggio "offuscato" in modo da non essere comprensibile/intelligibile a persone non autorizzate a leggerlo.</a:t>
            </a:r>
          </a:p>
          <a:p>
            <a:r>
              <a:rPr lang="it-IT" sz="2400" b="1" dirty="0" smtClean="0"/>
              <a:t>la </a:t>
            </a:r>
            <a:r>
              <a:rPr lang="it-IT" sz="2400" b="1" dirty="0"/>
              <a:t>capacità di assicurare su base permanente la riservatezza, l’integrità, la disponibilità e la resilienza dei sistemi e dei servizi di trattamento</a:t>
            </a:r>
            <a:r>
              <a:rPr lang="it-IT" sz="2400" b="1" dirty="0" smtClean="0"/>
              <a:t>; </a:t>
            </a:r>
            <a:r>
              <a:rPr lang="it-IT" sz="3200" dirty="0"/>
              <a:t>Con il termine “resilienza”, invece, in </a:t>
            </a:r>
            <a:r>
              <a:rPr lang="it-IT" sz="3200" b="1" dirty="0"/>
              <a:t>informatica </a:t>
            </a:r>
            <a:r>
              <a:rPr lang="it-IT" sz="3200" dirty="0"/>
              <a:t>si intende, la capacità di un sistema di adattarsi alle condizioni d’uso e di resistere all’usura in modo da garantire la disponibilità dei servizi erogati. La resilienza è una qualità necessaria per mantenere la conformità alla norma di un sistema informativo e poggia su tre asset: la qualità della infrastruttura; la qualità del software unite alla capacità  - in capo all’organizzazione – di sapere governare entrambi.</a:t>
            </a:r>
          </a:p>
          <a:p>
            <a:pPr lvl="0"/>
            <a:r>
              <a:rPr lang="it-IT" sz="2400" b="1" dirty="0" smtClean="0"/>
              <a:t>la </a:t>
            </a:r>
            <a:r>
              <a:rPr lang="it-IT" sz="2400" b="1" dirty="0"/>
              <a:t>capacità di ripristinare tempestivamente la disponibilità e l’accesso dei dati personali in caso di incidente fisico o tecnico (business </a:t>
            </a:r>
            <a:r>
              <a:rPr lang="it-IT" sz="2400" b="1" dirty="0" err="1"/>
              <a:t>continuity</a:t>
            </a:r>
            <a:r>
              <a:rPr lang="it-IT" sz="2400" b="1" dirty="0"/>
              <a:t>);</a:t>
            </a:r>
            <a:endParaRPr lang="it-IT" sz="3200" dirty="0"/>
          </a:p>
          <a:p>
            <a:pPr lvl="0"/>
            <a:r>
              <a:rPr lang="it-IT" sz="2400" b="1" dirty="0"/>
              <a:t>una procedura per testare, verificare e valutare regolarmente l’efficacia delle misure tecniche e organizzative al fine di garantire la sicurezza del trattamento.</a:t>
            </a:r>
            <a:endParaRPr lang="it-IT" sz="3200" dirty="0"/>
          </a:p>
          <a:p>
            <a:pPr lvl="1"/>
            <a:endParaRPr lang="it-IT" sz="1800" dirty="0"/>
          </a:p>
          <a:p>
            <a:endParaRPr lang="it-IT" dirty="0"/>
          </a:p>
        </p:txBody>
      </p:sp>
    </p:spTree>
    <p:extLst>
      <p:ext uri="{BB962C8B-B14F-4D97-AF65-F5344CB8AC3E}">
        <p14:creationId xmlns:p14="http://schemas.microsoft.com/office/powerpoint/2010/main" val="3837314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70313"/>
          </a:xfrm>
        </p:spPr>
        <p:txBody>
          <a:bodyPr>
            <a:normAutofit/>
          </a:bodyPr>
          <a:lstStyle/>
          <a:p>
            <a:r>
              <a:rPr lang="it-IT" sz="3200" b="1" dirty="0"/>
              <a:t>Misure di sicurezza nel GDPR: le linee guida</a:t>
            </a:r>
            <a:endParaRPr lang="it-IT" sz="3200" dirty="0"/>
          </a:p>
        </p:txBody>
      </p:sp>
      <p:sp>
        <p:nvSpPr>
          <p:cNvPr id="3" name="Segnaposto contenuto 2"/>
          <p:cNvSpPr>
            <a:spLocks noGrp="1"/>
          </p:cNvSpPr>
          <p:nvPr>
            <p:ph idx="1"/>
          </p:nvPr>
        </p:nvSpPr>
        <p:spPr>
          <a:xfrm>
            <a:off x="706582" y="1379913"/>
            <a:ext cx="10309289" cy="4716087"/>
          </a:xfrm>
        </p:spPr>
        <p:txBody>
          <a:bodyPr>
            <a:normAutofit fontScale="92500" lnSpcReduction="20000"/>
          </a:bodyPr>
          <a:lstStyle/>
          <a:p>
            <a:endParaRPr lang="it-IT" dirty="0"/>
          </a:p>
          <a:p>
            <a:pPr lvl="1"/>
            <a:r>
              <a:rPr lang="it-IT" b="1" i="1" dirty="0"/>
              <a:t>pseudonimizzazione</a:t>
            </a:r>
            <a:r>
              <a:rPr lang="it-IT" i="1" dirty="0"/>
              <a:t> – i dati personali e i backup/registri di eventi dovrebbero essere pseudonimizzati come misura di sicurezza per ridurre al minimo i rischi di potenziali violazioni dei dati, ad esempio utilizzando l’</a:t>
            </a:r>
            <a:r>
              <a:rPr lang="it-IT" i="1" dirty="0" err="1"/>
              <a:t>hashing</a:t>
            </a:r>
            <a:r>
              <a:rPr lang="it-IT" i="1" dirty="0"/>
              <a:t> o la cifratura;</a:t>
            </a:r>
            <a:endParaRPr lang="it-IT" sz="1800" dirty="0"/>
          </a:p>
          <a:p>
            <a:pPr lvl="1"/>
            <a:r>
              <a:rPr lang="it-IT" b="1" i="1" dirty="0"/>
              <a:t>backup/registri di eventi </a:t>
            </a:r>
            <a:r>
              <a:rPr lang="it-IT" i="1" dirty="0"/>
              <a:t>– conservare backup e registri di eventi nella misura necessaria per la sicurezza delle informazioni, utilizzare registri delle attività (audit </a:t>
            </a:r>
            <a:r>
              <a:rPr lang="it-IT" i="1" dirty="0" err="1"/>
              <a:t>trails</a:t>
            </a:r>
            <a:r>
              <a:rPr lang="it-IT" i="1" dirty="0"/>
              <a:t>) e il monitoraggio degli eventi come controlli di sicurezza su base routinaria, proteggendoli da modifiche e accessi non autorizzati e accidentali e rivedendoli periodicamente, oltre a gestire in modo tempestivo eventuali incidenti;</a:t>
            </a:r>
            <a:endParaRPr lang="it-IT" sz="1800" dirty="0"/>
          </a:p>
          <a:p>
            <a:pPr lvl="1"/>
            <a:r>
              <a:rPr lang="it-IT" b="1" i="1" dirty="0"/>
              <a:t>ripristino in caso di disastro (</a:t>
            </a:r>
            <a:r>
              <a:rPr lang="it-IT" b="1" i="1" dirty="0" err="1"/>
              <a:t>disaster</a:t>
            </a:r>
            <a:r>
              <a:rPr lang="it-IT" b="1" i="1" dirty="0"/>
              <a:t> </a:t>
            </a:r>
            <a:r>
              <a:rPr lang="it-IT" b="1" i="1" dirty="0" err="1"/>
              <a:t>recovery</a:t>
            </a:r>
            <a:r>
              <a:rPr lang="it-IT" b="1" i="1" dirty="0"/>
              <a:t>)/continuità operativa </a:t>
            </a:r>
            <a:r>
              <a:rPr lang="it-IT" i="1" dirty="0"/>
              <a:t>– soddisfare i requisiti per il ripristino del sistema informativo in caso di disastro e per la continuità operativa, al fine di ripristinare la disponibilità dei dati personali a seguito di incidenti rilevanti;</a:t>
            </a:r>
            <a:endParaRPr lang="it-IT" sz="1800" dirty="0"/>
          </a:p>
          <a:p>
            <a:pPr lvl="1"/>
            <a:r>
              <a:rPr lang="it-IT" b="1" i="1" dirty="0"/>
              <a:t>protezione in base al rischio </a:t>
            </a:r>
            <a:r>
              <a:rPr lang="it-IT" i="1" dirty="0"/>
              <a:t>– tutte le categorie di dati personali dovrebbero essere protette con misure adeguate contro il rischio di violazioni della sicurezza. I dati che comportano rischi particolari dovrebbero, ove possibile, essere tenuti separati dagli altri dati personali;</a:t>
            </a:r>
            <a:endParaRPr lang="it-IT" sz="1800" dirty="0"/>
          </a:p>
          <a:p>
            <a:pPr lvl="1"/>
            <a:r>
              <a:rPr lang="it-IT" b="1" i="1" dirty="0"/>
              <a:t>gestione della risposta in caso di incidenti legati alla sicurezza </a:t>
            </a:r>
            <a:r>
              <a:rPr lang="it-IT" i="1" dirty="0"/>
              <a:t>– occorre disporre di metodologie, procedure e risorse per rilevare, limitare, gestire e segnalare le violazioni dei dati e trarne insegnamenti;</a:t>
            </a:r>
            <a:endParaRPr lang="it-IT" sz="1800" dirty="0"/>
          </a:p>
          <a:p>
            <a:pPr lvl="1"/>
            <a:r>
              <a:rPr lang="it-IT" b="1" i="1" dirty="0"/>
              <a:t>gestione degli incidenti </a:t>
            </a:r>
            <a:r>
              <a:rPr lang="it-IT" i="1" dirty="0"/>
              <a:t>– al fine di rendere più solido il sistema di trattamento, il titolare deve disporre di procedure per gestire violazioni e incidenti, ivi comprese procedure di notifica quali la gestione delle notifiche (per l’autorità di controllo) e delle informazioni (per gli interessati).</a:t>
            </a:r>
            <a:endParaRPr lang="it-IT" sz="1800" dirty="0"/>
          </a:p>
          <a:p>
            <a:endParaRPr lang="it-IT" dirty="0"/>
          </a:p>
        </p:txBody>
      </p:sp>
    </p:spTree>
    <p:extLst>
      <p:ext uri="{BB962C8B-B14F-4D97-AF65-F5344CB8AC3E}">
        <p14:creationId xmlns:p14="http://schemas.microsoft.com/office/powerpoint/2010/main" val="1491495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sz="3200" b="1" dirty="0"/>
              <a:t>Misure di sicurezza nel GDPR: le linee guida</a:t>
            </a:r>
            <a:endParaRPr lang="it-IT" sz="3200" dirty="0"/>
          </a:p>
        </p:txBody>
      </p:sp>
      <p:sp>
        <p:nvSpPr>
          <p:cNvPr id="3" name="Segnaposto contenuto 2"/>
          <p:cNvSpPr>
            <a:spLocks noGrp="1"/>
          </p:cNvSpPr>
          <p:nvPr>
            <p:ph idx="1"/>
          </p:nvPr>
        </p:nvSpPr>
        <p:spPr>
          <a:xfrm>
            <a:off x="1143000" y="1762298"/>
            <a:ext cx="9872871" cy="4333702"/>
          </a:xfrm>
        </p:spPr>
        <p:txBody>
          <a:bodyPr>
            <a:normAutofit lnSpcReduction="10000"/>
          </a:bodyPr>
          <a:lstStyle/>
          <a:p>
            <a:r>
              <a:rPr lang="it-IT" dirty="0"/>
              <a:t>Particolare risalto deve essere dato al concetto di </a:t>
            </a:r>
            <a:r>
              <a:rPr lang="it-IT" b="1" dirty="0"/>
              <a:t>“rendicontazione”</a:t>
            </a:r>
            <a:r>
              <a:rPr lang="it-IT" dirty="0"/>
              <a:t> in base al quale il Titolare deve dare conto delle misure di sicurezza implementate e della loro conformità alle prescrizioni contenute nel Regolamento ed è chiamato, altresì, a fornire la dimostrazione che tali misure abbiano “</a:t>
            </a:r>
            <a:r>
              <a:rPr lang="it-IT" i="1" dirty="0"/>
              <a:t>retto</a:t>
            </a:r>
            <a:r>
              <a:rPr lang="it-IT" dirty="0"/>
              <a:t>” in fase di trattamento.</a:t>
            </a:r>
          </a:p>
          <a:p>
            <a:r>
              <a:rPr lang="it-IT" dirty="0"/>
              <a:t>Si presume che tale prova possa essere fornita quando in fase di trattamento siano stati svolti dei </a:t>
            </a:r>
            <a:r>
              <a:rPr lang="it-IT" b="1" dirty="0"/>
              <a:t>test</a:t>
            </a:r>
            <a:r>
              <a:rPr lang="it-IT" dirty="0"/>
              <a:t> e questi siano </a:t>
            </a:r>
            <a:r>
              <a:rPr lang="it-IT" b="1" dirty="0"/>
              <a:t>documentati</a:t>
            </a:r>
            <a:r>
              <a:rPr lang="it-IT" dirty="0"/>
              <a:t>.</a:t>
            </a:r>
          </a:p>
          <a:p>
            <a:r>
              <a:rPr lang="it-IT" dirty="0"/>
              <a:t>Attraverso questo articolo, quindi, il legislatore europeo stabilisce in capo al Titolare ed al Responsabile del trattamento – con il supporto del Responsabile della funzione IT e degli Amministratori di sistema - l’adozione di misure tecniche ed organizzative al fine di garantire un livello di sicurezza adeguato al rischio. Ciò significa che il livello di sicurezza andrà stabilito dopo avere svolto una corretta </a:t>
            </a:r>
            <a:r>
              <a:rPr lang="it-IT" b="1" dirty="0"/>
              <a:t>valutazione dell’impatto ed una analisi dei rischi</a:t>
            </a:r>
            <a:r>
              <a:rPr lang="it-IT" dirty="0"/>
              <a:t>.</a:t>
            </a:r>
          </a:p>
          <a:p>
            <a:endParaRPr lang="it-IT" dirty="0"/>
          </a:p>
        </p:txBody>
      </p:sp>
    </p:spTree>
    <p:extLst>
      <p:ext uri="{BB962C8B-B14F-4D97-AF65-F5344CB8AC3E}">
        <p14:creationId xmlns:p14="http://schemas.microsoft.com/office/powerpoint/2010/main" val="2758903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requisiti </a:t>
            </a:r>
            <a:r>
              <a:rPr lang="it-IT" b="1" dirty="0"/>
              <a:t>standard di sicurezza</a:t>
            </a:r>
            <a:endParaRPr lang="it-IT" dirty="0"/>
          </a:p>
        </p:txBody>
      </p:sp>
      <p:sp>
        <p:nvSpPr>
          <p:cNvPr id="3" name="Segnaposto contenuto 2"/>
          <p:cNvSpPr>
            <a:spLocks noGrp="1"/>
          </p:cNvSpPr>
          <p:nvPr>
            <p:ph idx="1"/>
          </p:nvPr>
        </p:nvSpPr>
        <p:spPr/>
        <p:txBody>
          <a:bodyPr/>
          <a:lstStyle/>
          <a:p>
            <a:r>
              <a:rPr lang="it-IT" dirty="0"/>
              <a:t>Si richiamano, a questo punto,  i </a:t>
            </a:r>
            <a:r>
              <a:rPr lang="it-IT" b="1" dirty="0"/>
              <a:t>requisiti standard di sicurezza</a:t>
            </a:r>
            <a:r>
              <a:rPr lang="it-IT" dirty="0"/>
              <a:t> – finalizzati ad evitare che il trattamento di dati personali attraverso sistemi informatici e telematici possa essere inficiato da accessi non autorizzati, violazioni di vario genere, ecc. – già indicati nella precedente normativa comunitaria ed italiana, e contenuti anche nello standard </a:t>
            </a:r>
            <a:r>
              <a:rPr lang="it-IT" dirty="0">
                <a:hlinkClick r:id="rId2"/>
              </a:rPr>
              <a:t>ISO </a:t>
            </a:r>
            <a:r>
              <a:rPr lang="it-IT" dirty="0" smtClean="0">
                <a:hlinkClick r:id="rId2"/>
              </a:rPr>
              <a:t>27002</a:t>
            </a:r>
            <a:endParaRPr lang="it-IT" dirty="0" smtClean="0"/>
          </a:p>
          <a:p>
            <a:pPr marL="45720" indent="0">
              <a:buNone/>
            </a:pPr>
            <a:r>
              <a:rPr lang="it-IT" dirty="0" smtClean="0"/>
              <a:t>Ci si riferisce a.</a:t>
            </a:r>
            <a:endParaRPr lang="it-IT" dirty="0"/>
          </a:p>
          <a:p>
            <a:pPr lvl="0"/>
            <a:r>
              <a:rPr lang="it-IT" b="1" dirty="0"/>
              <a:t>riservatezza</a:t>
            </a:r>
            <a:r>
              <a:rPr lang="it-IT" dirty="0"/>
              <a:t>, ovvero l'accesso protetto e controllato ai dati, a garanzia della </a:t>
            </a:r>
          </a:p>
          <a:p>
            <a:r>
              <a:rPr lang="it-IT" b="1" dirty="0"/>
              <a:t>           </a:t>
            </a:r>
            <a:r>
              <a:rPr lang="it-IT" dirty="0"/>
              <a:t>confidenzialità delle informazioni trattate;</a:t>
            </a:r>
          </a:p>
          <a:p>
            <a:pPr lvl="0"/>
            <a:r>
              <a:rPr lang="it-IT" b="1" dirty="0"/>
              <a:t>integrità</a:t>
            </a:r>
            <a:r>
              <a:rPr lang="it-IT" dirty="0"/>
              <a:t>, intesa come l’assicurazione che i dati trattati siano completi e inalterati;</a:t>
            </a:r>
          </a:p>
          <a:p>
            <a:pPr lvl="0"/>
            <a:r>
              <a:rPr lang="it-IT" b="1" dirty="0"/>
              <a:t>disponibilità</a:t>
            </a:r>
            <a:r>
              <a:rPr lang="it-IT" dirty="0"/>
              <a:t>, intesa come, l'accesso ai dati nei tempi e nei luoghi previsti.</a:t>
            </a:r>
          </a:p>
          <a:p>
            <a:endParaRPr lang="it-IT" dirty="0"/>
          </a:p>
        </p:txBody>
      </p:sp>
    </p:spTree>
    <p:extLst>
      <p:ext uri="{BB962C8B-B14F-4D97-AF65-F5344CB8AC3E}">
        <p14:creationId xmlns:p14="http://schemas.microsoft.com/office/powerpoint/2010/main" val="2886389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62000"/>
          </a:xfrm>
        </p:spPr>
        <p:txBody>
          <a:bodyPr>
            <a:normAutofit/>
          </a:bodyPr>
          <a:lstStyle/>
          <a:p>
            <a:pPr algn="ctr"/>
            <a:r>
              <a:rPr lang="it-IT" sz="3200" dirty="0" smtClean="0"/>
              <a:t>Gli obblighi in capo ai </a:t>
            </a:r>
            <a:r>
              <a:rPr lang="it-IT" sz="3200" dirty="0" smtClean="0"/>
              <a:t>SATD   1/2</a:t>
            </a:r>
            <a:endParaRPr lang="it-IT" sz="3200" dirty="0"/>
          </a:p>
        </p:txBody>
      </p:sp>
      <p:sp>
        <p:nvSpPr>
          <p:cNvPr id="3" name="Segnaposto contenuto 2"/>
          <p:cNvSpPr>
            <a:spLocks noGrp="1"/>
          </p:cNvSpPr>
          <p:nvPr>
            <p:ph idx="1"/>
          </p:nvPr>
        </p:nvSpPr>
        <p:spPr>
          <a:xfrm>
            <a:off x="1143000" y="1562793"/>
            <a:ext cx="9872871" cy="4533207"/>
          </a:xfrm>
        </p:spPr>
        <p:txBody>
          <a:bodyPr>
            <a:normAutofit fontScale="70000" lnSpcReduction="20000"/>
          </a:bodyPr>
          <a:lstStyle/>
          <a:p>
            <a:pPr lvl="0" fontAlgn="base"/>
            <a:r>
              <a:rPr lang="it-IT" sz="2400" dirty="0"/>
              <a:t>Il </a:t>
            </a:r>
            <a:r>
              <a:rPr lang="it-IT" sz="2400" dirty="0" smtClean="0"/>
              <a:t>SATD </a:t>
            </a:r>
            <a:r>
              <a:rPr lang="it-IT" sz="2400" dirty="0"/>
              <a:t>si impegna ad adottare le misure richieste dall'Art. 32 del GDPR e le procedure in materia stabilite dal Titolare</a:t>
            </a:r>
            <a:r>
              <a:rPr lang="it-IT" sz="2400" dirty="0" smtClean="0"/>
              <a:t>. Ha, inoltre, l’onere di comunicare al titolare eventuali non conformità presenti nella UO da lui diretta.</a:t>
            </a:r>
            <a:endParaRPr lang="it-IT" sz="2400" dirty="0"/>
          </a:p>
          <a:p>
            <a:pPr lvl="0" fontAlgn="base"/>
            <a:r>
              <a:rPr lang="it-IT" sz="2400" dirty="0"/>
              <a:t>In particolare - in considerazione dello stato dell'arte, dei costi di attuazione, della natura, dell'oggetto, del contesto e delle finalità del trattamento, nonché dei rischi derivanti, in particolare, dalla distruzione, dalla perdita, dalla modifica, dalla divulgazione non autorizzata o dall'accesso, in modo accidentale o illegale, a dati personali trattati – il </a:t>
            </a:r>
            <a:r>
              <a:rPr lang="it-IT" sz="2400" dirty="0" smtClean="0"/>
              <a:t>SATD </a:t>
            </a:r>
            <a:r>
              <a:rPr lang="it-IT" sz="2400" dirty="0"/>
              <a:t>si impegna: </a:t>
            </a:r>
          </a:p>
          <a:p>
            <a:pPr lvl="1"/>
            <a:r>
              <a:rPr lang="it-IT" u="sng" dirty="0"/>
              <a:t>Nei contratti di fornitura di prodotti e servizi in corso di esecuzione</a:t>
            </a:r>
            <a:r>
              <a:rPr lang="it-IT" dirty="0"/>
              <a:t>, aventi ad oggetto il trattamento di dati personali, con il supporto – se del caso – della UOSD Sistemi Informativi e/o della UOC Ingegneria Clinica, a verificare l’attuazione delle misure tecniche e organizzative, da parte del fornitore, così come comunicate dallo stesso negli allegati al modello di nomina a Responsabile del Trattamento. Ove competente, il Delegato deve garantire l’adeguata compilazione da parte del fornitore del sopracitato allegato relativo alle modalità di implementazione delle misure </a:t>
            </a:r>
            <a:r>
              <a:rPr lang="it-IT" dirty="0" smtClean="0"/>
              <a:t>richieste;</a:t>
            </a:r>
            <a:endParaRPr lang="it-IT" dirty="0"/>
          </a:p>
          <a:p>
            <a:pPr lvl="1"/>
            <a:r>
              <a:rPr lang="it-IT" u="sng" dirty="0"/>
              <a:t>Nei contratti di fornitura di prodotti e servizi da stipulare</a:t>
            </a:r>
            <a:r>
              <a:rPr lang="it-IT" dirty="0"/>
              <a:t>, aventi ad oggetto il trattamento di dati personali, con il supporto – se del caso – della UOSD Sistemi Informativi e/o della UOC Ingegneria Clinica, a garantire che nei requisiti richiesti al fornitore siano previste le misure tecniche e organizzative indicate negli allegati al modello di nomina a Responsabile del Trattamento e a verificarne l’effettiva attuazione. Ove competente, il Delegato deve garantire l’adeguata compilazione da parte del fornitore del sopracitato allegato relativo alle modalità di implementazione delle misure </a:t>
            </a:r>
            <a:r>
              <a:rPr lang="it-IT" dirty="0" smtClean="0"/>
              <a:t>richieste;</a:t>
            </a:r>
            <a:endParaRPr lang="it-IT" dirty="0"/>
          </a:p>
          <a:p>
            <a:pPr lvl="0" fontAlgn="base"/>
            <a:r>
              <a:rPr lang="it-IT" sz="2400" dirty="0"/>
              <a:t>Qualora il </a:t>
            </a:r>
            <a:r>
              <a:rPr lang="it-IT" sz="2400" dirty="0" smtClean="0"/>
              <a:t>SATD </a:t>
            </a:r>
            <a:r>
              <a:rPr lang="it-IT" sz="2400" dirty="0"/>
              <a:t>intendesse apportare modifiche alle misure tecniche e organizzative adottate dal Titolare, in considerazione del progresso e sviluppo tecnologico, effettuerà una preventiva comunicazione al Titolare per la necessaria autorizzazione.</a:t>
            </a:r>
          </a:p>
        </p:txBody>
      </p:sp>
    </p:spTree>
    <p:extLst>
      <p:ext uri="{BB962C8B-B14F-4D97-AF65-F5344CB8AC3E}">
        <p14:creationId xmlns:p14="http://schemas.microsoft.com/office/powerpoint/2010/main" val="1083781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1"/>
            <a:ext cx="9875520" cy="346364"/>
          </a:xfrm>
        </p:spPr>
        <p:txBody>
          <a:bodyPr>
            <a:normAutofit fontScale="90000"/>
          </a:bodyPr>
          <a:lstStyle/>
          <a:p>
            <a:pPr algn="ctr"/>
            <a:r>
              <a:rPr lang="it-IT" sz="3600" dirty="0" smtClean="0"/>
              <a:t/>
            </a:r>
            <a:br>
              <a:rPr lang="it-IT" sz="3600" dirty="0" smtClean="0"/>
            </a:br>
            <a:r>
              <a:rPr lang="it-IT" sz="3600" dirty="0" smtClean="0"/>
              <a:t/>
            </a:r>
            <a:br>
              <a:rPr lang="it-IT" sz="3600" dirty="0" smtClean="0"/>
            </a:br>
            <a:r>
              <a:rPr lang="it-IT" sz="3600" dirty="0" smtClean="0"/>
              <a:t>Gli </a:t>
            </a:r>
            <a:r>
              <a:rPr lang="it-IT" sz="3600" dirty="0"/>
              <a:t>obblighi in capo ai SATD   </a:t>
            </a:r>
            <a:r>
              <a:rPr lang="it-IT" sz="3600" dirty="0" smtClean="0"/>
              <a:t>2/2</a:t>
            </a:r>
            <a:br>
              <a:rPr lang="it-IT" sz="3600" dirty="0" smtClean="0"/>
            </a:br>
            <a:r>
              <a:rPr lang="it-IT" sz="3600" dirty="0"/>
              <a:t/>
            </a:r>
            <a:br>
              <a:rPr lang="it-IT" sz="3600" dirty="0"/>
            </a:br>
            <a:endParaRPr lang="it-IT" sz="3600" dirty="0"/>
          </a:p>
        </p:txBody>
      </p:sp>
      <p:sp>
        <p:nvSpPr>
          <p:cNvPr id="3" name="Segnaposto contenuto 2"/>
          <p:cNvSpPr>
            <a:spLocks noGrp="1"/>
          </p:cNvSpPr>
          <p:nvPr>
            <p:ph idx="1"/>
          </p:nvPr>
        </p:nvSpPr>
        <p:spPr>
          <a:xfrm>
            <a:off x="1143000" y="1180407"/>
            <a:ext cx="9872871" cy="4915593"/>
          </a:xfrm>
        </p:spPr>
        <p:txBody>
          <a:bodyPr>
            <a:normAutofit lnSpcReduction="10000"/>
          </a:bodyPr>
          <a:lstStyle/>
          <a:p>
            <a:pPr marL="45720" indent="0" algn="ctr">
              <a:buNone/>
            </a:pPr>
            <a:r>
              <a:rPr lang="it-IT" sz="2400" dirty="0" smtClean="0"/>
              <a:t>Le </a:t>
            </a:r>
            <a:r>
              <a:rPr lang="it-IT" sz="2400" dirty="0"/>
              <a:t>misure di sicurezza </a:t>
            </a:r>
            <a:r>
              <a:rPr lang="it-IT" sz="2400" dirty="0" smtClean="0"/>
              <a:t>si esplicano su tre </a:t>
            </a:r>
            <a:r>
              <a:rPr lang="it-IT" sz="2400" dirty="0"/>
              <a:t>ambiti</a:t>
            </a:r>
            <a:endParaRPr lang="it-IT" dirty="0"/>
          </a:p>
          <a:p>
            <a:r>
              <a:rPr lang="it-IT" b="1" dirty="0"/>
              <a:t>sicurezza fisica</a:t>
            </a:r>
            <a:r>
              <a:rPr lang="it-IT" dirty="0"/>
              <a:t>, comprendente tutte le misure minime ed idonee finalizzate alla conservazione dei dati (ad es: la predisposizione di dispositivi antincendio e rilevatori di fumo; la presenza di gruppi di continuità, ecc.); le misure atte a tutelare la sicurezza della logistica (ad es: la vigilanza della sede, la adozione di sistemi di allarme, ecc.) e le misure volte a garantire la custodia dei dati (ad es: la predisposizione di idonei locali adibiti ad archivio oppure il ricorso ad armadi chiusi ed ignifughi, ecc.).</a:t>
            </a:r>
          </a:p>
          <a:p>
            <a:r>
              <a:rPr lang="it-IT" b="1" dirty="0" smtClean="0"/>
              <a:t>sicurezza</a:t>
            </a:r>
            <a:r>
              <a:rPr lang="it-IT" dirty="0" smtClean="0"/>
              <a:t>  </a:t>
            </a:r>
            <a:r>
              <a:rPr lang="it-IT" b="1" dirty="0"/>
              <a:t>organizzativa</a:t>
            </a:r>
            <a:r>
              <a:rPr lang="it-IT" dirty="0"/>
              <a:t> comprendente le misure minime ed idonee che impattano sulle procedure organizzative interne (ad es. assegnazione di incarichi, predisposizione di istruzioni operative, protocolli, ecc.); </a:t>
            </a:r>
          </a:p>
          <a:p>
            <a:r>
              <a:rPr lang="it-IT" dirty="0"/>
              <a:t> </a:t>
            </a:r>
            <a:r>
              <a:rPr lang="it-IT" b="1" dirty="0" smtClean="0"/>
              <a:t>sicurezza</a:t>
            </a:r>
            <a:r>
              <a:rPr lang="it-IT" dirty="0" smtClean="0"/>
              <a:t>  </a:t>
            </a:r>
            <a:r>
              <a:rPr lang="it-IT" b="1" dirty="0"/>
              <a:t>logica</a:t>
            </a:r>
            <a:r>
              <a:rPr lang="it-IT" dirty="0"/>
              <a:t> comprendente le misure minime ed idonee che impattano sulla sicurezza informatica (ad es: la identificazione e l’autenticazione degli utenti,  la installazione e l’aggiornamento di programmi antivirus, il divieto di utilizzo di software non approvato dalla Azienda; ecc.).</a:t>
            </a:r>
          </a:p>
          <a:p>
            <a:endParaRPr lang="it-IT" dirty="0"/>
          </a:p>
        </p:txBody>
      </p:sp>
    </p:spTree>
    <p:extLst>
      <p:ext uri="{BB962C8B-B14F-4D97-AF65-F5344CB8AC3E}">
        <p14:creationId xmlns:p14="http://schemas.microsoft.com/office/powerpoint/2010/main" val="174691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abbreviazioni</a:t>
            </a:r>
            <a:endParaRPr lang="it-IT" dirty="0"/>
          </a:p>
        </p:txBody>
      </p:sp>
      <p:sp>
        <p:nvSpPr>
          <p:cNvPr id="3" name="Segnaposto contenuto 2"/>
          <p:cNvSpPr>
            <a:spLocks noGrp="1"/>
          </p:cNvSpPr>
          <p:nvPr>
            <p:ph idx="1"/>
          </p:nvPr>
        </p:nvSpPr>
        <p:spPr/>
        <p:txBody>
          <a:bodyPr>
            <a:normAutofit fontScale="92500" lnSpcReduction="10000"/>
          </a:bodyPr>
          <a:lstStyle/>
          <a:p>
            <a:r>
              <a:rPr lang="it-IT" b="1" dirty="0" smtClean="0"/>
              <a:t>GDPR = </a:t>
            </a:r>
            <a:r>
              <a:rPr lang="it-IT" dirty="0" smtClean="0"/>
              <a:t>Regolamento </a:t>
            </a:r>
            <a:r>
              <a:rPr lang="it-IT" dirty="0"/>
              <a:t>UE 679/2016 sulla Protezione dei </a:t>
            </a:r>
            <a:r>
              <a:rPr lang="it-IT" dirty="0" smtClean="0"/>
              <a:t>Dati del 27 aprile 2016, relativo alla protezione delle persone fisiche con riguardo al trattamento dei dati personali, nonché alla libera circolazione di tali dati e che abroga la Direttiva 95/46/CE – Regolamento Generale sulla Protezione dei dati</a:t>
            </a:r>
          </a:p>
          <a:p>
            <a:r>
              <a:rPr lang="it-IT" b="1" dirty="0" smtClean="0"/>
              <a:t>Codice = </a:t>
            </a:r>
            <a:r>
              <a:rPr lang="it-IT" dirty="0" smtClean="0"/>
              <a:t>D</a:t>
            </a:r>
            <a:r>
              <a:rPr lang="it-IT" dirty="0"/>
              <a:t>. </a:t>
            </a:r>
            <a:r>
              <a:rPr lang="it-IT" dirty="0" err="1"/>
              <a:t>Lgs</a:t>
            </a:r>
            <a:r>
              <a:rPr lang="it-IT" dirty="0"/>
              <a:t>. 196/03 Codice in Materia di Protezione dei Dati Personali </a:t>
            </a:r>
            <a:r>
              <a:rPr lang="it-IT" dirty="0" smtClean="0"/>
              <a:t>come modificato con D.lgs. n. 101/2018</a:t>
            </a:r>
          </a:p>
          <a:p>
            <a:r>
              <a:rPr lang="it-IT" b="1" dirty="0" smtClean="0"/>
              <a:t>«</a:t>
            </a:r>
            <a:r>
              <a:rPr lang="it-IT" b="1" dirty="0"/>
              <a:t>SAT»</a:t>
            </a:r>
            <a:r>
              <a:rPr lang="it-IT" dirty="0"/>
              <a:t>: Soggetto Autorizzato al Trattamento dei dati personali</a:t>
            </a:r>
          </a:p>
          <a:p>
            <a:r>
              <a:rPr lang="it-IT" b="1" dirty="0"/>
              <a:t>«SATD»</a:t>
            </a:r>
            <a:r>
              <a:rPr lang="it-IT" dirty="0"/>
              <a:t>: Soggetto Autorizzato al Trattamento dei dati personali con Delega</a:t>
            </a:r>
          </a:p>
          <a:p>
            <a:r>
              <a:rPr lang="it-IT" b="1" dirty="0" smtClean="0"/>
              <a:t>«</a:t>
            </a:r>
            <a:r>
              <a:rPr lang="it-IT" b="1" dirty="0"/>
              <a:t>UOC»</a:t>
            </a:r>
            <a:r>
              <a:rPr lang="it-IT" dirty="0"/>
              <a:t>: Unità Operativa Complessa</a:t>
            </a:r>
          </a:p>
          <a:p>
            <a:r>
              <a:rPr lang="it-IT" b="1" dirty="0"/>
              <a:t>«UOSD»</a:t>
            </a:r>
            <a:r>
              <a:rPr lang="it-IT" dirty="0"/>
              <a:t>: Unità Operativa Semplice </a:t>
            </a:r>
            <a:r>
              <a:rPr lang="it-IT" dirty="0" smtClean="0"/>
              <a:t>Dipartimentale</a:t>
            </a:r>
          </a:p>
          <a:p>
            <a:r>
              <a:rPr lang="it-IT" dirty="0" smtClean="0"/>
              <a:t>«</a:t>
            </a:r>
            <a:r>
              <a:rPr lang="it-IT" b="1" dirty="0" smtClean="0"/>
              <a:t>D.P.O. – R.P.D</a:t>
            </a:r>
            <a:r>
              <a:rPr lang="it-IT" dirty="0" smtClean="0"/>
              <a:t>.» = Responsabile Protezione dati</a:t>
            </a:r>
            <a:endParaRPr lang="it-IT" dirty="0"/>
          </a:p>
          <a:p>
            <a:endParaRPr lang="it-IT" dirty="0"/>
          </a:p>
        </p:txBody>
      </p:sp>
    </p:spTree>
    <p:extLst>
      <p:ext uri="{BB962C8B-B14F-4D97-AF65-F5344CB8AC3E}">
        <p14:creationId xmlns:p14="http://schemas.microsoft.com/office/powerpoint/2010/main" val="689254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b="1" dirty="0"/>
              <a:t>Il regime sanzionatorio</a:t>
            </a:r>
            <a:r>
              <a:rPr lang="it-IT" dirty="0"/>
              <a:t/>
            </a:r>
            <a:br>
              <a:rPr lang="it-IT" dirty="0"/>
            </a:br>
            <a:endParaRPr lang="it-IT" dirty="0"/>
          </a:p>
        </p:txBody>
      </p:sp>
      <p:sp>
        <p:nvSpPr>
          <p:cNvPr id="3" name="Segnaposto contenuto 2"/>
          <p:cNvSpPr>
            <a:spLocks noGrp="1"/>
          </p:cNvSpPr>
          <p:nvPr>
            <p:ph idx="1"/>
          </p:nvPr>
        </p:nvSpPr>
        <p:spPr/>
        <p:txBody>
          <a:bodyPr/>
          <a:lstStyle/>
          <a:p>
            <a:r>
              <a:rPr lang="it-IT" sz="3200" b="1" u="sng" dirty="0" smtClean="0"/>
              <a:t>Il </a:t>
            </a:r>
            <a:r>
              <a:rPr lang="it-IT" sz="3200" b="1" u="sng" dirty="0"/>
              <a:t>Titolare e il Responsabile che violano l’obbligo di adozione di misure di sicurezza adeguate sono soggetti a</a:t>
            </a:r>
            <a:r>
              <a:rPr lang="it-IT" sz="3200" u="sng" dirty="0"/>
              <a:t> </a:t>
            </a:r>
            <a:r>
              <a:rPr lang="it-IT" sz="3200" b="1" u="sng" dirty="0"/>
              <a:t>sanzione amministrativa pecuniaria fino a 10.000.000 Euro</a:t>
            </a:r>
            <a:r>
              <a:rPr lang="it-IT" sz="3200" u="sng" dirty="0"/>
              <a:t> </a:t>
            </a:r>
            <a:r>
              <a:rPr lang="it-IT" sz="3200" b="1" u="sng" dirty="0"/>
              <a:t>o</a:t>
            </a:r>
            <a:r>
              <a:rPr lang="it-IT" sz="3200" u="sng" dirty="0"/>
              <a:t>, </a:t>
            </a:r>
            <a:r>
              <a:rPr lang="it-IT" sz="3200" b="1" u="sng" dirty="0"/>
              <a:t>per le imprese</a:t>
            </a:r>
            <a:r>
              <a:rPr lang="it-IT" sz="3200" u="sng" dirty="0"/>
              <a:t>, </a:t>
            </a:r>
            <a:r>
              <a:rPr lang="it-IT" sz="3200" b="1" u="sng" dirty="0"/>
              <a:t>fino al 2% del fatturato mondiale totale annuo dell'esercizio precedente, se superiore</a:t>
            </a:r>
            <a:r>
              <a:rPr lang="it-IT" sz="3200" u="sng" dirty="0"/>
              <a:t> (art. 83, comma 4, lettera </a:t>
            </a:r>
            <a:r>
              <a:rPr lang="it-IT" sz="3200" i="1" u="sng" dirty="0"/>
              <a:t>a</a:t>
            </a:r>
            <a:r>
              <a:rPr lang="it-IT" sz="3200" u="sng" dirty="0"/>
              <a:t> Reg.).</a:t>
            </a:r>
            <a:endParaRPr lang="it-IT" sz="3200" dirty="0"/>
          </a:p>
          <a:p>
            <a:endParaRPr lang="it-IT" dirty="0"/>
          </a:p>
        </p:txBody>
      </p:sp>
    </p:spTree>
    <p:extLst>
      <p:ext uri="{BB962C8B-B14F-4D97-AF65-F5344CB8AC3E}">
        <p14:creationId xmlns:p14="http://schemas.microsoft.com/office/powerpoint/2010/main" val="881094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idx="1"/>
          </p:nvPr>
        </p:nvSpPr>
        <p:spPr/>
        <p:txBody>
          <a:bodyPr>
            <a:normAutofit/>
          </a:bodyPr>
          <a:lstStyle/>
          <a:p>
            <a:pPr marL="0" indent="0" algn="just">
              <a:buNone/>
            </a:pPr>
            <a:r>
              <a:rPr lang="it-IT" b="1" dirty="0" smtClean="0"/>
              <a:t>Le slide relative all’intero corso di formazione per SATD sono visibili sul </a:t>
            </a:r>
            <a:r>
              <a:rPr lang="it-IT" b="1" dirty="0" smtClean="0"/>
              <a:t>sito aziendale, nella Area Interna alla voce Privacy al seguente link</a:t>
            </a:r>
            <a:r>
              <a:rPr lang="it-IT" b="1" dirty="0"/>
              <a:t>: </a:t>
            </a:r>
            <a:r>
              <a:rPr lang="it-IT" b="1" dirty="0">
                <a:hlinkClick r:id="rId2"/>
              </a:rPr>
              <a:t>https://</a:t>
            </a:r>
            <a:r>
              <a:rPr lang="it-IT" b="1" dirty="0" smtClean="0">
                <a:hlinkClick r:id="rId2"/>
              </a:rPr>
              <a:t>www.ausl.pe.it/Sezione.jsp?idSezione=338</a:t>
            </a:r>
            <a:r>
              <a:rPr lang="it-IT" b="1" dirty="0" smtClean="0"/>
              <a:t> </a:t>
            </a:r>
            <a:endParaRPr lang="it-IT" dirty="0"/>
          </a:p>
          <a:p>
            <a:endParaRPr lang="it-IT" dirty="0"/>
          </a:p>
        </p:txBody>
      </p:sp>
    </p:spTree>
    <p:extLst>
      <p:ext uri="{BB962C8B-B14F-4D97-AF65-F5344CB8AC3E}">
        <p14:creationId xmlns:p14="http://schemas.microsoft.com/office/powerpoint/2010/main" val="937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565265"/>
            <a:ext cx="9144000" cy="856211"/>
          </a:xfrm>
        </p:spPr>
        <p:txBody>
          <a:bodyPr>
            <a:normAutofit/>
          </a:bodyPr>
          <a:lstStyle/>
          <a:p>
            <a:r>
              <a:rPr lang="it-IT" sz="3200" cap="none" dirty="0" smtClean="0"/>
              <a:t>definizioni</a:t>
            </a:r>
            <a:endParaRPr lang="it-IT" sz="3200" cap="none" dirty="0"/>
          </a:p>
        </p:txBody>
      </p:sp>
      <p:sp>
        <p:nvSpPr>
          <p:cNvPr id="3" name="Sottotitolo 2"/>
          <p:cNvSpPr>
            <a:spLocks noGrp="1"/>
          </p:cNvSpPr>
          <p:nvPr>
            <p:ph type="subTitle" idx="1"/>
          </p:nvPr>
        </p:nvSpPr>
        <p:spPr>
          <a:xfrm>
            <a:off x="847899" y="1421476"/>
            <a:ext cx="10260676" cy="4871257"/>
          </a:xfrm>
        </p:spPr>
        <p:txBody>
          <a:bodyPr>
            <a:normAutofit/>
          </a:bodyPr>
          <a:lstStyle/>
          <a:p>
            <a:r>
              <a:rPr lang="it-IT" b="1" dirty="0"/>
              <a:t>«</a:t>
            </a:r>
            <a:r>
              <a:rPr lang="it-IT" b="1" dirty="0">
                <a:solidFill>
                  <a:srgbClr val="FFFF00"/>
                </a:solidFill>
              </a:rPr>
              <a:t>dato personale</a:t>
            </a:r>
            <a:r>
              <a:rPr lang="it-IT" b="1" dirty="0"/>
              <a:t>»</a:t>
            </a:r>
            <a:r>
              <a:rPr lang="it-IT" dirty="0"/>
              <a:t>: qualsiasi informazione riguardante una persona fisica identificata o identificabile («interessato»); si considera identificabile la persona fisica che può essere identificata, direttamente o indirettamente, con particolare riferimento a un identificativo come il nome, un numero di identificazione, dati relativi all'ubicazione, un identificativo online o a uno o più elementi caratteristici della sua identità fisica, fisiologica, genetica, psichica, economica, culturale o sociale;</a:t>
            </a:r>
          </a:p>
          <a:p>
            <a:r>
              <a:rPr lang="it-IT" b="1" dirty="0"/>
              <a:t>«</a:t>
            </a:r>
            <a:r>
              <a:rPr lang="it-IT" b="1" dirty="0">
                <a:solidFill>
                  <a:srgbClr val="FFFF00"/>
                </a:solidFill>
              </a:rPr>
              <a:t>trattamento</a:t>
            </a:r>
            <a:r>
              <a:rPr lang="it-IT" b="1" dirty="0"/>
              <a:t>»</a:t>
            </a:r>
            <a:r>
              <a:rPr lang="it-IT" dirty="0"/>
              <a:t>: qualsiasi operazione o insieme di operazioni, compiute con o senza l'ausilio di processi automatizzati e applicate a dati personali o insiemi di dati personali, come la raccolta, la registrazione, l'organizzazione, la strutturazione, la conservazione, l'adattamento o la modifica, l'estrazione, la consultazione, l'uso, la comunicazione mediante trasmissione, diffusione o qualsiasi altra forma di messa a disposizione, il raffronto o l'interconnessione, la limitazione, la cancellazione o la distruzione;</a:t>
            </a:r>
          </a:p>
          <a:p>
            <a:pPr algn="just"/>
            <a:endParaRPr lang="it-IT" dirty="0"/>
          </a:p>
          <a:p>
            <a:pPr algn="just"/>
            <a:endParaRPr lang="it-IT" dirty="0"/>
          </a:p>
        </p:txBody>
      </p:sp>
    </p:spTree>
    <p:extLst>
      <p:ext uri="{BB962C8B-B14F-4D97-AF65-F5344CB8AC3E}">
        <p14:creationId xmlns:p14="http://schemas.microsoft.com/office/powerpoint/2010/main" val="3885651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86938"/>
          </a:xfrm>
        </p:spPr>
        <p:txBody>
          <a:bodyPr/>
          <a:lstStyle/>
          <a:p>
            <a:pPr algn="ctr"/>
            <a:r>
              <a:rPr lang="it-IT" dirty="0"/>
              <a:t>definizioni</a:t>
            </a:r>
          </a:p>
        </p:txBody>
      </p:sp>
      <p:sp>
        <p:nvSpPr>
          <p:cNvPr id="3" name="Segnaposto contenuto 2"/>
          <p:cNvSpPr>
            <a:spLocks noGrp="1"/>
          </p:cNvSpPr>
          <p:nvPr>
            <p:ph idx="1"/>
          </p:nvPr>
        </p:nvSpPr>
        <p:spPr>
          <a:xfrm>
            <a:off x="897776" y="1670858"/>
            <a:ext cx="10118096" cy="4425142"/>
          </a:xfrm>
        </p:spPr>
        <p:txBody>
          <a:bodyPr>
            <a:normAutofit fontScale="92500" lnSpcReduction="20000"/>
          </a:bodyPr>
          <a:lstStyle/>
          <a:p>
            <a:r>
              <a:rPr lang="it-IT" b="1" dirty="0"/>
              <a:t>«pseudonimizzazione»</a:t>
            </a:r>
            <a:r>
              <a:rPr lang="it-IT" dirty="0"/>
              <a:t>: il trattamento dei dati personali in modo tale che i dati personali non possano più essere attribuiti a un interessato specifico senza l'utilizzo di informazioni aggiuntive, a condizione che tali informazioni aggiuntive siano conservate separatamente e soggette a misure tecniche e organizzative intese a garantire che tali dati personali non siano attribuiti a una persona fisica identificata o identificabile;</a:t>
            </a:r>
          </a:p>
          <a:p>
            <a:r>
              <a:rPr lang="it-IT" b="1" dirty="0"/>
              <a:t>«archivio»</a:t>
            </a:r>
            <a:r>
              <a:rPr lang="it-IT" dirty="0"/>
              <a:t>: qualsiasi insieme strutturato di dati personali accessibili secondo criteri determinati, indipendentemente dal fatto che tale insieme sia centralizzato, decentralizzato o ripartito in modo funzionale o geografico;</a:t>
            </a:r>
          </a:p>
          <a:p>
            <a:r>
              <a:rPr lang="it-IT" b="1" dirty="0"/>
              <a:t>«titolare del trattamento»</a:t>
            </a:r>
            <a:r>
              <a:rPr lang="it-IT" dirty="0"/>
              <a:t>: la persona fisica o giuridica, l'autorità pubblica, il servizio o altro organismo che, singolarmente o insieme ad altri, determina le finalità e i mezzi del trattamento di dati personali; quando le finalità e i mezzi di tale trattamento sono determinati dal diritto dell'Unione o degli Stati membri, il titolare del trattamento o i criteri specifici applicabili alla sua designazione possono essere stabiliti dal diritto dell'Unione o degli Stati membri;</a:t>
            </a:r>
          </a:p>
          <a:p>
            <a:r>
              <a:rPr lang="it-IT" b="1" dirty="0"/>
              <a:t>«responsabile del trattamento»</a:t>
            </a:r>
            <a:r>
              <a:rPr lang="it-IT" dirty="0"/>
              <a:t>: la persona fisica o giuridica, l'autorità pubblica, il servizio o altro organismo che tratta dati personali per conto del titolare del trattamento;</a:t>
            </a:r>
          </a:p>
          <a:p>
            <a:endParaRPr lang="it-IT" dirty="0"/>
          </a:p>
        </p:txBody>
      </p:sp>
    </p:spTree>
    <p:extLst>
      <p:ext uri="{BB962C8B-B14F-4D97-AF65-F5344CB8AC3E}">
        <p14:creationId xmlns:p14="http://schemas.microsoft.com/office/powerpoint/2010/main" val="270959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95004"/>
          </a:xfrm>
        </p:spPr>
        <p:txBody>
          <a:bodyPr/>
          <a:lstStyle/>
          <a:p>
            <a:pPr algn="ctr"/>
            <a:r>
              <a:rPr lang="it-IT" dirty="0"/>
              <a:t>definizioni</a:t>
            </a:r>
          </a:p>
        </p:txBody>
      </p:sp>
      <p:sp>
        <p:nvSpPr>
          <p:cNvPr id="3" name="Segnaposto contenuto 2"/>
          <p:cNvSpPr>
            <a:spLocks noGrp="1"/>
          </p:cNvSpPr>
          <p:nvPr>
            <p:ph idx="1"/>
          </p:nvPr>
        </p:nvSpPr>
        <p:spPr>
          <a:xfrm>
            <a:off x="698270" y="1670858"/>
            <a:ext cx="10317602" cy="4425142"/>
          </a:xfrm>
        </p:spPr>
        <p:txBody>
          <a:bodyPr>
            <a:normAutofit fontScale="92500" lnSpcReduction="20000"/>
          </a:bodyPr>
          <a:lstStyle/>
          <a:p>
            <a:r>
              <a:rPr lang="it-IT" b="1" dirty="0"/>
              <a:t>«destinatario»</a:t>
            </a:r>
            <a:r>
              <a:rPr lang="it-IT" dirty="0"/>
              <a:t>: la persona fisica o giuridica, l'autorità pubblica, il servizio o un altro organismo che riceve comunicazione di dati personali, che si tratti o meno di terzi. Tuttavia, le autorità pubbliche che possono ricevere comunicazione di dati personali nell'ambito di una specifica indagine conformemente al diritto dell'Unione o degli Stati membri non sono considerate</a:t>
            </a:r>
            <a:r>
              <a:rPr lang="it-IT" u="sng" dirty="0"/>
              <a:t> </a:t>
            </a:r>
            <a:r>
              <a:rPr lang="it-IT" dirty="0"/>
              <a:t>destinatari; il trattamento di tali dati da parte di dette autorità pubbliche è conforme alle norme applicabili in materia di protezione dei dati secondo le finalità del trattamento;</a:t>
            </a:r>
          </a:p>
          <a:p>
            <a:r>
              <a:rPr lang="it-IT" b="1" dirty="0"/>
              <a:t>«terzo»</a:t>
            </a:r>
            <a:r>
              <a:rPr lang="it-IT" dirty="0"/>
              <a:t>: la persona fisica o giuridica, l'autorità pubblica, il servizio o altro organismo che non sia l'interessato, il titolare del trattamento, il responsabile del trattamento e le persone autorizzate al trattamento dei dati personali sotto l'autorità diretta del titolare o del responsabile;</a:t>
            </a:r>
          </a:p>
          <a:p>
            <a:r>
              <a:rPr lang="it-IT" dirty="0" smtClean="0"/>
              <a:t>«</a:t>
            </a:r>
            <a:r>
              <a:rPr lang="it-IT" b="1" dirty="0" err="1" smtClean="0"/>
              <a:t>risk</a:t>
            </a:r>
            <a:r>
              <a:rPr lang="it-IT" b="1" dirty="0" smtClean="0"/>
              <a:t> </a:t>
            </a:r>
            <a:r>
              <a:rPr lang="it-IT" b="1" dirty="0"/>
              <a:t>assessment</a:t>
            </a:r>
            <a:r>
              <a:rPr lang="it-IT" dirty="0" smtClean="0"/>
              <a:t>»:(valutazione </a:t>
            </a:r>
            <a:r>
              <a:rPr lang="it-IT" dirty="0"/>
              <a:t>del </a:t>
            </a:r>
            <a:r>
              <a:rPr lang="it-IT" dirty="0" smtClean="0"/>
              <a:t>rischio): è un processo </a:t>
            </a:r>
            <a:r>
              <a:rPr lang="it-IT" dirty="0"/>
              <a:t>su base scientifica costituito da quattro fasi: individuazione del pericolo, caratterizzazione del pericolo, valutazione dell'esposizione al pericolo e caratterizzazione del </a:t>
            </a:r>
            <a:r>
              <a:rPr lang="it-IT" dirty="0" smtClean="0"/>
              <a:t>rischio</a:t>
            </a:r>
          </a:p>
          <a:p>
            <a:r>
              <a:rPr lang="it-IT" dirty="0" smtClean="0"/>
              <a:t>«</a:t>
            </a:r>
            <a:r>
              <a:rPr lang="it-IT" b="1" dirty="0" smtClean="0"/>
              <a:t>sistemi </a:t>
            </a:r>
            <a:r>
              <a:rPr lang="it-IT" b="1" dirty="0"/>
              <a:t>ICT</a:t>
            </a:r>
            <a:r>
              <a:rPr lang="it-IT" dirty="0"/>
              <a:t>»: </a:t>
            </a:r>
            <a:r>
              <a:rPr lang="it-IT" dirty="0" smtClean="0"/>
              <a:t>la </a:t>
            </a:r>
            <a:r>
              <a:rPr lang="it-IT" dirty="0"/>
              <a:t>tecnologia dell'informazione e della comunicazione o ICT indica l'insieme delle tecnologie dell'informazione (IT) sia nella loro parte hardware che </a:t>
            </a:r>
            <a:r>
              <a:rPr lang="it-IT" dirty="0" smtClean="0"/>
              <a:t>software; </a:t>
            </a:r>
            <a:r>
              <a:rPr lang="it-IT" dirty="0"/>
              <a:t>sono insomma quell'insieme di tecnologie che consentono di raggiungere, archiviare, trasmettere e manipolare le informazioni. </a:t>
            </a:r>
          </a:p>
          <a:p>
            <a:endParaRPr lang="it-IT" dirty="0"/>
          </a:p>
        </p:txBody>
      </p:sp>
    </p:spTree>
    <p:extLst>
      <p:ext uri="{BB962C8B-B14F-4D97-AF65-F5344CB8AC3E}">
        <p14:creationId xmlns:p14="http://schemas.microsoft.com/office/powerpoint/2010/main" val="3587047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687185"/>
          </a:xfrm>
        </p:spPr>
        <p:txBody>
          <a:bodyPr>
            <a:normAutofit fontScale="90000"/>
          </a:bodyPr>
          <a:lstStyle/>
          <a:p>
            <a:pPr algn="ctr"/>
            <a:r>
              <a:rPr lang="it-IT" dirty="0"/>
              <a:t>definizioni</a:t>
            </a:r>
          </a:p>
        </p:txBody>
      </p:sp>
      <p:sp>
        <p:nvSpPr>
          <p:cNvPr id="3" name="Segnaposto contenuto 2"/>
          <p:cNvSpPr>
            <a:spLocks noGrp="1"/>
          </p:cNvSpPr>
          <p:nvPr>
            <p:ph idx="1"/>
          </p:nvPr>
        </p:nvSpPr>
        <p:spPr>
          <a:xfrm>
            <a:off x="1143000" y="1421476"/>
            <a:ext cx="9872871" cy="4674524"/>
          </a:xfrm>
        </p:spPr>
        <p:txBody>
          <a:bodyPr>
            <a:normAutofit lnSpcReduction="10000"/>
          </a:bodyPr>
          <a:lstStyle/>
          <a:p>
            <a:r>
              <a:rPr lang="it-IT" b="1" dirty="0" smtClean="0"/>
              <a:t>«</a:t>
            </a:r>
            <a:r>
              <a:rPr lang="it-IT" b="1" dirty="0"/>
              <a:t>dati relativi alla salute»</a:t>
            </a:r>
            <a:r>
              <a:rPr lang="it-IT" dirty="0"/>
              <a:t>: i dati personali attinenti alla salute fisica o mentale di una persona fisica, compresa la prestazione di servizi di assistenza sanitaria, che rivelano informazioni relative al suo stato di salute;</a:t>
            </a:r>
          </a:p>
          <a:p>
            <a:r>
              <a:rPr lang="it-IT" b="1" dirty="0"/>
              <a:t>«banca di dati»</a:t>
            </a:r>
            <a:r>
              <a:rPr lang="it-IT" dirty="0"/>
              <a:t>: qualsiasi complesso organizzato di dati personali, ripartito in una o più unità dislocate in uno o più siti;</a:t>
            </a:r>
          </a:p>
          <a:p>
            <a:r>
              <a:rPr lang="it-IT" b="1" dirty="0"/>
              <a:t>«evento sulla sicurezza delle informazioni»</a:t>
            </a:r>
            <a:r>
              <a:rPr lang="it-IT" dirty="0"/>
              <a:t>: occorrenza identificata di uno stato di un sistema, servizio o della rete che indichi una possibile violazione di una policy sulla sicurezza delle informazioni (Information Security Policy) o il fallimento di controlli, o una situazione precedentemente sconosciuta che può essere rilevante a fini di sicurezza</a:t>
            </a:r>
          </a:p>
          <a:p>
            <a:r>
              <a:rPr lang="it-IT" b="1" dirty="0"/>
              <a:t>«incidente sulla sicurezza delle informazioni»:</a:t>
            </a:r>
            <a:r>
              <a:rPr lang="it-IT" dirty="0"/>
              <a:t> evento singolo o serie di eventi sulla sicurezza delle informazioni indesiderati o imprevisti che hanno una significativa probabilità di compromettere le operazioni aziendali e di minacciare la sicurezza delle informazioni</a:t>
            </a:r>
          </a:p>
          <a:p>
            <a:pPr marL="45720" indent="0">
              <a:buNone/>
            </a:pPr>
            <a:endParaRPr lang="it-IT" dirty="0"/>
          </a:p>
        </p:txBody>
      </p:sp>
    </p:spTree>
    <p:extLst>
      <p:ext uri="{BB962C8B-B14F-4D97-AF65-F5344CB8AC3E}">
        <p14:creationId xmlns:p14="http://schemas.microsoft.com/office/powerpoint/2010/main" val="2581663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Misure di sicurezza: cosa cambia con il GDPR  </a:t>
            </a:r>
            <a:r>
              <a:rPr lang="it-IT" dirty="0" smtClean="0"/>
              <a:t>1/3</a:t>
            </a:r>
            <a:endParaRPr lang="it-IT" dirty="0"/>
          </a:p>
        </p:txBody>
      </p:sp>
      <p:sp>
        <p:nvSpPr>
          <p:cNvPr id="3" name="Segnaposto contenuto 2"/>
          <p:cNvSpPr>
            <a:spLocks noGrp="1"/>
          </p:cNvSpPr>
          <p:nvPr>
            <p:ph idx="1"/>
          </p:nvPr>
        </p:nvSpPr>
        <p:spPr>
          <a:xfrm>
            <a:off x="748146" y="1795549"/>
            <a:ext cx="10267726" cy="4300451"/>
          </a:xfrm>
        </p:spPr>
        <p:txBody>
          <a:bodyPr>
            <a:normAutofit fontScale="85000" lnSpcReduction="20000"/>
          </a:bodyPr>
          <a:lstStyle/>
          <a:p>
            <a:r>
              <a:rPr lang="it-IT" dirty="0" smtClean="0"/>
              <a:t>Mentre </a:t>
            </a:r>
            <a:r>
              <a:rPr lang="it-IT" dirty="0"/>
              <a:t>il </a:t>
            </a:r>
            <a:r>
              <a:rPr lang="it-IT" b="1" dirty="0"/>
              <a:t>d.lgs. n. 196/2003</a:t>
            </a:r>
            <a:r>
              <a:rPr lang="it-IT" dirty="0"/>
              <a:t> faceva esplicita menzione alle </a:t>
            </a:r>
            <a:r>
              <a:rPr lang="it-IT" b="1" dirty="0"/>
              <a:t>misure minime di sicurezza</a:t>
            </a:r>
            <a:r>
              <a:rPr lang="it-IT" dirty="0"/>
              <a:t> che il Titolare doveva applicare prima di dare l’avvio al trattamento dei dati e indicava, altresì le </a:t>
            </a:r>
            <a:r>
              <a:rPr lang="it-IT" b="1" dirty="0"/>
              <a:t>misure idonee</a:t>
            </a:r>
            <a:r>
              <a:rPr lang="it-IT" dirty="0"/>
              <a:t> intese quali misure aggiuntive rispetto alle misure minime, tali indicazioni mancano nel Regolamento, ciò però non esime il Titolare – dopo avere effettuato una autovalutazione dei rischi – di adottare le misure di sicurezza richieste per la messa in sicurezza dei dati personali oggetto di trattamento.</a:t>
            </a:r>
          </a:p>
          <a:p>
            <a:r>
              <a:rPr lang="it-IT" dirty="0"/>
              <a:t>Pertanto, le misure minime rappresentavano, ai sensi del Codice in materia di protezione dei dati personali, una sorte di </a:t>
            </a:r>
            <a:r>
              <a:rPr lang="it-IT" dirty="0" err="1"/>
              <a:t>ceck</a:t>
            </a:r>
            <a:r>
              <a:rPr lang="it-IT" dirty="0"/>
              <a:t> list che permette ai Titolari di essere conformi alla normativa di settore, l’aspetto negativo di tale approccio è che la compliance non coincide (o non coincide sempre) con la reale sicurezza.</a:t>
            </a:r>
          </a:p>
          <a:p>
            <a:r>
              <a:rPr lang="it-IT" dirty="0"/>
              <a:t>Il Regolamento affronta, invece, la problematica da un’altra angolazione: </a:t>
            </a:r>
            <a:r>
              <a:rPr lang="it-IT" b="1" dirty="0"/>
              <a:t>la sicurezza garantisce la conformità e non viceversa</a:t>
            </a:r>
            <a:r>
              <a:rPr lang="it-IT" dirty="0"/>
              <a:t>; di conseguenza, ciò si traduce nell’asserzione che se si è sicuri si è anche compliance</a:t>
            </a:r>
            <a:r>
              <a:rPr lang="it-IT" dirty="0" smtClean="0"/>
              <a:t>.</a:t>
            </a:r>
          </a:p>
          <a:p>
            <a:r>
              <a:rPr lang="it-IT" dirty="0"/>
              <a:t>Questo salto di livello impone al data controller (Titolare) di ricorrere ad un approccio proattivo al problema della sicurezza (o meglio, della messa in sicurezza dei dati personali), con conseguente necessità di rivedere l’organigramma aziendale privacy individuando al suo interno in modo chiaro e trasparente le responsabilità (</a:t>
            </a:r>
            <a:r>
              <a:rPr lang="it-IT" dirty="0" err="1"/>
              <a:t>accountability</a:t>
            </a:r>
            <a:r>
              <a:rPr lang="it-IT" dirty="0"/>
              <a:t>).</a:t>
            </a:r>
          </a:p>
          <a:p>
            <a:endParaRPr lang="it-IT" dirty="0"/>
          </a:p>
          <a:p>
            <a:endParaRPr lang="it-IT" dirty="0"/>
          </a:p>
        </p:txBody>
      </p:sp>
    </p:spTree>
    <p:extLst>
      <p:ext uri="{BB962C8B-B14F-4D97-AF65-F5344CB8AC3E}">
        <p14:creationId xmlns:p14="http://schemas.microsoft.com/office/powerpoint/2010/main" val="24351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37062"/>
          </a:xfrm>
        </p:spPr>
        <p:txBody>
          <a:bodyPr/>
          <a:lstStyle/>
          <a:p>
            <a:r>
              <a:rPr lang="it-IT" sz="3200" dirty="0"/>
              <a:t>Misure di sicurezza: cosa cambia con il GDPR  </a:t>
            </a:r>
            <a:r>
              <a:rPr lang="it-IT" dirty="0" smtClean="0"/>
              <a:t>2/3</a:t>
            </a:r>
            <a:endParaRPr lang="it-IT" dirty="0"/>
          </a:p>
        </p:txBody>
      </p:sp>
      <p:sp>
        <p:nvSpPr>
          <p:cNvPr id="3" name="Segnaposto contenuto 2"/>
          <p:cNvSpPr>
            <a:spLocks noGrp="1"/>
          </p:cNvSpPr>
          <p:nvPr>
            <p:ph idx="1"/>
          </p:nvPr>
        </p:nvSpPr>
        <p:spPr>
          <a:xfrm>
            <a:off x="773084" y="1346663"/>
            <a:ext cx="10242787" cy="4749338"/>
          </a:xfrm>
        </p:spPr>
        <p:txBody>
          <a:bodyPr>
            <a:normAutofit fontScale="77500" lnSpcReduction="20000"/>
          </a:bodyPr>
          <a:lstStyle/>
          <a:p>
            <a:endParaRPr lang="it-IT" dirty="0" smtClean="0"/>
          </a:p>
          <a:p>
            <a:r>
              <a:rPr lang="it-IT" dirty="0" smtClean="0"/>
              <a:t>La </a:t>
            </a:r>
            <a:r>
              <a:rPr lang="it-IT" dirty="0"/>
              <a:t>applicazione di </a:t>
            </a:r>
            <a:r>
              <a:rPr lang="it-IT" b="1" dirty="0"/>
              <a:t>misure di sicurezza</a:t>
            </a:r>
            <a:r>
              <a:rPr lang="it-IT" dirty="0"/>
              <a:t> costituisce un principio imprescindibile al fine di procedere al trattamento dei dati personali, peraltro già riconosciuto nella normativa comunitaria e nazionale (vedasi Direttiva 45/96 e legislazione nazionale).</a:t>
            </a:r>
          </a:p>
          <a:p>
            <a:r>
              <a:rPr lang="it-IT" dirty="0" smtClean="0"/>
              <a:t>La </a:t>
            </a:r>
            <a:r>
              <a:rPr lang="it-IT" dirty="0"/>
              <a:t>protezione dei dati personali e il rispetto della vita privata sono diritti fondamentali importanti.</a:t>
            </a:r>
          </a:p>
          <a:p>
            <a:r>
              <a:rPr lang="it-IT" dirty="0"/>
              <a:t>Il </a:t>
            </a:r>
            <a:r>
              <a:rPr lang="it-IT" b="1" dirty="0"/>
              <a:t>Parlamento europeo</a:t>
            </a:r>
            <a:r>
              <a:rPr lang="it-IT" dirty="0"/>
              <a:t> ha sempre insistito sulla necessità di mantenere un approccio che concili il rafforzamento della sicurezza con la salvaguardia dei diritti umani, inclusa la protezione dei dati personali e della privacy.</a:t>
            </a:r>
          </a:p>
          <a:p>
            <a:r>
              <a:rPr lang="it-IT" dirty="0" smtClean="0"/>
              <a:t>Con </a:t>
            </a:r>
            <a:r>
              <a:rPr lang="it-IT" dirty="0"/>
              <a:t>il Regolamento, cambia la prospettiva: per le misure di sicurezza: </a:t>
            </a:r>
            <a:r>
              <a:rPr lang="it-IT" b="1" dirty="0"/>
              <a:t>non c’è più distinzione tra misure minime e idonee; </a:t>
            </a:r>
            <a:r>
              <a:rPr lang="it-IT" dirty="0"/>
              <a:t>le prime dettagliatamente individuate dal legislatore agli artt. 33-34 e all’Allegato B del Codice stesso (d.lgs. n. 196/2003), mentre le seconde dovevano essere determinate dal Titolare del trattamento alla luce di una serie di parametri a cui fare riferimento, che andavano dalla tipologia di dati trattati  alla modalità di trattamento, alla quantità di dati trattati, alla loro trasferibilità al di fuori della UE, ecc.</a:t>
            </a:r>
            <a:r>
              <a:rPr lang="it-IT" b="1" dirty="0"/>
              <a:t>.</a:t>
            </a:r>
            <a:endParaRPr lang="it-IT" dirty="0"/>
          </a:p>
          <a:p>
            <a:r>
              <a:rPr lang="it-IT" b="1" dirty="0"/>
              <a:t>In base al Regolamento, esistono solo misure adeguate da applicare, decise dal Titolare del trattamento a seguito dell’analisi dei rischi.</a:t>
            </a:r>
            <a:endParaRPr lang="it-IT" dirty="0"/>
          </a:p>
          <a:p>
            <a:r>
              <a:rPr lang="it-IT" dirty="0"/>
              <a:t>Ai sensi dell’art. 32,  il Titolare del trattamento e il Responsabile del trattamento dovranno porre in essere misure tecniche e organizzative adeguate per </a:t>
            </a:r>
            <a:r>
              <a:rPr lang="it-IT" b="1" dirty="0"/>
              <a:t>garantire un livello di sicurezza adeguato al rischio.</a:t>
            </a:r>
            <a:endParaRPr lang="it-IT" dirty="0"/>
          </a:p>
          <a:p>
            <a:endParaRPr lang="it-IT" dirty="0"/>
          </a:p>
        </p:txBody>
      </p:sp>
    </p:spTree>
    <p:extLst>
      <p:ext uri="{BB962C8B-B14F-4D97-AF65-F5344CB8AC3E}">
        <p14:creationId xmlns:p14="http://schemas.microsoft.com/office/powerpoint/2010/main" val="4179269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978131"/>
          </a:xfrm>
        </p:spPr>
        <p:txBody>
          <a:bodyPr/>
          <a:lstStyle/>
          <a:p>
            <a:r>
              <a:rPr lang="it-IT" sz="3200" dirty="0"/>
              <a:t>Misure di sicurezza: cosa cambia con il GDPR  </a:t>
            </a:r>
            <a:r>
              <a:rPr lang="it-IT" dirty="0" smtClean="0"/>
              <a:t>3/3</a:t>
            </a:r>
            <a:endParaRPr lang="it-IT" dirty="0"/>
          </a:p>
        </p:txBody>
      </p:sp>
      <p:sp>
        <p:nvSpPr>
          <p:cNvPr id="3" name="Segnaposto contenuto 2"/>
          <p:cNvSpPr>
            <a:spLocks noGrp="1"/>
          </p:cNvSpPr>
          <p:nvPr>
            <p:ph idx="1"/>
          </p:nvPr>
        </p:nvSpPr>
        <p:spPr>
          <a:xfrm>
            <a:off x="1143000" y="1679171"/>
            <a:ext cx="9872871" cy="4416829"/>
          </a:xfrm>
        </p:spPr>
        <p:txBody>
          <a:bodyPr/>
          <a:lstStyle/>
          <a:p>
            <a:r>
              <a:rPr lang="it-IT" b="1" dirty="0"/>
              <a:t>L’adeguatezza delle misure di sicurezza ai rischi saranno documentate da policy aziendali di sicurezza informatica che andranno ad esplicitare le misure organizzative e comportamentali finalizzate al contrasto dei rischi informatici.</a:t>
            </a:r>
            <a:endParaRPr lang="it-IT" dirty="0"/>
          </a:p>
          <a:p>
            <a:r>
              <a:rPr lang="it-IT" b="1" dirty="0"/>
              <a:t>La policy aziendale sulla sicurezza informatica sarà veramente efficace se – oltre a contenere una serie di prescrizioni e raccomandazioni tagliate su misura della organizzazione aziendale – verrà veicolata tra i dipendenti ed i soggetti terzi che utilizzano la strumentazione informatica dell’azienda, in modo da renderli pienamente consapevoli dei rischi legati al trattamento dei dati personali. Ciò perché nella “catena della sicurezza” l’anello debole è rappresentato dall’elemento umano!</a:t>
            </a:r>
            <a:endParaRPr lang="it-IT" dirty="0"/>
          </a:p>
          <a:p>
            <a:endParaRPr lang="it-IT" dirty="0"/>
          </a:p>
        </p:txBody>
      </p:sp>
    </p:spTree>
    <p:extLst>
      <p:ext uri="{BB962C8B-B14F-4D97-AF65-F5344CB8AC3E}">
        <p14:creationId xmlns:p14="http://schemas.microsoft.com/office/powerpoint/2010/main" val="2006430311"/>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821</TotalTime>
  <Words>3365</Words>
  <Application>Microsoft Office PowerPoint</Application>
  <PresentationFormat>Widescreen</PresentationFormat>
  <Paragraphs>107</Paragraphs>
  <Slides>21</Slides>
  <Notes>0</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21</vt:i4>
      </vt:variant>
    </vt:vector>
  </HeadingPairs>
  <TitlesOfParts>
    <vt:vector size="23" baseType="lpstr">
      <vt:lpstr>Corbel</vt:lpstr>
      <vt:lpstr>Base</vt:lpstr>
      <vt:lpstr>Corso di Formazione in materia di trattamento dei dati personali ad uso dei satd e dei referenti privacy   LE MISURE DI SICUREZZA  Lezione n. 07</vt:lpstr>
      <vt:lpstr>abbreviazioni</vt:lpstr>
      <vt:lpstr>definizioni</vt:lpstr>
      <vt:lpstr>definizioni</vt:lpstr>
      <vt:lpstr>definizioni</vt:lpstr>
      <vt:lpstr>definizioni</vt:lpstr>
      <vt:lpstr>Misure di sicurezza: cosa cambia con il GDPR  1/3</vt:lpstr>
      <vt:lpstr>Misure di sicurezza: cosa cambia con il GDPR  2/3</vt:lpstr>
      <vt:lpstr>Misure di sicurezza: cosa cambia con il GDPR  3/3</vt:lpstr>
      <vt:lpstr>Articolo 24 – Responsabilità del titolare del trattamento (C74-C78).  </vt:lpstr>
      <vt:lpstr>Articolo 25 – Protezione dei dati fin dalla progettazione e protezione per impostazione predefinita (C75-C78).</vt:lpstr>
      <vt:lpstr> Regolamento UE 2016/679 -  Articolo 32 Sicurezza del trattamento (C83) </vt:lpstr>
      <vt:lpstr>  Articolo 32 – Sicurezza del trattamento (C83).  </vt:lpstr>
      <vt:lpstr>  Articolo 32 – Sicurezza del trattamento (C83).   </vt:lpstr>
      <vt:lpstr>Misure di sicurezza nel GDPR: le linee guida</vt:lpstr>
      <vt:lpstr> Misure di sicurezza nel GDPR: le linee guida</vt:lpstr>
      <vt:lpstr>I requisiti standard di sicurezza</vt:lpstr>
      <vt:lpstr>Gli obblighi in capo ai SATD   1/2</vt:lpstr>
      <vt:lpstr>  Gli obblighi in capo ai SATD   2/2  </vt:lpstr>
      <vt:lpstr>Il regime sanzionatorio </vt:lpstr>
      <vt:lpstr>riferimenti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sul trattamento dei dati personali 1° lezione</dc:title>
  <dc:creator>Giovanni Modesti</dc:creator>
  <cp:lastModifiedBy>Giovanni Modesti</cp:lastModifiedBy>
  <cp:revision>187</cp:revision>
  <dcterms:created xsi:type="dcterms:W3CDTF">2021-02-25T15:55:11Z</dcterms:created>
  <dcterms:modified xsi:type="dcterms:W3CDTF">2022-03-03T10:59:47Z</dcterms:modified>
</cp:coreProperties>
</file>