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CD0"/>
    <a:srgbClr val="FF9933"/>
    <a:srgbClr val="E3E98F"/>
    <a:srgbClr val="CCD834"/>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81" autoAdjust="0"/>
  </p:normalViewPr>
  <p:slideViewPr>
    <p:cSldViewPr>
      <p:cViewPr>
        <p:scale>
          <a:sx n="142" d="100"/>
          <a:sy n="142" d="100"/>
        </p:scale>
        <p:origin x="-144" y="2736"/>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4"/>
  <c:chart>
    <c:autoTitleDeleted val="1"/>
    <c:view3D>
      <c:rotX val="0"/>
      <c:rotY val="0"/>
      <c:perspective val="0"/>
    </c:view3D>
    <c:plotArea>
      <c:layout>
        <c:manualLayout>
          <c:layoutTarget val="inner"/>
          <c:xMode val="edge"/>
          <c:yMode val="edge"/>
          <c:x val="8.4427432682025905E-2"/>
          <c:y val="4.3547612356796994E-2"/>
          <c:w val="0.91497946437250965"/>
          <c:h val="0.82150545364240668"/>
        </c:manualLayout>
      </c:layout>
      <c:bar3DChart>
        <c:barDir val="col"/>
        <c:grouping val="clustered"/>
        <c:ser>
          <c:idx val="0"/>
          <c:order val="0"/>
          <c:tx>
            <c:strRef>
              <c:f>Foglio1!$B$1</c:f>
              <c:strCache>
                <c:ptCount val="1"/>
                <c:pt idx="0">
                  <c:v>%</c:v>
                </c:pt>
              </c:strCache>
            </c:strRef>
          </c:tx>
          <c:cat>
            <c:strRef>
              <c:f>Foglio1!$A$2:$A$23</c:f>
              <c:strCache>
                <c:ptCount val="22"/>
                <c:pt idx="0">
                  <c:v>C. DIFFICILE</c:v>
                </c:pt>
                <c:pt idx="1">
                  <c:v>ROTAVIRUS</c:v>
                </c:pt>
                <c:pt idx="2">
                  <c:v>KPC</c:v>
                </c:pt>
                <c:pt idx="3">
                  <c:v>A. BAUMANNII MDR</c:v>
                </c:pt>
                <c:pt idx="4">
                  <c:v>P. AERUGINOSA MDR</c:v>
                </c:pt>
                <c:pt idx="5">
                  <c:v>M.TUBERCULOSIS</c:v>
                </c:pt>
                <c:pt idx="6">
                  <c:v>S. AUREUS MDR</c:v>
                </c:pt>
                <c:pt idx="7">
                  <c:v>S. PNEUMONIAE</c:v>
                </c:pt>
                <c:pt idx="8">
                  <c:v>E. COLI MDR</c:v>
                </c:pt>
                <c:pt idx="9">
                  <c:v>SALMONELLA SPP.</c:v>
                </c:pt>
                <c:pt idx="10">
                  <c:v>S. MALTOPHILIA MDR</c:v>
                </c:pt>
                <c:pt idx="11">
                  <c:v>A.CORYNEBACTERIUM</c:v>
                </c:pt>
                <c:pt idx="12">
                  <c:v>A. FLAVUS</c:v>
                </c:pt>
                <c:pt idx="13">
                  <c:v>A. NIGER</c:v>
                </c:pt>
                <c:pt idx="14">
                  <c:v>E. CLOACAE MDR</c:v>
                </c:pt>
                <c:pt idx="15">
                  <c:v>E. FAECALIS MDR</c:v>
                </c:pt>
                <c:pt idx="16">
                  <c:v>E. FAECIUM MDR</c:v>
                </c:pt>
                <c:pt idx="17">
                  <c:v>L. PNEUMOPHILA</c:v>
                </c:pt>
                <c:pt idx="18">
                  <c:v>P. MIRABILIS MDR</c:v>
                </c:pt>
                <c:pt idx="19">
                  <c:v>S. HAEMOLYTICUS</c:v>
                </c:pt>
                <c:pt idx="20">
                  <c:v>S. MARCESCENS</c:v>
                </c:pt>
                <c:pt idx="21">
                  <c:v>S. HOMINIS</c:v>
                </c:pt>
              </c:strCache>
            </c:strRef>
          </c:cat>
          <c:val>
            <c:numRef>
              <c:f>Foglio1!$B$2:$B$23</c:f>
              <c:numCache>
                <c:formatCode>General</c:formatCode>
                <c:ptCount val="22"/>
                <c:pt idx="0">
                  <c:v>29</c:v>
                </c:pt>
                <c:pt idx="1">
                  <c:v>18</c:v>
                </c:pt>
                <c:pt idx="2">
                  <c:v>13</c:v>
                </c:pt>
                <c:pt idx="3">
                  <c:v>10</c:v>
                </c:pt>
                <c:pt idx="4">
                  <c:v>9</c:v>
                </c:pt>
                <c:pt idx="5">
                  <c:v>4</c:v>
                </c:pt>
                <c:pt idx="6">
                  <c:v>3</c:v>
                </c:pt>
                <c:pt idx="7">
                  <c:v>2</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ser>
        <c:gapWidth val="118"/>
        <c:shape val="cylinder"/>
        <c:axId val="33345920"/>
        <c:axId val="33346688"/>
        <c:axId val="0"/>
      </c:bar3DChart>
      <c:catAx>
        <c:axId val="33345920"/>
        <c:scaling>
          <c:orientation val="minMax"/>
        </c:scaling>
        <c:axPos val="b"/>
        <c:tickLblPos val="nextTo"/>
        <c:txPr>
          <a:bodyPr/>
          <a:lstStyle/>
          <a:p>
            <a:pPr>
              <a:defRPr sz="400"/>
            </a:pPr>
            <a:endParaRPr lang="it-IT"/>
          </a:p>
        </c:txPr>
        <c:crossAx val="33346688"/>
        <c:crosses val="autoZero"/>
        <c:auto val="1"/>
        <c:lblAlgn val="ctr"/>
        <c:lblOffset val="100"/>
      </c:catAx>
      <c:valAx>
        <c:axId val="33346688"/>
        <c:scaling>
          <c:orientation val="minMax"/>
          <c:max val="30"/>
          <c:min val="0"/>
        </c:scaling>
        <c:axPos val="l"/>
        <c:majorGridlines>
          <c:spPr>
            <a:ln>
              <a:solidFill>
                <a:schemeClr val="bg1">
                  <a:lumMod val="50000"/>
                </a:schemeClr>
              </a:solidFill>
            </a:ln>
          </c:spPr>
        </c:majorGridlines>
        <c:numFmt formatCode="General" sourceLinked="1"/>
        <c:tickLblPos val="nextTo"/>
        <c:txPr>
          <a:bodyPr/>
          <a:lstStyle/>
          <a:p>
            <a:pPr>
              <a:defRPr sz="600"/>
            </a:pPr>
            <a:endParaRPr lang="it-IT"/>
          </a:p>
        </c:txPr>
        <c:crossAx val="33345920"/>
        <c:crosses val="autoZero"/>
        <c:crossBetween val="between"/>
      </c:valAx>
      <c:spPr>
        <a:ln>
          <a:noFill/>
        </a:ln>
      </c:spPr>
    </c:plotArea>
    <c:legend>
      <c:legendPos val="r"/>
      <c:layout>
        <c:manualLayout>
          <c:xMode val="edge"/>
          <c:yMode val="edge"/>
          <c:x val="0.84368041232133695"/>
          <c:y val="4.9904177313631878E-2"/>
          <c:w val="0.13973850096882651"/>
          <c:h val="0.15062792902445887"/>
        </c:manualLayout>
      </c:layout>
      <c:txPr>
        <a:bodyPr/>
        <a:lstStyle/>
        <a:p>
          <a:pPr>
            <a:defRPr sz="800"/>
          </a:pPr>
          <a:endParaRPr lang="it-IT"/>
        </a:p>
      </c:txPr>
    </c:legend>
    <c:plotVisOnly val="1"/>
  </c:chart>
  <c:spPr>
    <a:ln>
      <a:solidFill>
        <a:schemeClr val="accent1"/>
      </a:solidFill>
    </a:ln>
  </c:spPr>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4"/>
  <c:chart>
    <c:autoTitleDeleted val="1"/>
    <c:view3D>
      <c:rotX val="0"/>
      <c:rotY val="0"/>
      <c:perspective val="0"/>
    </c:view3D>
    <c:plotArea>
      <c:layout>
        <c:manualLayout>
          <c:layoutTarget val="inner"/>
          <c:xMode val="edge"/>
          <c:yMode val="edge"/>
          <c:x val="4.4256759615990425E-2"/>
          <c:y val="3.5247880954403801E-2"/>
          <c:w val="0.95574324038401026"/>
          <c:h val="0.71983374396308963"/>
        </c:manualLayout>
      </c:layout>
      <c:bar3DChart>
        <c:barDir val="col"/>
        <c:grouping val="clustered"/>
        <c:ser>
          <c:idx val="0"/>
          <c:order val="0"/>
          <c:tx>
            <c:strRef>
              <c:f>'Foglio1'!$B$1</c:f>
              <c:strCache>
                <c:ptCount val="1"/>
                <c:pt idx="0">
                  <c:v>%</c:v>
                </c:pt>
              </c:strCache>
            </c:strRef>
          </c:tx>
          <c:cat>
            <c:strRef>
              <c:f>'Foglio1'!$A$2:$A$9</c:f>
              <c:strCache>
                <c:ptCount val="8"/>
                <c:pt idx="0">
                  <c:v>inf. gastrointestinali</c:v>
                </c:pt>
                <c:pt idx="1">
                  <c:v>infezioni apparato respiratorio </c:v>
                </c:pt>
                <c:pt idx="2">
                  <c:v>sepsi</c:v>
                </c:pt>
                <c:pt idx="3">
                  <c:v>infezioni tratto urinario  </c:v>
                </c:pt>
                <c:pt idx="4">
                  <c:v>ferita chirurgica</c:v>
                </c:pt>
                <c:pt idx="5">
                  <c:v>infezioni catetere correlate</c:v>
                </c:pt>
                <c:pt idx="6">
                  <c:v>infezioni snc</c:v>
                </c:pt>
                <c:pt idx="7">
                  <c:v>altro</c:v>
                </c:pt>
              </c:strCache>
            </c:strRef>
          </c:cat>
          <c:val>
            <c:numRef>
              <c:f>'Foglio1'!$B$2:$B$9</c:f>
              <c:numCache>
                <c:formatCode>General</c:formatCode>
                <c:ptCount val="8"/>
                <c:pt idx="0">
                  <c:v>50.54</c:v>
                </c:pt>
                <c:pt idx="1">
                  <c:v>20.97</c:v>
                </c:pt>
                <c:pt idx="2">
                  <c:v>15.05</c:v>
                </c:pt>
                <c:pt idx="3">
                  <c:v>4.3</c:v>
                </c:pt>
                <c:pt idx="4">
                  <c:v>3.7600000000000002</c:v>
                </c:pt>
                <c:pt idx="5">
                  <c:v>2.69</c:v>
                </c:pt>
                <c:pt idx="6">
                  <c:v>2.15</c:v>
                </c:pt>
                <c:pt idx="7">
                  <c:v>0.54</c:v>
                </c:pt>
              </c:numCache>
            </c:numRef>
          </c:val>
        </c:ser>
        <c:gapWidth val="202"/>
        <c:gapDepth val="282"/>
        <c:shape val="cylinder"/>
        <c:axId val="42216448"/>
        <c:axId val="42263296"/>
        <c:axId val="0"/>
      </c:bar3DChart>
      <c:catAx>
        <c:axId val="42216448"/>
        <c:scaling>
          <c:orientation val="minMax"/>
        </c:scaling>
        <c:axPos val="b"/>
        <c:tickLblPos val="nextTo"/>
        <c:txPr>
          <a:bodyPr/>
          <a:lstStyle/>
          <a:p>
            <a:pPr>
              <a:defRPr sz="400"/>
            </a:pPr>
            <a:endParaRPr lang="it-IT"/>
          </a:p>
        </c:txPr>
        <c:crossAx val="42263296"/>
        <c:crosses val="autoZero"/>
        <c:auto val="1"/>
        <c:lblAlgn val="ctr"/>
        <c:lblOffset val="100"/>
      </c:catAx>
      <c:valAx>
        <c:axId val="42263296"/>
        <c:scaling>
          <c:orientation val="minMax"/>
          <c:max val="60"/>
          <c:min val="0"/>
        </c:scaling>
        <c:axPos val="l"/>
        <c:majorGridlines/>
        <c:numFmt formatCode="General" sourceLinked="1"/>
        <c:tickLblPos val="nextTo"/>
        <c:txPr>
          <a:bodyPr/>
          <a:lstStyle/>
          <a:p>
            <a:pPr>
              <a:defRPr sz="600"/>
            </a:pPr>
            <a:endParaRPr lang="it-IT"/>
          </a:p>
        </c:txPr>
        <c:crossAx val="42216448"/>
        <c:crosses val="autoZero"/>
        <c:crossBetween val="between"/>
      </c:valAx>
    </c:plotArea>
    <c:legend>
      <c:legendPos val="r"/>
      <c:layout>
        <c:manualLayout>
          <c:xMode val="edge"/>
          <c:yMode val="edge"/>
          <c:x val="0.88232297105877122"/>
          <c:y val="0.47543772914120652"/>
          <c:w val="4.9930248041444004E-2"/>
          <c:h val="7.0288595384826513E-2"/>
        </c:manualLayout>
      </c:layout>
      <c:txPr>
        <a:bodyPr/>
        <a:lstStyle/>
        <a:p>
          <a:pPr>
            <a:defRPr sz="800"/>
          </a:pPr>
          <a:endParaRPr lang="it-IT"/>
        </a:p>
      </c:txPr>
    </c:legend>
    <c:plotVisOnly val="1"/>
  </c:chart>
  <c:spPr>
    <a:ln>
      <a:solidFill>
        <a:schemeClr val="accent1"/>
      </a:solidFill>
    </a:ln>
  </c:spPr>
  <c:txPr>
    <a:bodyPr/>
    <a:lstStyle/>
    <a:p>
      <a:pPr>
        <a:defRPr sz="900" b="1"/>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46550B-B43D-4523-8BDF-8C04E96688AF}" type="datetimeFigureOut">
              <a:rPr lang="it-IT" smtClean="0"/>
              <a:pPr/>
              <a:t>05/11/2014</a:t>
            </a:fld>
            <a:endParaRPr lang="it-IT"/>
          </a:p>
        </p:txBody>
      </p:sp>
      <p:sp>
        <p:nvSpPr>
          <p:cNvPr id="4" name="Segnaposto immagine diapositiva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3E1F7-1FC6-4AE1-A498-CB33CCCEEBE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913E1F7-1FC6-4AE1-A498-CB33CCCEEBEB}"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3077282"/>
            <a:ext cx="5829300" cy="212336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573264"/>
            <a:ext cx="1157288" cy="1220822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5" y="573264"/>
            <a:ext cx="3357563" cy="1220822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365523"/>
            <a:ext cx="5829300" cy="1967442"/>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96699"/>
            <a:ext cx="6172200" cy="1651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94405"/>
            <a:ext cx="2256235" cy="1678517"/>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934200"/>
            <a:ext cx="4114800" cy="81862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552F5D-2ECC-48A2-AF4D-6E3FF2B7D84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0B6260-FC49-46F4-B398-0EA277290B7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1C552F5D-2ECC-48A2-AF4D-6E3FF2B7D843}" type="datetimeFigureOut">
              <a:rPr lang="it-IT" smtClean="0"/>
              <a:pPr/>
              <a:t>05/11/2014</a:t>
            </a:fld>
            <a:endParaRPr lang="it-IT"/>
          </a:p>
        </p:txBody>
      </p:sp>
      <p:sp>
        <p:nvSpPr>
          <p:cNvPr id="5" name="Segnaposto piè di pagina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A0B6260-FC49-46F4-B398-0EA277290B7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4293096" y="2504728"/>
            <a:ext cx="2448320" cy="2160240"/>
          </a:xfrm>
          <a:prstGeom prst="rect">
            <a:avLst/>
          </a:prstGeom>
          <a:noFill/>
          <a:ln w="9525">
            <a:noFill/>
            <a:miter lim="800000"/>
            <a:headEnd/>
            <a:tailEnd/>
          </a:ln>
        </p:spPr>
      </p:pic>
      <p:graphicFrame>
        <p:nvGraphicFramePr>
          <p:cNvPr id="8" name="Tabella 7"/>
          <p:cNvGraphicFramePr>
            <a:graphicFrameLocks noGrp="1"/>
          </p:cNvGraphicFramePr>
          <p:nvPr/>
        </p:nvGraphicFramePr>
        <p:xfrm>
          <a:off x="116632" y="1282864"/>
          <a:ext cx="6741368" cy="975360"/>
        </p:xfrm>
        <a:graphic>
          <a:graphicData uri="http://schemas.openxmlformats.org/drawingml/2006/table">
            <a:tbl>
              <a:tblPr firstRow="1" bandRow="1">
                <a:tableStyleId>{5C22544A-7EE6-4342-B048-85BDC9FD1C3A}</a:tableStyleId>
              </a:tblPr>
              <a:tblGrid>
                <a:gridCol w="6741368"/>
              </a:tblGrid>
              <a:tr h="861824">
                <a:tc>
                  <a:txBody>
                    <a:bodyPr/>
                    <a:lstStyle/>
                    <a:p>
                      <a:pPr algn="ctr"/>
                      <a:r>
                        <a:rPr lang="it-IT" sz="800" b="1" dirty="0" smtClean="0">
                          <a:solidFill>
                            <a:srgbClr val="FF0000"/>
                          </a:solidFill>
                          <a:latin typeface="Arial Black" pitchFamily="34" charset="0"/>
                          <a:cs typeface="Arial" pitchFamily="34" charset="0"/>
                        </a:rPr>
                        <a:t>INTRODUZIONE E OBIETTIVI</a:t>
                      </a:r>
                    </a:p>
                    <a:p>
                      <a:pPr marL="0" marR="0" indent="0" algn="just" defTabSz="914400" rtl="0" eaLnBrk="1" fontAlgn="auto" latinLnBrk="0" hangingPunct="1">
                        <a:lnSpc>
                          <a:spcPct val="100000"/>
                        </a:lnSpc>
                        <a:spcBef>
                          <a:spcPts val="0"/>
                        </a:spcBef>
                        <a:spcAft>
                          <a:spcPts val="0"/>
                        </a:spcAft>
                        <a:buClrTx/>
                        <a:buSzTx/>
                        <a:buFontTx/>
                        <a:buNone/>
                        <a:tabLst/>
                        <a:defRPr/>
                      </a:pPr>
                      <a:r>
                        <a:rPr lang="it-IT" sz="800" b="1" kern="1200" dirty="0" smtClean="0">
                          <a:solidFill>
                            <a:srgbClr val="002060"/>
                          </a:solidFill>
                          <a:latin typeface="Arial" pitchFamily="34" charset="0"/>
                          <a:ea typeface="+mn-ea"/>
                          <a:cs typeface="Arial" pitchFamily="34" charset="0"/>
                        </a:rPr>
                        <a:t>Tra i rischi potenziali per la sicurezza dei pazienti, attribuibili all’attività sanitaria, le complicanze infettive hanno un ruolo di primo piano perché ad elevato impatto clinico, umano ed economico. Le infezioni correlate all’assistenza sanitaria (ICA) possono essere combattute con l’adozione di misure specifiche che tendono a diminuirne l’incidenza. Per pianificare nuove strategie di prevenzione e di controllo delle ICA è stato predisposto un database per lo studio epidemiologico delle infezioni da germi sentinella rilevate nella ASL di Pescara.</a:t>
                      </a:r>
                    </a:p>
                    <a:p>
                      <a:pPr algn="ctr"/>
                      <a:endParaRPr lang="it-IT" sz="1000" b="1" dirty="0" smtClean="0">
                        <a:solidFill>
                          <a:srgbClr val="FF0000"/>
                        </a:solidFill>
                        <a:latin typeface="Arial Black" pitchFamily="34" charset="0"/>
                        <a:cs typeface="Arial" pitchFamily="34" charset="0"/>
                      </a:endParaRPr>
                    </a:p>
                  </a:txBody>
                  <a:tcPr>
                    <a:solidFill>
                      <a:schemeClr val="accent1">
                        <a:lumMod val="20000"/>
                        <a:lumOff val="80000"/>
                      </a:schemeClr>
                    </a:solidFill>
                  </a:tcPr>
                </a:tc>
              </a:tr>
            </a:tbl>
          </a:graphicData>
        </a:graphic>
      </p:graphicFrame>
      <p:graphicFrame>
        <p:nvGraphicFramePr>
          <p:cNvPr id="9" name="Tabella 8"/>
          <p:cNvGraphicFramePr>
            <a:graphicFrameLocks noGrp="1"/>
          </p:cNvGraphicFramePr>
          <p:nvPr/>
        </p:nvGraphicFramePr>
        <p:xfrm>
          <a:off x="116632" y="2288704"/>
          <a:ext cx="4104456" cy="1188720"/>
        </p:xfrm>
        <a:graphic>
          <a:graphicData uri="http://schemas.openxmlformats.org/drawingml/2006/table">
            <a:tbl>
              <a:tblPr firstRow="1" bandRow="1">
                <a:tableStyleId>{7DF18680-E054-41AD-8BC1-D1AEF772440D}</a:tableStyleId>
              </a:tblPr>
              <a:tblGrid>
                <a:gridCol w="4104456"/>
              </a:tblGrid>
              <a:tr h="1152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800" b="0" kern="1200" dirty="0" smtClean="0">
                          <a:solidFill>
                            <a:srgbClr val="FF0000"/>
                          </a:solidFill>
                          <a:latin typeface="Arial Black" pitchFamily="34" charset="0"/>
                          <a:ea typeface="+mn-ea"/>
                          <a:cs typeface="Arial" pitchFamily="34" charset="0"/>
                        </a:rPr>
                        <a:t>MATERIALI E METODI</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800" b="0" kern="1200" dirty="0" smtClean="0">
                        <a:solidFill>
                          <a:srgbClr val="FF0000"/>
                        </a:solidFill>
                        <a:latin typeface="Arial Black"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it-IT" sz="800" b="1" kern="1200" dirty="0" smtClean="0">
                          <a:solidFill>
                            <a:srgbClr val="002060"/>
                          </a:solidFill>
                          <a:latin typeface="Arial" pitchFamily="34" charset="0"/>
                          <a:ea typeface="+mn-ea"/>
                          <a:cs typeface="Arial" pitchFamily="34" charset="0"/>
                        </a:rPr>
                        <a:t>Per favorire un approccio di sistema al tema delle infezioni la ASL di Pescara ha integrato più competenze professionali, dedicate al tema delle ICA, attraverso l’istituzione del Gruppo Operativo Epidemiologico Aziendale (GOE), ha favorito l’introduzione di procedure aziendali obbligatorie per la segnalazione e la sorveglianza epidemiologica continua degli Alert organism e ha predisposto una Banca dati aziendale in cui raccogliere i dati clinici ed epidemiologici dei pazienti con infezione da germi sentinella</a:t>
                      </a:r>
                      <a:r>
                        <a:rPr lang="it-IT" sz="800" b="1" kern="1200" baseline="0" dirty="0" smtClean="0">
                          <a:solidFill>
                            <a:srgbClr val="002060"/>
                          </a:solidFill>
                          <a:latin typeface="Arial" pitchFamily="34" charset="0"/>
                          <a:ea typeface="+mn-ea"/>
                          <a:cs typeface="Arial" pitchFamily="34" charset="0"/>
                        </a:rPr>
                        <a:t> (Fig.1).</a:t>
                      </a:r>
                      <a:endParaRPr lang="it-IT" sz="800" b="1" kern="1200" dirty="0" smtClean="0">
                        <a:solidFill>
                          <a:srgbClr val="002060"/>
                        </a:solidFill>
                        <a:latin typeface="Arial" pitchFamily="34" charset="0"/>
                        <a:ea typeface="+mn-ea"/>
                        <a:cs typeface="Arial" pitchFamily="34" charset="0"/>
                      </a:endParaRPr>
                    </a:p>
                  </a:txBody>
                  <a:tcPr>
                    <a:solidFill>
                      <a:schemeClr val="accent6">
                        <a:lumMod val="20000"/>
                        <a:lumOff val="80000"/>
                      </a:schemeClr>
                    </a:solidFill>
                  </a:tcPr>
                </a:tc>
              </a:tr>
            </a:tbl>
          </a:graphicData>
        </a:graphic>
      </p:graphicFrame>
      <p:graphicFrame>
        <p:nvGraphicFramePr>
          <p:cNvPr id="11" name="Tabella 10"/>
          <p:cNvGraphicFramePr>
            <a:graphicFrameLocks noGrp="1"/>
          </p:cNvGraphicFramePr>
          <p:nvPr/>
        </p:nvGraphicFramePr>
        <p:xfrm>
          <a:off x="116632" y="3512840"/>
          <a:ext cx="4104456" cy="2209800"/>
        </p:xfrm>
        <a:graphic>
          <a:graphicData uri="http://schemas.openxmlformats.org/drawingml/2006/table">
            <a:tbl>
              <a:tblPr firstRow="1" bandRow="1">
                <a:tableStyleId>{F5AB1C69-6EDB-4FF4-983F-18BD219EF322}</a:tableStyleId>
              </a:tblPr>
              <a:tblGrid>
                <a:gridCol w="4104456"/>
              </a:tblGrid>
              <a:tr h="1512168">
                <a:tc>
                  <a:txBody>
                    <a:bodyPr/>
                    <a:lstStyle/>
                    <a:p>
                      <a:pPr algn="ctr"/>
                      <a:r>
                        <a:rPr lang="it-IT" sz="1000" b="1" dirty="0" smtClean="0">
                          <a:solidFill>
                            <a:srgbClr val="FF0000"/>
                          </a:solidFill>
                          <a:latin typeface="Arial Black" pitchFamily="34" charset="0"/>
                          <a:cs typeface="Arial" pitchFamily="34" charset="0"/>
                        </a:rPr>
                        <a:t>RISULTATI</a:t>
                      </a:r>
                      <a:endParaRPr lang="it-IT" sz="600" b="1" dirty="0" smtClean="0">
                        <a:solidFill>
                          <a:srgbClr val="002060"/>
                        </a:solidFill>
                        <a:latin typeface="Arial Black"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it-IT" sz="800" b="1" kern="1200" dirty="0" smtClean="0">
                          <a:solidFill>
                            <a:srgbClr val="002060"/>
                          </a:solidFill>
                          <a:latin typeface="Arial" pitchFamily="34" charset="0"/>
                          <a:ea typeface="+mn-ea"/>
                          <a:cs typeface="Arial" pitchFamily="34" charset="0"/>
                        </a:rPr>
                        <a:t>Da Giugno 2012 sono stati raccolti i dati relativi alle infezioni causate da germi sentinella tra</a:t>
                      </a:r>
                      <a:r>
                        <a:rPr lang="it-IT" sz="800" b="1" kern="1200" baseline="0" dirty="0" smtClean="0">
                          <a:solidFill>
                            <a:srgbClr val="002060"/>
                          </a:solidFill>
                          <a:latin typeface="Arial" pitchFamily="34" charset="0"/>
                          <a:ea typeface="+mn-ea"/>
                          <a:cs typeface="Arial" pitchFamily="34" charset="0"/>
                        </a:rPr>
                        <a:t> i</a:t>
                      </a:r>
                      <a:r>
                        <a:rPr lang="it-IT" sz="800" b="1" kern="1200" dirty="0" smtClean="0">
                          <a:solidFill>
                            <a:srgbClr val="002060"/>
                          </a:solidFill>
                          <a:latin typeface="Arial" pitchFamily="34" charset="0"/>
                          <a:ea typeface="+mn-ea"/>
                          <a:cs typeface="Arial" pitchFamily="34" charset="0"/>
                        </a:rPr>
                        <a:t> pazienti ricoverati negli ospedali del nostro territorio.                           Nel</a:t>
                      </a:r>
                      <a:r>
                        <a:rPr lang="it-IT" sz="800" b="1" kern="1200" baseline="0" dirty="0" smtClean="0">
                          <a:solidFill>
                            <a:srgbClr val="002060"/>
                          </a:solidFill>
                          <a:latin typeface="Arial" pitchFamily="34" charset="0"/>
                          <a:ea typeface="+mn-ea"/>
                          <a:cs typeface="Arial" pitchFamily="34" charset="0"/>
                        </a:rPr>
                        <a:t> periodo </a:t>
                      </a:r>
                      <a:r>
                        <a:rPr lang="it-IT" sz="800" b="1" kern="1200" dirty="0" smtClean="0">
                          <a:solidFill>
                            <a:srgbClr val="002060"/>
                          </a:solidFill>
                          <a:latin typeface="Arial" pitchFamily="34" charset="0"/>
                          <a:ea typeface="+mn-ea"/>
                          <a:cs typeface="Arial" pitchFamily="34" charset="0"/>
                        </a:rPr>
                        <a:t>Giugno 2012 -</a:t>
                      </a:r>
                      <a:r>
                        <a:rPr lang="it-IT" sz="800" b="1" kern="1200" baseline="0" dirty="0" smtClean="0">
                          <a:solidFill>
                            <a:srgbClr val="002060"/>
                          </a:solidFill>
                          <a:latin typeface="Arial" pitchFamily="34" charset="0"/>
                          <a:ea typeface="+mn-ea"/>
                          <a:cs typeface="Arial" pitchFamily="34" charset="0"/>
                        </a:rPr>
                        <a:t> </a:t>
                      </a:r>
                      <a:r>
                        <a:rPr lang="it-IT" sz="800" b="1" kern="1200" dirty="0" smtClean="0">
                          <a:solidFill>
                            <a:srgbClr val="002060"/>
                          </a:solidFill>
                          <a:latin typeface="Arial" pitchFamily="34" charset="0"/>
                          <a:ea typeface="+mn-ea"/>
                          <a:cs typeface="Arial" pitchFamily="34" charset="0"/>
                        </a:rPr>
                        <a:t>Maggio 2014 sono state inviate al GOE n°184 segnalazioni</a:t>
                      </a:r>
                      <a:r>
                        <a:rPr lang="it-IT" sz="800" b="1" kern="1200" baseline="0" dirty="0" smtClean="0">
                          <a:solidFill>
                            <a:srgbClr val="002060"/>
                          </a:solidFill>
                          <a:latin typeface="Arial" pitchFamily="34" charset="0"/>
                          <a:ea typeface="+mn-ea"/>
                          <a:cs typeface="Arial" pitchFamily="34" charset="0"/>
                        </a:rPr>
                        <a:t> di infezione. </a:t>
                      </a:r>
                      <a:r>
                        <a:rPr lang="it-IT" sz="800" b="1" kern="1200" dirty="0" smtClean="0">
                          <a:solidFill>
                            <a:srgbClr val="002060"/>
                          </a:solidFill>
                          <a:latin typeface="Arial" pitchFamily="34" charset="0"/>
                          <a:ea typeface="+mn-ea"/>
                          <a:cs typeface="Arial" pitchFamily="34" charset="0"/>
                        </a:rPr>
                        <a:t> Il 29% delle infezioni riscontrate è stato causato da </a:t>
                      </a:r>
                      <a:r>
                        <a:rPr lang="it-IT" sz="800" b="1" i="1" kern="1200" dirty="0" smtClean="0">
                          <a:solidFill>
                            <a:srgbClr val="002060"/>
                          </a:solidFill>
                          <a:latin typeface="Arial" pitchFamily="34" charset="0"/>
                          <a:ea typeface="+mn-ea"/>
                          <a:cs typeface="Arial" pitchFamily="34" charset="0"/>
                        </a:rPr>
                        <a:t>Clostridium difficile</a:t>
                      </a:r>
                      <a:r>
                        <a:rPr lang="it-IT" sz="800" b="1" kern="1200" dirty="0" smtClean="0">
                          <a:solidFill>
                            <a:srgbClr val="002060"/>
                          </a:solidFill>
                          <a:latin typeface="Arial" pitchFamily="34" charset="0"/>
                          <a:ea typeface="+mn-ea"/>
                          <a:cs typeface="Arial" pitchFamily="34" charset="0"/>
                        </a:rPr>
                        <a:t>, il 18% da </a:t>
                      </a:r>
                      <a:r>
                        <a:rPr lang="it-IT" sz="800" b="1" i="1" kern="1200" dirty="0" smtClean="0">
                          <a:solidFill>
                            <a:srgbClr val="002060"/>
                          </a:solidFill>
                          <a:latin typeface="Arial" pitchFamily="34" charset="0"/>
                          <a:ea typeface="+mn-ea"/>
                          <a:cs typeface="Arial" pitchFamily="34" charset="0"/>
                        </a:rPr>
                        <a:t>Rotavirus</a:t>
                      </a:r>
                      <a:r>
                        <a:rPr lang="it-IT" sz="800" b="1" kern="1200" dirty="0" smtClean="0">
                          <a:solidFill>
                            <a:srgbClr val="002060"/>
                          </a:solidFill>
                          <a:latin typeface="Arial" pitchFamily="34" charset="0"/>
                          <a:ea typeface="+mn-ea"/>
                          <a:cs typeface="Arial" pitchFamily="34" charset="0"/>
                        </a:rPr>
                        <a:t>, il 13% da </a:t>
                      </a:r>
                      <a:r>
                        <a:rPr lang="it-IT" sz="800" b="1" i="1" kern="1200" dirty="0" smtClean="0">
                          <a:solidFill>
                            <a:srgbClr val="002060"/>
                          </a:solidFill>
                          <a:latin typeface="Arial" pitchFamily="34" charset="0"/>
                          <a:ea typeface="+mn-ea"/>
                          <a:cs typeface="Arial" pitchFamily="34" charset="0"/>
                        </a:rPr>
                        <a:t>Klebsiella pneumoniae</a:t>
                      </a:r>
                      <a:r>
                        <a:rPr lang="it-IT" sz="800" b="1" kern="1200" dirty="0" smtClean="0">
                          <a:solidFill>
                            <a:srgbClr val="002060"/>
                          </a:solidFill>
                          <a:latin typeface="Arial" pitchFamily="34" charset="0"/>
                          <a:ea typeface="+mn-ea"/>
                          <a:cs typeface="Arial" pitchFamily="34" charset="0"/>
                        </a:rPr>
                        <a:t> resistente ai carbapenemi, il 10% da </a:t>
                      </a:r>
                      <a:r>
                        <a:rPr lang="it-IT" sz="800" b="1" i="1" kern="1200" dirty="0" smtClean="0">
                          <a:solidFill>
                            <a:srgbClr val="002060"/>
                          </a:solidFill>
                          <a:latin typeface="Arial" pitchFamily="34" charset="0"/>
                          <a:ea typeface="+mn-ea"/>
                          <a:cs typeface="Arial" pitchFamily="34" charset="0"/>
                        </a:rPr>
                        <a:t>Acinetobacter baumannii</a:t>
                      </a:r>
                      <a:r>
                        <a:rPr lang="it-IT" sz="800" b="1" i="0" kern="1200" baseline="0" dirty="0" smtClean="0">
                          <a:solidFill>
                            <a:srgbClr val="002060"/>
                          </a:solidFill>
                          <a:latin typeface="Arial" pitchFamily="34" charset="0"/>
                          <a:ea typeface="+mn-ea"/>
                          <a:cs typeface="Arial" pitchFamily="34" charset="0"/>
                        </a:rPr>
                        <a:t> MDR,</a:t>
                      </a:r>
                      <a:r>
                        <a:rPr lang="it-IT" sz="800" b="1" kern="1200" dirty="0" smtClean="0">
                          <a:solidFill>
                            <a:srgbClr val="002060"/>
                          </a:solidFill>
                          <a:latin typeface="Arial" pitchFamily="34" charset="0"/>
                          <a:ea typeface="+mn-ea"/>
                          <a:cs typeface="Arial" pitchFamily="34" charset="0"/>
                        </a:rPr>
                        <a:t> il 9% da </a:t>
                      </a:r>
                      <a:r>
                        <a:rPr lang="it-IT" sz="800" b="1" i="1" kern="1200" dirty="0" smtClean="0">
                          <a:solidFill>
                            <a:srgbClr val="002060"/>
                          </a:solidFill>
                          <a:latin typeface="Arial" pitchFamily="34" charset="0"/>
                          <a:ea typeface="+mn-ea"/>
                          <a:cs typeface="Arial" pitchFamily="34" charset="0"/>
                        </a:rPr>
                        <a:t>Pseudomonas aeruginosa</a:t>
                      </a:r>
                      <a:r>
                        <a:rPr lang="it-IT" sz="800" b="1" i="0" kern="1200" baseline="0" dirty="0" smtClean="0">
                          <a:solidFill>
                            <a:srgbClr val="002060"/>
                          </a:solidFill>
                          <a:latin typeface="Arial" pitchFamily="34" charset="0"/>
                          <a:ea typeface="+mn-ea"/>
                          <a:cs typeface="Arial" pitchFamily="34" charset="0"/>
                        </a:rPr>
                        <a:t> MDR (Fig. 2).</a:t>
                      </a:r>
                      <a:endParaRPr lang="it-IT" sz="800" b="1" kern="1200" dirty="0" smtClean="0">
                        <a:solidFill>
                          <a:srgbClr val="002060"/>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it-IT" sz="800" b="1" kern="1200" dirty="0" smtClean="0">
                          <a:solidFill>
                            <a:srgbClr val="002060"/>
                          </a:solidFill>
                          <a:latin typeface="Arial" pitchFamily="34" charset="0"/>
                          <a:ea typeface="+mn-ea"/>
                          <a:cs typeface="Arial" pitchFamily="34" charset="0"/>
                        </a:rPr>
                        <a:t>Il 51% delle infezioni è</a:t>
                      </a:r>
                      <a:r>
                        <a:rPr lang="it-IT" sz="800" b="1" kern="1200" baseline="0" dirty="0" smtClean="0">
                          <a:solidFill>
                            <a:srgbClr val="002060"/>
                          </a:solidFill>
                          <a:latin typeface="Arial" pitchFamily="34" charset="0"/>
                          <a:ea typeface="+mn-ea"/>
                          <a:cs typeface="Arial" pitchFamily="34" charset="0"/>
                        </a:rPr>
                        <a:t> stato</a:t>
                      </a:r>
                      <a:r>
                        <a:rPr lang="it-IT" sz="800" b="1" kern="1200" dirty="0" smtClean="0">
                          <a:solidFill>
                            <a:srgbClr val="002060"/>
                          </a:solidFill>
                          <a:latin typeface="Arial" pitchFamily="34" charset="0"/>
                          <a:ea typeface="+mn-ea"/>
                          <a:cs typeface="Arial" pitchFamily="34" charset="0"/>
                        </a:rPr>
                        <a:t> rappresentato da gastroenteriti, il 22% da infezioni dell’apparato respiratorio e il 16% da sepsi</a:t>
                      </a:r>
                      <a:r>
                        <a:rPr lang="it-IT" sz="800" b="1" kern="1200" baseline="0" dirty="0" smtClean="0">
                          <a:solidFill>
                            <a:srgbClr val="002060"/>
                          </a:solidFill>
                          <a:latin typeface="Arial" pitchFamily="34" charset="0"/>
                          <a:ea typeface="+mn-ea"/>
                          <a:cs typeface="Arial" pitchFamily="34" charset="0"/>
                        </a:rPr>
                        <a:t> (Fig. 3).</a:t>
                      </a:r>
                      <a:r>
                        <a:rPr lang="it-IT" sz="800" b="1" kern="1200" dirty="0" smtClean="0">
                          <a:solidFill>
                            <a:srgbClr val="002060"/>
                          </a:solidFill>
                          <a:latin typeface="Arial" pitchFamily="34" charset="0"/>
                          <a:ea typeface="+mn-ea"/>
                          <a:cs typeface="Arial" pitchFamily="34" charset="0"/>
                        </a:rPr>
                        <a:t> Le infezioni a carico dell’apparato respiratorio e le sepsi sono state riscontrate prevalentemente nelle Unità di Rianimazione e di Ematologia; le gastroenteriti da </a:t>
                      </a:r>
                      <a:r>
                        <a:rPr lang="it-IT" sz="800" b="1" i="1" kern="1200" dirty="0" smtClean="0">
                          <a:solidFill>
                            <a:srgbClr val="002060"/>
                          </a:solidFill>
                          <a:latin typeface="Arial" pitchFamily="34" charset="0"/>
                          <a:ea typeface="+mn-ea"/>
                          <a:cs typeface="Arial" pitchFamily="34" charset="0"/>
                        </a:rPr>
                        <a:t>Clostridium difficile</a:t>
                      </a:r>
                      <a:r>
                        <a:rPr lang="it-IT" sz="800" b="1" kern="1200" dirty="0" smtClean="0">
                          <a:solidFill>
                            <a:srgbClr val="002060"/>
                          </a:solidFill>
                          <a:latin typeface="Arial" pitchFamily="34" charset="0"/>
                          <a:ea typeface="+mn-ea"/>
                          <a:cs typeface="Arial" pitchFamily="34" charset="0"/>
                        </a:rPr>
                        <a:t> sono state prevalentemente riscontrate nei reparti di Medicina e Geriatria; le gastroenteriti da </a:t>
                      </a:r>
                      <a:r>
                        <a:rPr lang="it-IT" sz="800" b="1" i="1" kern="1200" dirty="0" smtClean="0">
                          <a:solidFill>
                            <a:srgbClr val="002060"/>
                          </a:solidFill>
                          <a:latin typeface="Arial" pitchFamily="34" charset="0"/>
                          <a:ea typeface="+mn-ea"/>
                          <a:cs typeface="Arial" pitchFamily="34" charset="0"/>
                        </a:rPr>
                        <a:t>Rotavirus</a:t>
                      </a:r>
                      <a:r>
                        <a:rPr lang="it-IT" sz="800" b="1" kern="1200" dirty="0" smtClean="0">
                          <a:solidFill>
                            <a:srgbClr val="002060"/>
                          </a:solidFill>
                          <a:latin typeface="Arial" pitchFamily="34" charset="0"/>
                          <a:ea typeface="+mn-ea"/>
                          <a:cs typeface="Arial" pitchFamily="34" charset="0"/>
                        </a:rPr>
                        <a:t> sono state riscontrate prevalentemente in Pediatria. La mortalità complessiva associata, non direttamente attribuibile alle infezioni riscontrate, è risultata del 23.4% e la durata della degenza è risultata del </a:t>
                      </a:r>
                      <a:r>
                        <a:rPr lang="it-IT" sz="800" b="1" kern="1200" smtClean="0">
                          <a:solidFill>
                            <a:srgbClr val="002060"/>
                          </a:solidFill>
                          <a:latin typeface="Arial" pitchFamily="34" charset="0"/>
                          <a:ea typeface="+mn-ea"/>
                          <a:cs typeface="Arial" pitchFamily="34" charset="0"/>
                        </a:rPr>
                        <a:t>25.6</a:t>
                      </a:r>
                      <a:r>
                        <a:rPr lang="it-IT" sz="900" b="1" kern="1200" smtClean="0">
                          <a:solidFill>
                            <a:srgbClr val="002060"/>
                          </a:solidFill>
                          <a:latin typeface="Arial" pitchFamily="34" charset="0"/>
                          <a:ea typeface="+mn-ea"/>
                          <a:cs typeface="Arial" pitchFamily="34" charset="0"/>
                        </a:rPr>
                        <a:t>± </a:t>
                      </a:r>
                      <a:r>
                        <a:rPr lang="it-IT" sz="800" b="1" kern="1200" smtClean="0">
                          <a:solidFill>
                            <a:srgbClr val="002060"/>
                          </a:solidFill>
                          <a:latin typeface="Arial" pitchFamily="34" charset="0"/>
                          <a:ea typeface="+mn-ea"/>
                          <a:cs typeface="Arial" pitchFamily="34" charset="0"/>
                        </a:rPr>
                        <a:t>23.6 </a:t>
                      </a:r>
                      <a:r>
                        <a:rPr lang="it-IT" sz="800" b="1" kern="1200" dirty="0" smtClean="0">
                          <a:solidFill>
                            <a:srgbClr val="002060"/>
                          </a:solidFill>
                          <a:latin typeface="Arial" pitchFamily="34" charset="0"/>
                          <a:ea typeface="+mn-ea"/>
                          <a:cs typeface="Arial" pitchFamily="34" charset="0"/>
                        </a:rPr>
                        <a:t>giorni. </a:t>
                      </a:r>
                    </a:p>
                  </a:txBody>
                  <a:tcPr>
                    <a:solidFill>
                      <a:srgbClr val="E3ECD0"/>
                    </a:solidFill>
                  </a:tcPr>
                </a:tc>
              </a:tr>
            </a:tbl>
          </a:graphicData>
        </a:graphic>
      </p:graphicFrame>
      <p:graphicFrame>
        <p:nvGraphicFramePr>
          <p:cNvPr id="13" name="Tabella 12"/>
          <p:cNvGraphicFramePr>
            <a:graphicFrameLocks noGrp="1"/>
          </p:cNvGraphicFramePr>
          <p:nvPr/>
        </p:nvGraphicFramePr>
        <p:xfrm>
          <a:off x="0" y="7329264"/>
          <a:ext cx="6858000" cy="1097280"/>
        </p:xfrm>
        <a:graphic>
          <a:graphicData uri="http://schemas.openxmlformats.org/drawingml/2006/table">
            <a:tbl>
              <a:tblPr firstRow="1" bandRow="1">
                <a:tableStyleId>{93296810-A885-4BE3-A3E7-6D5BEEA58F35}</a:tableStyleId>
              </a:tblPr>
              <a:tblGrid>
                <a:gridCol w="6858000"/>
              </a:tblGrid>
              <a:tr h="720080">
                <a:tc>
                  <a:txBody>
                    <a:bodyPr/>
                    <a:lstStyle/>
                    <a:p>
                      <a:pPr algn="ctr"/>
                      <a:r>
                        <a:rPr lang="it-IT" sz="1000" b="1" dirty="0" smtClean="0">
                          <a:solidFill>
                            <a:srgbClr val="FF0000"/>
                          </a:solidFill>
                          <a:latin typeface="Arial Black" pitchFamily="34" charset="0"/>
                        </a:rPr>
                        <a:t>CONCLUSIONI</a:t>
                      </a:r>
                      <a:endParaRPr lang="it-IT" sz="900" b="1" dirty="0" smtClean="0">
                        <a:solidFill>
                          <a:srgbClr val="00206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it-IT" sz="800" b="1" kern="1200" dirty="0" smtClean="0">
                          <a:solidFill>
                            <a:srgbClr val="002060"/>
                          </a:solidFill>
                          <a:latin typeface="Arial" pitchFamily="34" charset="0"/>
                          <a:ea typeface="+mn-ea"/>
                          <a:cs typeface="Arial" pitchFamily="34" charset="0"/>
                        </a:rPr>
                        <a:t>Tra le ICA riscontrate le infezioni maggiormente incidenti sono risultate quelle causate da </a:t>
                      </a:r>
                      <a:r>
                        <a:rPr lang="it-IT" sz="800" b="1" i="1" kern="1200" dirty="0" smtClean="0">
                          <a:solidFill>
                            <a:srgbClr val="002060"/>
                          </a:solidFill>
                          <a:latin typeface="Arial" pitchFamily="34" charset="0"/>
                          <a:ea typeface="+mn-ea"/>
                          <a:cs typeface="Arial" pitchFamily="34" charset="0"/>
                        </a:rPr>
                        <a:t>Clostridium difficile,</a:t>
                      </a:r>
                      <a:r>
                        <a:rPr lang="it-IT" sz="800" b="1" kern="1200" dirty="0" smtClean="0">
                          <a:solidFill>
                            <a:srgbClr val="002060"/>
                          </a:solidFill>
                          <a:latin typeface="Arial" pitchFamily="34" charset="0"/>
                          <a:ea typeface="+mn-ea"/>
                          <a:cs typeface="Arial" pitchFamily="34" charset="0"/>
                        </a:rPr>
                        <a:t> prevalente nei pazienti ricoverati in Geriatria, e da </a:t>
                      </a:r>
                      <a:r>
                        <a:rPr lang="it-IT" sz="800" b="1" i="1" kern="1200" dirty="0" smtClean="0">
                          <a:solidFill>
                            <a:srgbClr val="002060"/>
                          </a:solidFill>
                          <a:latin typeface="Arial" pitchFamily="34" charset="0"/>
                          <a:ea typeface="+mn-ea"/>
                          <a:cs typeface="Arial" pitchFamily="34" charset="0"/>
                        </a:rPr>
                        <a:t>Klebsiella pneumoniae</a:t>
                      </a:r>
                      <a:r>
                        <a:rPr lang="it-IT" sz="800" b="1" kern="1200" dirty="0" smtClean="0">
                          <a:solidFill>
                            <a:srgbClr val="002060"/>
                          </a:solidFill>
                          <a:latin typeface="Arial" pitchFamily="34" charset="0"/>
                          <a:ea typeface="+mn-ea"/>
                          <a:cs typeface="Arial" pitchFamily="34" charset="0"/>
                        </a:rPr>
                        <a:t> resistente ai carbapenemi, prevalenti nei reparti di Ematologia. I provvedimenti implementati hanno consentito non solo di far emergere il fenomeno, ma anche di contenerlo attraverso una maggiore sensibilizzazione ed adesione degli operatori sanitari alle procedure assistenziali di buona pratica, sotto la diretta gestione e controllo della Direzione Sanitaria attraverso il GOE. Obiettivo prioritario della ASL di Pescara </a:t>
                      </a:r>
                      <a:r>
                        <a:rPr lang="it-IT" sz="800" b="1" kern="1200" baseline="0" dirty="0" smtClean="0">
                          <a:solidFill>
                            <a:srgbClr val="002060"/>
                          </a:solidFill>
                          <a:latin typeface="Arial" pitchFamily="34" charset="0"/>
                          <a:ea typeface="+mn-ea"/>
                          <a:cs typeface="Arial" pitchFamily="34" charset="0"/>
                        </a:rPr>
                        <a:t> è </a:t>
                      </a:r>
                      <a:r>
                        <a:rPr lang="it-IT" sz="800" b="1" kern="1200" dirty="0" smtClean="0">
                          <a:solidFill>
                            <a:srgbClr val="002060"/>
                          </a:solidFill>
                          <a:latin typeface="Arial" pitchFamily="34" charset="0"/>
                          <a:ea typeface="+mn-ea"/>
                          <a:cs typeface="Arial" pitchFamily="34" charset="0"/>
                        </a:rPr>
                        <a:t>quello di </a:t>
                      </a:r>
                      <a:r>
                        <a:rPr lang="it-IT" sz="800" b="1" i="1" kern="1200" dirty="0" smtClean="0">
                          <a:solidFill>
                            <a:srgbClr val="002060"/>
                          </a:solidFill>
                          <a:latin typeface="Arial" pitchFamily="34" charset="0"/>
                          <a:ea typeface="+mn-ea"/>
                          <a:cs typeface="Arial" pitchFamily="34" charset="0"/>
                        </a:rPr>
                        <a:t>“Infezioni = Zero tolleranza”</a:t>
                      </a:r>
                      <a:r>
                        <a:rPr lang="it-IT" sz="800" b="1" kern="1200" dirty="0" smtClean="0">
                          <a:solidFill>
                            <a:srgbClr val="002060"/>
                          </a:solidFill>
                          <a:latin typeface="Arial" pitchFamily="34" charset="0"/>
                          <a:ea typeface="+mn-ea"/>
                          <a:cs typeface="Arial" pitchFamily="34" charset="0"/>
                        </a:rPr>
                        <a:t> in un contesto organizzativo nuovo e dinamico in grado di favorire l’approccio integrato, multidisciplinare e interdisciplinare al tema delle  I.C.A. e della sicurezza del paziente. </a:t>
                      </a:r>
                    </a:p>
                  </a:txBody>
                  <a:tcPr>
                    <a:solidFill>
                      <a:schemeClr val="accent6">
                        <a:lumMod val="40000"/>
                        <a:lumOff val="60000"/>
                      </a:schemeClr>
                    </a:solidFill>
                  </a:tcPr>
                </a:tc>
              </a:tr>
            </a:tbl>
          </a:graphicData>
        </a:graphic>
      </p:graphicFrame>
      <p:graphicFrame>
        <p:nvGraphicFramePr>
          <p:cNvPr id="14" name="Tabella 13"/>
          <p:cNvGraphicFramePr>
            <a:graphicFrameLocks noGrp="1"/>
          </p:cNvGraphicFramePr>
          <p:nvPr/>
        </p:nvGraphicFramePr>
        <p:xfrm>
          <a:off x="1412776" y="0"/>
          <a:ext cx="5445224" cy="1219200"/>
        </p:xfrm>
        <a:graphic>
          <a:graphicData uri="http://schemas.openxmlformats.org/drawingml/2006/table">
            <a:tbl>
              <a:tblPr firstRow="1" bandRow="1">
                <a:tableStyleId>{5C22544A-7EE6-4342-B048-85BDC9FD1C3A}</a:tableStyleId>
              </a:tblPr>
              <a:tblGrid>
                <a:gridCol w="5445224"/>
              </a:tblGrid>
              <a:tr h="1219200">
                <a:tc>
                  <a:txBody>
                    <a:bodyPr/>
                    <a:lstStyle/>
                    <a:p>
                      <a:pPr algn="l">
                        <a:lnSpc>
                          <a:spcPct val="100000"/>
                        </a:lnSpc>
                      </a:pPr>
                      <a:endParaRPr lang="it-IT" sz="1200" b="1" dirty="0" smtClean="0">
                        <a:solidFill>
                          <a:srgbClr val="FF0000"/>
                        </a:solidFill>
                        <a:latin typeface="Arial" pitchFamily="34" charset="0"/>
                        <a:cs typeface="Arial" pitchFamily="34" charset="0"/>
                      </a:endParaRPr>
                    </a:p>
                    <a:p>
                      <a:pPr algn="ctr">
                        <a:lnSpc>
                          <a:spcPct val="100000"/>
                        </a:lnSpc>
                      </a:pPr>
                      <a:r>
                        <a:rPr lang="it-IT" sz="1200" b="1" dirty="0" smtClean="0">
                          <a:solidFill>
                            <a:srgbClr val="FF0000"/>
                          </a:solidFill>
                          <a:latin typeface="Arial" pitchFamily="34" charset="0"/>
                          <a:cs typeface="Arial" pitchFamily="34" charset="0"/>
                        </a:rPr>
                        <a:t>Epidemiologia delle infezioni sostenute da germi sentinella </a:t>
                      </a:r>
                    </a:p>
                    <a:p>
                      <a:pPr algn="ctr">
                        <a:lnSpc>
                          <a:spcPct val="100000"/>
                        </a:lnSpc>
                      </a:pPr>
                      <a:r>
                        <a:rPr lang="it-IT" sz="1200" b="1" dirty="0" smtClean="0">
                          <a:solidFill>
                            <a:srgbClr val="FF0000"/>
                          </a:solidFill>
                          <a:latin typeface="Arial" pitchFamily="34" charset="0"/>
                          <a:cs typeface="Arial" pitchFamily="34" charset="0"/>
                        </a:rPr>
                        <a:t>nella ASL di Pescara registrate nel periodo 2012 – 2014</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700" b="1" kern="1200" dirty="0" smtClean="0">
                        <a:solidFill>
                          <a:srgbClr val="002060"/>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700" b="1" kern="1200" dirty="0" smtClean="0">
                          <a:solidFill>
                            <a:srgbClr val="002060"/>
                          </a:solidFill>
                          <a:latin typeface="Arial" pitchFamily="34" charset="0"/>
                          <a:ea typeface="+mn-ea"/>
                          <a:cs typeface="Arial" pitchFamily="34" charset="0"/>
                        </a:rPr>
                        <a:t>Palmieri D</a:t>
                      </a:r>
                      <a:r>
                        <a:rPr lang="it-IT" sz="700" b="1" kern="1200" baseline="30000" dirty="0" smtClean="0">
                          <a:solidFill>
                            <a:srgbClr val="002060"/>
                          </a:solidFill>
                          <a:latin typeface="Arial" pitchFamily="34" charset="0"/>
                          <a:ea typeface="+mn-ea"/>
                          <a:cs typeface="Arial" pitchFamily="34" charset="0"/>
                        </a:rPr>
                        <a:t>1</a:t>
                      </a:r>
                      <a:r>
                        <a:rPr lang="it-IT" sz="700" b="1" kern="1200" dirty="0" smtClean="0">
                          <a:solidFill>
                            <a:srgbClr val="002060"/>
                          </a:solidFill>
                          <a:latin typeface="Arial" pitchFamily="34" charset="0"/>
                          <a:ea typeface="+mn-ea"/>
                          <a:cs typeface="Arial" pitchFamily="34" charset="0"/>
                        </a:rPr>
                        <a:t>, Polilli E</a:t>
                      </a:r>
                      <a:r>
                        <a:rPr lang="it-IT" sz="700" b="1" kern="1200" baseline="30000" dirty="0" smtClean="0">
                          <a:solidFill>
                            <a:srgbClr val="002060"/>
                          </a:solidFill>
                          <a:latin typeface="Arial" pitchFamily="34" charset="0"/>
                          <a:ea typeface="+mn-ea"/>
                          <a:cs typeface="Arial" pitchFamily="34" charset="0"/>
                        </a:rPr>
                        <a:t>2</a:t>
                      </a:r>
                      <a:r>
                        <a:rPr lang="it-IT" sz="700" b="1" kern="1200" dirty="0" smtClean="0">
                          <a:solidFill>
                            <a:srgbClr val="002060"/>
                          </a:solidFill>
                          <a:latin typeface="Arial" pitchFamily="34" charset="0"/>
                          <a:ea typeface="+mn-ea"/>
                          <a:cs typeface="Arial" pitchFamily="34" charset="0"/>
                        </a:rPr>
                        <a:t>, Parruti G</a:t>
                      </a:r>
                      <a:r>
                        <a:rPr lang="it-IT" sz="700" b="1" kern="1200" baseline="30000" dirty="0" smtClean="0">
                          <a:solidFill>
                            <a:srgbClr val="002060"/>
                          </a:solidFill>
                          <a:latin typeface="Arial" pitchFamily="34" charset="0"/>
                          <a:ea typeface="+mn-ea"/>
                          <a:cs typeface="Arial" pitchFamily="34" charset="0"/>
                        </a:rPr>
                        <a:t>3</a:t>
                      </a:r>
                      <a:r>
                        <a:rPr lang="it-IT" sz="700" b="1" kern="1200" dirty="0" smtClean="0">
                          <a:solidFill>
                            <a:srgbClr val="002060"/>
                          </a:solidFill>
                          <a:latin typeface="Arial" pitchFamily="34" charset="0"/>
                          <a:ea typeface="+mn-ea"/>
                          <a:cs typeface="Arial" pitchFamily="34" charset="0"/>
                        </a:rPr>
                        <a:t>, Fazii P</a:t>
                      </a:r>
                      <a:r>
                        <a:rPr lang="it-IT" sz="700" b="1" kern="1200" baseline="30000" dirty="0" smtClean="0">
                          <a:solidFill>
                            <a:srgbClr val="002060"/>
                          </a:solidFill>
                          <a:latin typeface="Arial" pitchFamily="34" charset="0"/>
                          <a:ea typeface="+mn-ea"/>
                          <a:cs typeface="Arial" pitchFamily="34" charset="0"/>
                        </a:rPr>
                        <a:t>4</a:t>
                      </a:r>
                      <a:r>
                        <a:rPr lang="it-IT" sz="700" b="1" kern="1200" dirty="0" smtClean="0">
                          <a:solidFill>
                            <a:srgbClr val="002060"/>
                          </a:solidFill>
                          <a:latin typeface="Arial" pitchFamily="34" charset="0"/>
                          <a:ea typeface="+mn-ea"/>
                          <a:cs typeface="Arial" pitchFamily="34" charset="0"/>
                        </a:rPr>
                        <a:t>, Di Marco G</a:t>
                      </a:r>
                      <a:r>
                        <a:rPr lang="it-IT" sz="700" b="1" kern="1200" baseline="30000" dirty="0" smtClean="0">
                          <a:solidFill>
                            <a:srgbClr val="002060"/>
                          </a:solidFill>
                          <a:latin typeface="Arial" pitchFamily="34" charset="0"/>
                          <a:ea typeface="+mn-ea"/>
                          <a:cs typeface="Arial" pitchFamily="34" charset="0"/>
                        </a:rPr>
                        <a:t>5</a:t>
                      </a:r>
                      <a:r>
                        <a:rPr lang="it-IT" sz="700" b="1" kern="1200" dirty="0" smtClean="0">
                          <a:solidFill>
                            <a:srgbClr val="002060"/>
                          </a:solidFill>
                          <a:latin typeface="Arial" pitchFamily="34" charset="0"/>
                          <a:ea typeface="+mn-ea"/>
                          <a:cs typeface="Arial" pitchFamily="34" charset="0"/>
                        </a:rPr>
                        <a:t>, Del Duca L</a:t>
                      </a:r>
                      <a:r>
                        <a:rPr lang="it-IT" sz="700" b="1" kern="1200" baseline="30000" dirty="0" smtClean="0">
                          <a:solidFill>
                            <a:srgbClr val="002060"/>
                          </a:solidFill>
                          <a:latin typeface="Arial" pitchFamily="34" charset="0"/>
                          <a:ea typeface="+mn-ea"/>
                          <a:cs typeface="Arial" pitchFamily="34" charset="0"/>
                        </a:rPr>
                        <a:t>6</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D’Amario</a:t>
                      </a:r>
                      <a:r>
                        <a:rPr lang="it-IT" sz="700" b="1" kern="1200" dirty="0" smtClean="0">
                          <a:solidFill>
                            <a:srgbClr val="002060"/>
                          </a:solidFill>
                          <a:latin typeface="Arial" pitchFamily="34" charset="0"/>
                          <a:ea typeface="+mn-ea"/>
                          <a:cs typeface="Arial" pitchFamily="34" charset="0"/>
                        </a:rPr>
                        <a:t> C</a:t>
                      </a:r>
                      <a:r>
                        <a:rPr lang="it-IT" sz="700" b="1" kern="1200" baseline="30000" dirty="0" smtClean="0">
                          <a:solidFill>
                            <a:srgbClr val="002060"/>
                          </a:solidFill>
                          <a:latin typeface="Arial" pitchFamily="34" charset="0"/>
                          <a:ea typeface="+mn-ea"/>
                          <a:cs typeface="Arial" pitchFamily="34" charset="0"/>
                        </a:rPr>
                        <a:t>5</a:t>
                      </a:r>
                      <a:r>
                        <a:rPr lang="it-IT" sz="700" b="1" kern="1200" dirty="0" smtClean="0">
                          <a:solidFill>
                            <a:srgbClr val="002060"/>
                          </a:solidFill>
                          <a:latin typeface="Arial" pitchFamily="34" charset="0"/>
                          <a:ea typeface="+mn-ea"/>
                          <a:cs typeface="Arial" pitchFamily="34" charset="0"/>
                        </a:rPr>
                        <a:t>, Cortesi V</a:t>
                      </a:r>
                      <a:r>
                        <a:rPr lang="it-IT" sz="700" b="1" kern="1200" baseline="30000" dirty="0" smtClean="0">
                          <a:solidFill>
                            <a:srgbClr val="002060"/>
                          </a:solidFill>
                          <a:latin typeface="Arial" pitchFamily="34" charset="0"/>
                          <a:ea typeface="+mn-ea"/>
                          <a:cs typeface="Arial" pitchFamily="34" charset="0"/>
                        </a:rPr>
                        <a:t>5</a:t>
                      </a:r>
                      <a:r>
                        <a:rPr lang="it-IT" sz="700" b="1" kern="1200" dirty="0" smtClean="0">
                          <a:solidFill>
                            <a:srgbClr val="002060"/>
                          </a:solidFill>
                          <a:latin typeface="Arial" pitchFamily="34" charset="0"/>
                          <a:ea typeface="+mn-ea"/>
                          <a:cs typeface="Arial" pitchFamily="34" charset="0"/>
                        </a:rPr>
                        <a:t>.</a:t>
                      </a:r>
                    </a:p>
                    <a:p>
                      <a:pPr algn="l">
                        <a:lnSpc>
                          <a:spcPct val="100000"/>
                        </a:lnSpc>
                      </a:pPr>
                      <a:endParaRPr lang="it-IT" sz="600" b="1" dirty="0" smtClean="0">
                        <a:solidFill>
                          <a:srgbClr val="002060"/>
                        </a:solidFill>
                        <a:latin typeface="Arial" pitchFamily="34" charset="0"/>
                        <a:cs typeface="Arial" pitchFamily="34" charset="0"/>
                      </a:endParaRPr>
                    </a:p>
                    <a:p>
                      <a:pPr algn="l">
                        <a:lnSpc>
                          <a:spcPct val="100000"/>
                        </a:lnSpc>
                      </a:pPr>
                      <a:r>
                        <a:rPr lang="it-IT" sz="600" b="1" dirty="0" smtClean="0">
                          <a:solidFill>
                            <a:srgbClr val="002060"/>
                          </a:solidFill>
                          <a:latin typeface="Arial" pitchFamily="34" charset="0"/>
                          <a:cs typeface="Arial" pitchFamily="34" charset="0"/>
                        </a:rPr>
                        <a:t>1Ufficio Epidemiologico Aziendale,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 2Gruppo Operativo Epidemiologico Aziendale,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 3UOC Malattie Infettive,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 4UOC Microbiologia e Virologia,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 5Direzione Generale,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 6Direzione Medica P.O. di Pescara, ASL Pescara, </a:t>
                      </a:r>
                      <a:r>
                        <a:rPr lang="it-IT" sz="600" b="1" dirty="0" err="1" smtClean="0">
                          <a:solidFill>
                            <a:srgbClr val="002060"/>
                          </a:solidFill>
                          <a:latin typeface="Arial" pitchFamily="34" charset="0"/>
                          <a:cs typeface="Arial" pitchFamily="34" charset="0"/>
                        </a:rPr>
                        <a:t>Pescara</a:t>
                      </a:r>
                      <a:r>
                        <a:rPr lang="it-IT" sz="600" b="1" dirty="0" smtClean="0">
                          <a:solidFill>
                            <a:srgbClr val="002060"/>
                          </a:solidFill>
                          <a:latin typeface="Arial" pitchFamily="34" charset="0"/>
                          <a:cs typeface="Arial" pitchFamily="34" charset="0"/>
                        </a:rPr>
                        <a:t>, Italia.</a:t>
                      </a:r>
                    </a:p>
                  </a:txBody>
                  <a:tcPr>
                    <a:solidFill>
                      <a:schemeClr val="bg1">
                        <a:lumMod val="95000"/>
                      </a:schemeClr>
                    </a:solidFill>
                  </a:tcPr>
                </a:tc>
              </a:tr>
            </a:tbl>
          </a:graphicData>
        </a:graphic>
      </p:graphicFrame>
      <p:pic>
        <p:nvPicPr>
          <p:cNvPr id="1026" name="Immagine 1"/>
          <p:cNvPicPr>
            <a:picLocks noChangeAspect="1" noChangeArrowheads="1"/>
          </p:cNvPicPr>
          <p:nvPr/>
        </p:nvPicPr>
        <p:blipFill>
          <a:blip r:embed="rId4" cstate="print"/>
          <a:srcRect/>
          <a:stretch>
            <a:fillRect/>
          </a:stretch>
        </p:blipFill>
        <p:spPr bwMode="auto">
          <a:xfrm>
            <a:off x="75219" y="128464"/>
            <a:ext cx="1337557" cy="864096"/>
          </a:xfrm>
          <a:prstGeom prst="rect">
            <a:avLst/>
          </a:prstGeom>
          <a:noFill/>
          <a:ln w="9525">
            <a:noFill/>
            <a:miter lim="800000"/>
            <a:headEnd/>
            <a:tailEnd/>
          </a:ln>
          <a:effectLst>
            <a:softEdge rad="63500"/>
          </a:effectLst>
        </p:spPr>
      </p:pic>
      <p:graphicFrame>
        <p:nvGraphicFramePr>
          <p:cNvPr id="15" name="Tabella 14"/>
          <p:cNvGraphicFramePr>
            <a:graphicFrameLocks noGrp="1"/>
          </p:cNvGraphicFramePr>
          <p:nvPr/>
        </p:nvGraphicFramePr>
        <p:xfrm>
          <a:off x="0" y="8409384"/>
          <a:ext cx="6858000" cy="1496616"/>
        </p:xfrm>
        <a:graphic>
          <a:graphicData uri="http://schemas.openxmlformats.org/drawingml/2006/table">
            <a:tbl>
              <a:tblPr firstRow="1" bandRow="1">
                <a:tableStyleId>{F5AB1C69-6EDB-4FF4-983F-18BD219EF322}</a:tableStyleId>
              </a:tblPr>
              <a:tblGrid>
                <a:gridCol w="6858000"/>
              </a:tblGrid>
              <a:tr h="1496616">
                <a:tc>
                  <a:txBody>
                    <a:bodyPr/>
                    <a:lstStyle/>
                    <a:p>
                      <a:pPr algn="l"/>
                      <a:r>
                        <a:rPr lang="it-IT" sz="800" dirty="0" smtClean="0">
                          <a:solidFill>
                            <a:srgbClr val="FF0000"/>
                          </a:solidFill>
                          <a:latin typeface="Arial" pitchFamily="34" charset="0"/>
                          <a:cs typeface="Arial" pitchFamily="34" charset="0"/>
                        </a:rPr>
                        <a:t>Bibliografia:</a:t>
                      </a:r>
                    </a:p>
                    <a:p>
                      <a:pPr marL="228600" lvl="0" indent="-228600">
                        <a:buFont typeface="+mj-lt"/>
                        <a:buAutoNum type="arabicPeriod"/>
                      </a:pPr>
                      <a:r>
                        <a:rPr lang="it-IT" sz="700" b="1" kern="1200" dirty="0" smtClean="0">
                          <a:solidFill>
                            <a:srgbClr val="002060"/>
                          </a:solidFill>
                          <a:latin typeface="Arial" pitchFamily="34" charset="0"/>
                          <a:ea typeface="+mn-ea"/>
                          <a:cs typeface="Arial" pitchFamily="34" charset="0"/>
                        </a:rPr>
                        <a:t>CDC Atlanta – Management </a:t>
                      </a:r>
                      <a:r>
                        <a:rPr lang="it-IT" sz="700" b="1" kern="1200" dirty="0" err="1" smtClean="0">
                          <a:solidFill>
                            <a:srgbClr val="002060"/>
                          </a:solidFill>
                          <a:latin typeface="Arial" pitchFamily="34" charset="0"/>
                          <a:ea typeface="+mn-ea"/>
                          <a:cs typeface="Arial" pitchFamily="34" charset="0"/>
                        </a:rPr>
                        <a:t>of</a:t>
                      </a:r>
                      <a:r>
                        <a:rPr lang="it-IT" sz="700" b="1" kern="1200" dirty="0" smtClean="0">
                          <a:solidFill>
                            <a:srgbClr val="002060"/>
                          </a:solidFill>
                          <a:latin typeface="Arial" pitchFamily="34" charset="0"/>
                          <a:ea typeface="+mn-ea"/>
                          <a:cs typeface="Arial" pitchFamily="34" charset="0"/>
                        </a:rPr>
                        <a:t> Multidrug-resistant Organisms in Healthcare </a:t>
                      </a:r>
                      <a:r>
                        <a:rPr lang="it-IT" sz="700" b="1" kern="1200" dirty="0" err="1" smtClean="0">
                          <a:solidFill>
                            <a:srgbClr val="002060"/>
                          </a:solidFill>
                          <a:latin typeface="Arial" pitchFamily="34" charset="0"/>
                          <a:ea typeface="+mn-ea"/>
                          <a:cs typeface="Arial" pitchFamily="34" charset="0"/>
                        </a:rPr>
                        <a:t>Settings</a:t>
                      </a:r>
                      <a:r>
                        <a:rPr lang="it-IT" sz="700" b="1" kern="1200" dirty="0" smtClean="0">
                          <a:solidFill>
                            <a:srgbClr val="002060"/>
                          </a:solidFill>
                          <a:latin typeface="Arial" pitchFamily="34" charset="0"/>
                          <a:ea typeface="+mn-ea"/>
                          <a:cs typeface="Arial" pitchFamily="34" charset="0"/>
                        </a:rPr>
                        <a:t>, 2006</a:t>
                      </a:r>
                    </a:p>
                    <a:p>
                      <a:pPr marL="228600" lvl="0" indent="-228600">
                        <a:buFont typeface="+mj-lt"/>
                        <a:buAutoNum type="arabicPeriod"/>
                      </a:pPr>
                      <a:r>
                        <a:rPr lang="it-IT" sz="700" b="1" kern="1200" dirty="0" smtClean="0">
                          <a:solidFill>
                            <a:srgbClr val="002060"/>
                          </a:solidFill>
                          <a:latin typeface="Arial" pitchFamily="34" charset="0"/>
                          <a:ea typeface="+mn-ea"/>
                          <a:cs typeface="Arial" pitchFamily="34" charset="0"/>
                        </a:rPr>
                        <a:t>Progetto CCM “Sicurezza del paziente:il rischio infettivo”. Documento di indirizzo per la sorveglianza dei patogeni sentinella, Ottobre 2008.</a:t>
                      </a:r>
                    </a:p>
                    <a:p>
                      <a:pPr marL="228600" lvl="0" indent="-228600">
                        <a:buFont typeface="+mj-lt"/>
                        <a:buAutoNum type="arabicPeriod"/>
                      </a:pPr>
                      <a:r>
                        <a:rPr lang="it-IT" sz="700" b="1" kern="1200" dirty="0" smtClean="0">
                          <a:solidFill>
                            <a:srgbClr val="002060"/>
                          </a:solidFill>
                          <a:latin typeface="Arial" pitchFamily="34" charset="0"/>
                          <a:ea typeface="+mn-ea"/>
                          <a:cs typeface="Arial" pitchFamily="34" charset="0"/>
                        </a:rPr>
                        <a:t>CDC 2009. </a:t>
                      </a:r>
                      <a:r>
                        <a:rPr lang="it-IT" sz="700" b="1" kern="1200" dirty="0" err="1" smtClean="0">
                          <a:solidFill>
                            <a:srgbClr val="002060"/>
                          </a:solidFill>
                          <a:latin typeface="Arial" pitchFamily="34" charset="0"/>
                          <a:ea typeface="+mn-ea"/>
                          <a:cs typeface="Arial" pitchFamily="34" charset="0"/>
                        </a:rPr>
                        <a:t>Guidance</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for</a:t>
                      </a:r>
                      <a:r>
                        <a:rPr lang="it-IT" sz="700" b="1" kern="1200" dirty="0" smtClean="0">
                          <a:solidFill>
                            <a:srgbClr val="002060"/>
                          </a:solidFill>
                          <a:latin typeface="Arial" pitchFamily="34" charset="0"/>
                          <a:ea typeface="+mn-ea"/>
                          <a:cs typeface="Arial" pitchFamily="34" charset="0"/>
                        </a:rPr>
                        <a:t> Control </a:t>
                      </a:r>
                      <a:r>
                        <a:rPr lang="it-IT" sz="700" b="1" kern="1200" dirty="0" err="1" smtClean="0">
                          <a:solidFill>
                            <a:srgbClr val="002060"/>
                          </a:solidFill>
                          <a:latin typeface="Arial" pitchFamily="34" charset="0"/>
                          <a:ea typeface="+mn-ea"/>
                          <a:cs typeface="Arial" pitchFamily="34" charset="0"/>
                        </a:rPr>
                        <a:t>of</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Infections</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with</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Carbapenem-Resistant</a:t>
                      </a:r>
                      <a:r>
                        <a:rPr lang="it-IT" sz="700" b="1" kern="1200" dirty="0" smtClean="0">
                          <a:solidFill>
                            <a:srgbClr val="002060"/>
                          </a:solidFill>
                          <a:latin typeface="Arial" pitchFamily="34" charset="0"/>
                          <a:ea typeface="+mn-ea"/>
                          <a:cs typeface="Arial" pitchFamily="34" charset="0"/>
                        </a:rPr>
                        <a:t> or </a:t>
                      </a:r>
                      <a:r>
                        <a:rPr lang="it-IT" sz="700" b="1" kern="1200" dirty="0" err="1" smtClean="0">
                          <a:solidFill>
                            <a:srgbClr val="002060"/>
                          </a:solidFill>
                          <a:latin typeface="Arial" pitchFamily="34" charset="0"/>
                          <a:ea typeface="+mn-ea"/>
                          <a:cs typeface="Arial" pitchFamily="34" charset="0"/>
                        </a:rPr>
                        <a:t>Carbapenemase-Producing</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Enterobacteriaceae</a:t>
                      </a:r>
                      <a:r>
                        <a:rPr lang="it-IT" sz="700" b="1" kern="1200" dirty="0" smtClean="0">
                          <a:solidFill>
                            <a:srgbClr val="002060"/>
                          </a:solidFill>
                          <a:latin typeface="Arial" pitchFamily="34" charset="0"/>
                          <a:ea typeface="+mn-ea"/>
                          <a:cs typeface="Arial" pitchFamily="34" charset="0"/>
                        </a:rPr>
                        <a:t> in Acute Care </a:t>
                      </a:r>
                      <a:r>
                        <a:rPr lang="it-IT" sz="700" b="1" kern="1200" dirty="0" err="1" smtClean="0">
                          <a:solidFill>
                            <a:srgbClr val="002060"/>
                          </a:solidFill>
                          <a:latin typeface="Arial" pitchFamily="34" charset="0"/>
                          <a:ea typeface="+mn-ea"/>
                          <a:cs typeface="Arial" pitchFamily="34" charset="0"/>
                        </a:rPr>
                        <a:t>Facilities</a:t>
                      </a:r>
                      <a:r>
                        <a:rPr lang="it-IT" sz="700" b="1" kern="1200" dirty="0" smtClean="0">
                          <a:solidFill>
                            <a:srgbClr val="002060"/>
                          </a:solidFill>
                          <a:latin typeface="Arial" pitchFamily="34" charset="0"/>
                          <a:ea typeface="+mn-ea"/>
                          <a:cs typeface="Arial" pitchFamily="34" charset="0"/>
                        </a:rPr>
                        <a:t>. MMWR </a:t>
                      </a:r>
                      <a:r>
                        <a:rPr lang="it-IT" sz="700" b="1" kern="1200" dirty="0" err="1" smtClean="0">
                          <a:solidFill>
                            <a:srgbClr val="002060"/>
                          </a:solidFill>
                          <a:latin typeface="Arial" pitchFamily="34" charset="0"/>
                          <a:ea typeface="+mn-ea"/>
                          <a:cs typeface="Arial" pitchFamily="34" charset="0"/>
                        </a:rPr>
                        <a:t>Morb</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Mortal</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Wkly</a:t>
                      </a:r>
                      <a:r>
                        <a:rPr lang="it-IT" sz="700" b="1" kern="1200" dirty="0" smtClean="0">
                          <a:solidFill>
                            <a:srgbClr val="002060"/>
                          </a:solidFill>
                          <a:latin typeface="Arial" pitchFamily="34" charset="0"/>
                          <a:ea typeface="+mn-ea"/>
                          <a:cs typeface="Arial" pitchFamily="34" charset="0"/>
                        </a:rPr>
                        <a:t> Rep. 2009; 58: 256-260.</a:t>
                      </a:r>
                    </a:p>
                    <a:p>
                      <a:pPr marL="228600" lvl="0" indent="-228600">
                        <a:buFont typeface="+mj-lt"/>
                        <a:buAutoNum type="arabicPeriod"/>
                      </a:pPr>
                      <a:r>
                        <a:rPr lang="it-IT" sz="700" b="1" kern="1200" dirty="0" smtClean="0">
                          <a:solidFill>
                            <a:srgbClr val="002060"/>
                          </a:solidFill>
                          <a:latin typeface="Arial" pitchFamily="34" charset="0"/>
                          <a:ea typeface="+mn-ea"/>
                          <a:cs typeface="Arial" pitchFamily="34" charset="0"/>
                        </a:rPr>
                        <a:t>Azienda Ospedaliera </a:t>
                      </a:r>
                      <a:r>
                        <a:rPr lang="it-IT" sz="700" b="1" kern="1200" dirty="0" err="1" smtClean="0">
                          <a:solidFill>
                            <a:srgbClr val="002060"/>
                          </a:solidFill>
                          <a:latin typeface="Arial" pitchFamily="34" charset="0"/>
                          <a:ea typeface="+mn-ea"/>
                          <a:cs typeface="Arial" pitchFamily="34" charset="0"/>
                        </a:rPr>
                        <a:t>S.Camillo</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Forlanini</a:t>
                      </a:r>
                      <a:r>
                        <a:rPr lang="it-IT" sz="700" b="1" kern="1200" dirty="0" smtClean="0">
                          <a:solidFill>
                            <a:srgbClr val="002060"/>
                          </a:solidFill>
                          <a:latin typeface="Arial" pitchFamily="34" charset="0"/>
                          <a:ea typeface="+mn-ea"/>
                          <a:cs typeface="Arial" pitchFamily="34" charset="0"/>
                        </a:rPr>
                        <a:t>, Roma. Procedure e istruzioni operative in caso di isolamenti colturali di Acinetobacter baumannii nelle Terapie Intensive e nelle Aree critiche sottoposte a Monitoraggio microbiologico, 20/03/2009.</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it-IT" sz="700" b="1" kern="1200" dirty="0" smtClean="0">
                          <a:solidFill>
                            <a:srgbClr val="002060"/>
                          </a:solidFill>
                          <a:latin typeface="Arial" pitchFamily="34" charset="0"/>
                          <a:ea typeface="+mn-ea"/>
                          <a:cs typeface="Arial" pitchFamily="34" charset="0"/>
                        </a:rPr>
                        <a:t>SIMPIOS Documento di indirizzo “I batteri </a:t>
                      </a:r>
                      <a:r>
                        <a:rPr lang="it-IT" sz="700" b="1" kern="1200" dirty="0" err="1" smtClean="0">
                          <a:solidFill>
                            <a:srgbClr val="002060"/>
                          </a:solidFill>
                          <a:latin typeface="Arial" pitchFamily="34" charset="0"/>
                          <a:ea typeface="+mn-ea"/>
                          <a:cs typeface="Arial" pitchFamily="34" charset="0"/>
                        </a:rPr>
                        <a:t>gram</a:t>
                      </a:r>
                      <a:r>
                        <a:rPr lang="it-IT" sz="700" b="1" kern="1200" dirty="0" smtClean="0">
                          <a:solidFill>
                            <a:srgbClr val="002060"/>
                          </a:solidFill>
                          <a:latin typeface="Arial" pitchFamily="34" charset="0"/>
                          <a:ea typeface="+mn-ea"/>
                          <a:cs typeface="Arial" pitchFamily="34" charset="0"/>
                        </a:rPr>
                        <a:t> negativi multiresistenti: un problema emergente e di </a:t>
                      </a:r>
                      <a:r>
                        <a:rPr lang="it-IT" sz="700" b="1" kern="1200" dirty="0" err="1" smtClean="0">
                          <a:solidFill>
                            <a:srgbClr val="002060"/>
                          </a:solidFill>
                          <a:latin typeface="Arial" pitchFamily="34" charset="0"/>
                          <a:ea typeface="+mn-ea"/>
                          <a:cs typeface="Arial" pitchFamily="34" charset="0"/>
                        </a:rPr>
                        <a:t>attualita’</a:t>
                      </a:r>
                      <a:r>
                        <a:rPr lang="it-IT" sz="700" b="1" kern="1200" dirty="0" smtClean="0">
                          <a:solidFill>
                            <a:srgbClr val="002060"/>
                          </a:solidFill>
                          <a:latin typeface="Arial" pitchFamily="34" charset="0"/>
                          <a:ea typeface="+mn-ea"/>
                          <a:cs typeface="Arial" pitchFamily="34" charset="0"/>
                        </a:rPr>
                        <a:t>. Indicazioni gestionali,2010.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it-IT" sz="700" b="1" kern="1200" dirty="0" smtClean="0">
                          <a:solidFill>
                            <a:srgbClr val="002060"/>
                          </a:solidFill>
                          <a:latin typeface="Arial" pitchFamily="34" charset="0"/>
                          <a:ea typeface="+mn-ea"/>
                          <a:cs typeface="Arial" pitchFamily="34" charset="0"/>
                        </a:rPr>
                        <a:t>David J. Weber, William A. </a:t>
                      </a:r>
                      <a:r>
                        <a:rPr lang="it-IT" sz="700" b="1" kern="1200" dirty="0" err="1" smtClean="0">
                          <a:solidFill>
                            <a:srgbClr val="002060"/>
                          </a:solidFill>
                          <a:latin typeface="Arial" pitchFamily="34" charset="0"/>
                          <a:ea typeface="+mn-ea"/>
                          <a:cs typeface="Arial" pitchFamily="34" charset="0"/>
                        </a:rPr>
                        <a:t>Rutala</a:t>
                      </a:r>
                      <a:r>
                        <a:rPr lang="it-IT" sz="700" b="1" kern="1200" dirty="0" smtClean="0">
                          <a:solidFill>
                            <a:srgbClr val="002060"/>
                          </a:solidFill>
                          <a:latin typeface="Arial" pitchFamily="34" charset="0"/>
                          <a:ea typeface="+mn-ea"/>
                          <a:cs typeface="Arial" pitchFamily="34" charset="0"/>
                        </a:rPr>
                        <a:t>, Melissa B. Miller, Kirk </a:t>
                      </a:r>
                      <a:r>
                        <a:rPr lang="it-IT" sz="700" b="1" kern="1200" dirty="0" err="1" smtClean="0">
                          <a:solidFill>
                            <a:srgbClr val="002060"/>
                          </a:solidFill>
                          <a:latin typeface="Arial" pitchFamily="34" charset="0"/>
                          <a:ea typeface="+mn-ea"/>
                          <a:cs typeface="Arial" pitchFamily="34" charset="0"/>
                        </a:rPr>
                        <a:t>Huslage</a:t>
                      </a:r>
                      <a:r>
                        <a:rPr lang="it-IT" sz="700" b="1" kern="1200" dirty="0" smtClean="0">
                          <a:solidFill>
                            <a:srgbClr val="002060"/>
                          </a:solidFill>
                          <a:latin typeface="Arial" pitchFamily="34" charset="0"/>
                          <a:ea typeface="+mn-ea"/>
                          <a:cs typeface="Arial" pitchFamily="34" charset="0"/>
                        </a:rPr>
                        <a:t>, Emily </a:t>
                      </a:r>
                      <a:r>
                        <a:rPr lang="it-IT" sz="700" b="1" kern="1200" dirty="0" err="1" smtClean="0">
                          <a:solidFill>
                            <a:srgbClr val="002060"/>
                          </a:solidFill>
                          <a:latin typeface="Arial" pitchFamily="34" charset="0"/>
                          <a:ea typeface="+mn-ea"/>
                          <a:cs typeface="Arial" pitchFamily="34" charset="0"/>
                        </a:rPr>
                        <a:t>Sickbert-Bennett</a:t>
                      </a:r>
                      <a:r>
                        <a:rPr lang="it-IT" sz="700" b="1" kern="1200" dirty="0" smtClean="0">
                          <a:solidFill>
                            <a:srgbClr val="002060"/>
                          </a:solidFill>
                          <a:latin typeface="Arial" pitchFamily="34" charset="0"/>
                          <a:ea typeface="+mn-ea"/>
                          <a:cs typeface="Arial" pitchFamily="34" charset="0"/>
                        </a:rPr>
                        <a:t>,</a:t>
                      </a:r>
                      <a:r>
                        <a:rPr lang="it-IT" sz="700" b="1" kern="1200" dirty="0" err="1" smtClean="0">
                          <a:solidFill>
                            <a:srgbClr val="002060"/>
                          </a:solidFill>
                          <a:latin typeface="Arial" pitchFamily="34" charset="0"/>
                          <a:ea typeface="+mn-ea"/>
                          <a:cs typeface="Arial" pitchFamily="34" charset="0"/>
                        </a:rPr>
                        <a:t>Role</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of</a:t>
                      </a:r>
                      <a:r>
                        <a:rPr lang="it-IT" sz="700" b="1" kern="1200" dirty="0" smtClean="0">
                          <a:solidFill>
                            <a:srgbClr val="002060"/>
                          </a:solidFill>
                          <a:latin typeface="Arial" pitchFamily="34" charset="0"/>
                          <a:ea typeface="+mn-ea"/>
                          <a:cs typeface="Arial" pitchFamily="34" charset="0"/>
                        </a:rPr>
                        <a:t> hospital </a:t>
                      </a:r>
                      <a:r>
                        <a:rPr lang="it-IT" sz="700" b="1" kern="1200" dirty="0" err="1" smtClean="0">
                          <a:solidFill>
                            <a:srgbClr val="002060"/>
                          </a:solidFill>
                          <a:latin typeface="Arial" pitchFamily="34" charset="0"/>
                          <a:ea typeface="+mn-ea"/>
                          <a:cs typeface="Arial" pitchFamily="34" charset="0"/>
                        </a:rPr>
                        <a:t>surfaces</a:t>
                      </a:r>
                      <a:r>
                        <a:rPr lang="it-IT" sz="700" b="1" kern="1200" dirty="0" smtClean="0">
                          <a:solidFill>
                            <a:srgbClr val="002060"/>
                          </a:solidFill>
                          <a:latin typeface="Arial" pitchFamily="34" charset="0"/>
                          <a:ea typeface="+mn-ea"/>
                          <a:cs typeface="Arial" pitchFamily="34" charset="0"/>
                        </a:rPr>
                        <a:t> in the </a:t>
                      </a:r>
                      <a:r>
                        <a:rPr lang="it-IT" sz="700" b="1" kern="1200" dirty="0" err="1" smtClean="0">
                          <a:solidFill>
                            <a:srgbClr val="002060"/>
                          </a:solidFill>
                          <a:latin typeface="Arial" pitchFamily="34" charset="0"/>
                          <a:ea typeface="+mn-ea"/>
                          <a:cs typeface="Arial" pitchFamily="34" charset="0"/>
                        </a:rPr>
                        <a:t>transmission</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of</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emerging</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health</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care-associated</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pathogens</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Norovirus</a:t>
                      </a:r>
                      <a:r>
                        <a:rPr lang="it-IT" sz="700" b="1" kern="1200" dirty="0" smtClean="0">
                          <a:solidFill>
                            <a:srgbClr val="002060"/>
                          </a:solidFill>
                          <a:latin typeface="Arial" pitchFamily="34" charset="0"/>
                          <a:ea typeface="+mn-ea"/>
                          <a:cs typeface="Arial" pitchFamily="34" charset="0"/>
                        </a:rPr>
                        <a:t>, </a:t>
                      </a:r>
                      <a:r>
                        <a:rPr lang="it-IT" sz="700" b="1" i="1" kern="1200" dirty="0" smtClean="0">
                          <a:solidFill>
                            <a:srgbClr val="002060"/>
                          </a:solidFill>
                          <a:latin typeface="Arial" pitchFamily="34" charset="0"/>
                          <a:ea typeface="+mn-ea"/>
                          <a:cs typeface="Arial" pitchFamily="34" charset="0"/>
                        </a:rPr>
                        <a:t>Clostridium difficile</a:t>
                      </a:r>
                      <a:r>
                        <a:rPr lang="it-IT" sz="700" b="1" kern="1200" dirty="0" smtClean="0">
                          <a:solidFill>
                            <a:srgbClr val="002060"/>
                          </a:solidFill>
                          <a:latin typeface="Arial" pitchFamily="34" charset="0"/>
                          <a:ea typeface="+mn-ea"/>
                          <a:cs typeface="Arial" pitchFamily="34" charset="0"/>
                        </a:rPr>
                        <a:t>, and </a:t>
                      </a:r>
                      <a:r>
                        <a:rPr lang="it-IT" sz="700" b="1" i="1" kern="1200" dirty="0" smtClean="0">
                          <a:solidFill>
                            <a:srgbClr val="002060"/>
                          </a:solidFill>
                          <a:latin typeface="Arial" pitchFamily="34" charset="0"/>
                          <a:ea typeface="+mn-ea"/>
                          <a:cs typeface="Arial" pitchFamily="34" charset="0"/>
                        </a:rPr>
                        <a:t>Acinetobacter </a:t>
                      </a:r>
                      <a:r>
                        <a:rPr lang="it-IT" sz="700" b="1" i="1" kern="1200" dirty="0" err="1" smtClean="0">
                          <a:solidFill>
                            <a:srgbClr val="002060"/>
                          </a:solidFill>
                          <a:latin typeface="Arial" pitchFamily="34" charset="0"/>
                          <a:ea typeface="+mn-ea"/>
                          <a:cs typeface="Arial" pitchFamily="34" charset="0"/>
                        </a:rPr>
                        <a:t>species</a:t>
                      </a:r>
                      <a:r>
                        <a:rPr lang="it-IT" sz="700" b="1" kern="1200" dirty="0" smtClean="0">
                          <a:solidFill>
                            <a:srgbClr val="002060"/>
                          </a:solidFill>
                          <a:latin typeface="Arial" pitchFamily="34" charset="0"/>
                          <a:ea typeface="+mn-ea"/>
                          <a:cs typeface="Arial" pitchFamily="34" charset="0"/>
                        </a:rPr>
                        <a:t>. American Journal </a:t>
                      </a:r>
                      <a:r>
                        <a:rPr lang="it-IT" sz="700" b="1" kern="1200" dirty="0" err="1" smtClean="0">
                          <a:solidFill>
                            <a:srgbClr val="002060"/>
                          </a:solidFill>
                          <a:latin typeface="Arial" pitchFamily="34" charset="0"/>
                          <a:ea typeface="+mn-ea"/>
                          <a:cs typeface="Arial" pitchFamily="34" charset="0"/>
                        </a:rPr>
                        <a:t>of</a:t>
                      </a:r>
                      <a:r>
                        <a:rPr lang="it-IT" sz="700" b="1" kern="1200" dirty="0" smtClean="0">
                          <a:solidFill>
                            <a:srgbClr val="002060"/>
                          </a:solidFill>
                          <a:latin typeface="Arial" pitchFamily="34" charset="0"/>
                          <a:ea typeface="+mn-ea"/>
                          <a:cs typeface="Arial" pitchFamily="34" charset="0"/>
                        </a:rPr>
                        <a:t> Infection Control Volume 38, </a:t>
                      </a:r>
                      <a:r>
                        <a:rPr lang="it-IT" sz="700" b="1" kern="1200" dirty="0" err="1" smtClean="0">
                          <a:solidFill>
                            <a:srgbClr val="002060"/>
                          </a:solidFill>
                          <a:latin typeface="Arial" pitchFamily="34" charset="0"/>
                          <a:ea typeface="+mn-ea"/>
                          <a:cs typeface="Arial" pitchFamily="34" charset="0"/>
                        </a:rPr>
                        <a:t>Issue</a:t>
                      </a:r>
                      <a:r>
                        <a:rPr lang="it-IT" sz="700" b="1" kern="1200" dirty="0" smtClean="0">
                          <a:solidFill>
                            <a:srgbClr val="002060"/>
                          </a:solidFill>
                          <a:latin typeface="Arial" pitchFamily="34" charset="0"/>
                          <a:ea typeface="+mn-ea"/>
                          <a:cs typeface="Arial" pitchFamily="34" charset="0"/>
                        </a:rPr>
                        <a:t> 5, </a:t>
                      </a:r>
                      <a:r>
                        <a:rPr lang="it-IT" sz="700" b="1" kern="1200" dirty="0" err="1" smtClean="0">
                          <a:solidFill>
                            <a:srgbClr val="002060"/>
                          </a:solidFill>
                          <a:latin typeface="Arial" pitchFamily="34" charset="0"/>
                          <a:ea typeface="+mn-ea"/>
                          <a:cs typeface="Arial" pitchFamily="34" charset="0"/>
                        </a:rPr>
                        <a:t>Supplement</a:t>
                      </a:r>
                      <a:r>
                        <a:rPr lang="it-IT" sz="700" b="1" kern="1200" dirty="0" smtClean="0">
                          <a:solidFill>
                            <a:srgbClr val="002060"/>
                          </a:solidFill>
                          <a:latin typeface="Arial" pitchFamily="34" charset="0"/>
                          <a:ea typeface="+mn-ea"/>
                          <a:cs typeface="Arial" pitchFamily="34" charset="0"/>
                        </a:rPr>
                        <a:t>, </a:t>
                      </a:r>
                      <a:r>
                        <a:rPr lang="it-IT" sz="700" b="1" kern="1200" dirty="0" err="1" smtClean="0">
                          <a:solidFill>
                            <a:srgbClr val="002060"/>
                          </a:solidFill>
                          <a:latin typeface="Arial" pitchFamily="34" charset="0"/>
                          <a:ea typeface="+mn-ea"/>
                          <a:cs typeface="Arial" pitchFamily="34" charset="0"/>
                        </a:rPr>
                        <a:t>June</a:t>
                      </a:r>
                      <a:r>
                        <a:rPr lang="it-IT" sz="700" b="1" kern="1200" dirty="0" smtClean="0">
                          <a:solidFill>
                            <a:srgbClr val="002060"/>
                          </a:solidFill>
                          <a:latin typeface="Arial" pitchFamily="34" charset="0"/>
                          <a:ea typeface="+mn-ea"/>
                          <a:cs typeface="Arial" pitchFamily="34" charset="0"/>
                        </a:rPr>
                        <a:t> 2010, </a:t>
                      </a:r>
                      <a:r>
                        <a:rPr lang="it-IT" sz="700" b="1" kern="1200" dirty="0" err="1" smtClean="0">
                          <a:solidFill>
                            <a:srgbClr val="002060"/>
                          </a:solidFill>
                          <a:latin typeface="Arial" pitchFamily="34" charset="0"/>
                          <a:ea typeface="+mn-ea"/>
                          <a:cs typeface="Arial" pitchFamily="34" charset="0"/>
                        </a:rPr>
                        <a:t>Pages</a:t>
                      </a:r>
                      <a:r>
                        <a:rPr lang="it-IT" sz="700" b="1" kern="1200" dirty="0" smtClean="0">
                          <a:solidFill>
                            <a:srgbClr val="002060"/>
                          </a:solidFill>
                          <a:latin typeface="Arial" pitchFamily="34" charset="0"/>
                          <a:ea typeface="+mn-ea"/>
                          <a:cs typeface="Arial" pitchFamily="34" charset="0"/>
                        </a:rPr>
                        <a:t> S25–S33</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it-IT" sz="700" b="1" kern="1200" dirty="0" smtClean="0">
                          <a:solidFill>
                            <a:srgbClr val="002060"/>
                          </a:solidFill>
                          <a:latin typeface="Arial" pitchFamily="34" charset="0"/>
                          <a:ea typeface="+mn-ea"/>
                          <a:cs typeface="Arial" pitchFamily="34" charset="0"/>
                        </a:rPr>
                        <a:t>Azienda per i Servizi Sanitari N° 5 Bassa Friulana. “ Sorveglianza dei Microrganismi Sentinella”, Prima Edizione, Novembre 2011.</a:t>
                      </a:r>
                    </a:p>
                  </a:txBody>
                  <a:tcPr/>
                </a:tc>
              </a:tr>
            </a:tbl>
          </a:graphicData>
        </a:graphic>
      </p:graphicFrame>
      <p:graphicFrame>
        <p:nvGraphicFramePr>
          <p:cNvPr id="16" name="Segnaposto contenuto 3"/>
          <p:cNvGraphicFramePr>
            <a:graphicFrameLocks/>
          </p:cNvGraphicFramePr>
          <p:nvPr/>
        </p:nvGraphicFramePr>
        <p:xfrm>
          <a:off x="116632" y="5745088"/>
          <a:ext cx="3312368" cy="1368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Segnaposto contenuto 3"/>
          <p:cNvGraphicFramePr>
            <a:graphicFrameLocks/>
          </p:cNvGraphicFramePr>
          <p:nvPr/>
        </p:nvGraphicFramePr>
        <p:xfrm>
          <a:off x="3645024" y="5745088"/>
          <a:ext cx="3140968" cy="1368152"/>
        </p:xfrm>
        <a:graphic>
          <a:graphicData uri="http://schemas.openxmlformats.org/drawingml/2006/chart">
            <c:chart xmlns:c="http://schemas.openxmlformats.org/drawingml/2006/chart" xmlns:r="http://schemas.openxmlformats.org/officeDocument/2006/relationships" r:id="rId6"/>
          </a:graphicData>
        </a:graphic>
      </p:graphicFrame>
      <p:sp>
        <p:nvSpPr>
          <p:cNvPr id="19" name="CasellaDiTesto 18"/>
          <p:cNvSpPr txBox="1"/>
          <p:nvPr/>
        </p:nvSpPr>
        <p:spPr>
          <a:xfrm>
            <a:off x="116632" y="7113240"/>
            <a:ext cx="2592288" cy="200055"/>
          </a:xfrm>
          <a:prstGeom prst="rect">
            <a:avLst/>
          </a:prstGeom>
          <a:noFill/>
        </p:spPr>
        <p:txBody>
          <a:bodyPr wrap="square" rtlCol="0">
            <a:spAutoFit/>
          </a:bodyPr>
          <a:lstStyle/>
          <a:p>
            <a:r>
              <a:rPr lang="it-IT" sz="700" b="1" dirty="0" err="1" smtClean="0"/>
              <a:t>Fig</a:t>
            </a:r>
            <a:r>
              <a:rPr lang="it-IT" sz="700" b="1" dirty="0" smtClean="0"/>
              <a:t> 2.  Infezioni riscontrate nel periodo di osservazione</a:t>
            </a:r>
            <a:endParaRPr lang="it-IT" sz="700" b="1" dirty="0"/>
          </a:p>
        </p:txBody>
      </p:sp>
      <p:sp>
        <p:nvSpPr>
          <p:cNvPr id="20" name="CasellaDiTesto 19"/>
          <p:cNvSpPr txBox="1"/>
          <p:nvPr/>
        </p:nvSpPr>
        <p:spPr>
          <a:xfrm>
            <a:off x="3645024" y="7113240"/>
            <a:ext cx="1152128" cy="200055"/>
          </a:xfrm>
          <a:prstGeom prst="rect">
            <a:avLst/>
          </a:prstGeom>
          <a:noFill/>
        </p:spPr>
        <p:txBody>
          <a:bodyPr wrap="square" rtlCol="0">
            <a:spAutoFit/>
          </a:bodyPr>
          <a:lstStyle/>
          <a:p>
            <a:r>
              <a:rPr lang="it-IT" sz="700" b="1" dirty="0" err="1" smtClean="0"/>
              <a:t>Fig</a:t>
            </a:r>
            <a:r>
              <a:rPr lang="it-IT" sz="700" b="1" dirty="0" smtClean="0"/>
              <a:t> 3.  Siti di infezione.</a:t>
            </a:r>
            <a:endParaRPr lang="it-IT" sz="700" b="1" dirty="0"/>
          </a:p>
        </p:txBody>
      </p:sp>
      <p:sp>
        <p:nvSpPr>
          <p:cNvPr id="17" name="CasellaDiTesto 16"/>
          <p:cNvSpPr txBox="1"/>
          <p:nvPr/>
        </p:nvSpPr>
        <p:spPr>
          <a:xfrm>
            <a:off x="4437112" y="4808984"/>
            <a:ext cx="432048" cy="200055"/>
          </a:xfrm>
          <a:prstGeom prst="rect">
            <a:avLst/>
          </a:prstGeom>
          <a:noFill/>
        </p:spPr>
        <p:txBody>
          <a:bodyPr wrap="square" rtlCol="0">
            <a:spAutoFit/>
          </a:bodyPr>
          <a:lstStyle/>
          <a:p>
            <a:r>
              <a:rPr lang="it-IT" sz="700" b="1" dirty="0" err="1" smtClean="0"/>
              <a:t>Fig</a:t>
            </a:r>
            <a:r>
              <a:rPr lang="it-IT" sz="700" b="1" dirty="0" smtClean="0"/>
              <a:t> 1. </a:t>
            </a:r>
            <a:endParaRPr lang="it-IT" sz="7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832</Words>
  <Application>Microsoft Office PowerPoint</Application>
  <PresentationFormat>A4 (21x29,7 cm)</PresentationFormat>
  <Paragraphs>29</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Diapositiva 1</vt:lpstr>
    </vt:vector>
  </TitlesOfParts>
  <Company>asl pescara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Reparto</dc:creator>
  <cp:lastModifiedBy>Reparto</cp:lastModifiedBy>
  <cp:revision>329</cp:revision>
  <dcterms:created xsi:type="dcterms:W3CDTF">2014-05-13T08:11:27Z</dcterms:created>
  <dcterms:modified xsi:type="dcterms:W3CDTF">2014-11-05T11:56:12Z</dcterms:modified>
</cp:coreProperties>
</file>